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496" r:id="rId2"/>
    <p:sldId id="497" r:id="rId3"/>
    <p:sldId id="498" r:id="rId4"/>
    <p:sldId id="499" r:id="rId5"/>
    <p:sldId id="502" r:id="rId6"/>
    <p:sldId id="500" r:id="rId7"/>
    <p:sldId id="501" r:id="rId8"/>
    <p:sldId id="503" r:id="rId9"/>
    <p:sldId id="504" r:id="rId10"/>
    <p:sldId id="505" r:id="rId11"/>
    <p:sldId id="506" r:id="rId12"/>
    <p:sldId id="507" r:id="rId13"/>
    <p:sldId id="508" r:id="rId14"/>
    <p:sldId id="509" r:id="rId15"/>
    <p:sldId id="510" r:id="rId16"/>
    <p:sldId id="511" r:id="rId17"/>
    <p:sldId id="512" r:id="rId18"/>
    <p:sldId id="418" r:id="rId19"/>
    <p:sldId id="449" r:id="rId20"/>
    <p:sldId id="419" r:id="rId21"/>
    <p:sldId id="479" r:id="rId22"/>
    <p:sldId id="421" r:id="rId23"/>
    <p:sldId id="422" r:id="rId24"/>
    <p:sldId id="486" r:id="rId25"/>
    <p:sldId id="423" r:id="rId26"/>
    <p:sldId id="480" r:id="rId27"/>
    <p:sldId id="481" r:id="rId28"/>
    <p:sldId id="482" r:id="rId29"/>
    <p:sldId id="484" r:id="rId30"/>
    <p:sldId id="447" r:id="rId31"/>
    <p:sldId id="428" r:id="rId32"/>
    <p:sldId id="431" r:id="rId33"/>
    <p:sldId id="490" r:id="rId34"/>
    <p:sldId id="432" r:id="rId35"/>
    <p:sldId id="433" r:id="rId36"/>
    <p:sldId id="446" r:id="rId37"/>
    <p:sldId id="434" r:id="rId38"/>
    <p:sldId id="475" r:id="rId39"/>
    <p:sldId id="450" r:id="rId40"/>
    <p:sldId id="494" r:id="rId41"/>
    <p:sldId id="491" r:id="rId42"/>
    <p:sldId id="495" r:id="rId43"/>
    <p:sldId id="44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80"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66"/>
    </p:cViewPr>
  </p:sorterViewPr>
  <p:notesViewPr>
    <p:cSldViewPr>
      <p:cViewPr varScale="1">
        <p:scale>
          <a:sx n="80" d="100"/>
          <a:sy n="80" d="100"/>
        </p:scale>
        <p:origin x="-124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SD\misc\NSDI2009\surve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bar"/>
        <c:grouping val="clustered"/>
        <c:varyColors val="0"/>
        <c:ser>
          <c:idx val="0"/>
          <c:order val="0"/>
          <c:invertIfNegative val="0"/>
          <c:cat>
            <c:strRef>
              <c:f>Sheet1!$A$1:$A$6</c:f>
              <c:strCache>
                <c:ptCount val="6"/>
                <c:pt idx="0">
                  <c:v>On-site service</c:v>
                </c:pt>
                <c:pt idx="1">
                  <c:v>Professional repair</c:v>
                </c:pt>
                <c:pt idx="2">
                  <c:v>New software</c:v>
                </c:pt>
                <c:pt idx="3">
                  <c:v>Friend/Family</c:v>
                </c:pt>
                <c:pt idx="4">
                  <c:v>Contacted ISP</c:v>
                </c:pt>
                <c:pt idx="5">
                  <c:v>Myself</c:v>
                </c:pt>
              </c:strCache>
            </c:strRef>
          </c:cat>
          <c:val>
            <c:numRef>
              <c:f>Sheet1!$B$1:$B$6</c:f>
              <c:numCache>
                <c:formatCode>General</c:formatCode>
                <c:ptCount val="6"/>
                <c:pt idx="0">
                  <c:v>7.0</c:v>
                </c:pt>
                <c:pt idx="1">
                  <c:v>11.0</c:v>
                </c:pt>
                <c:pt idx="2">
                  <c:v>15.0</c:v>
                </c:pt>
                <c:pt idx="3">
                  <c:v>31.0</c:v>
                </c:pt>
                <c:pt idx="4">
                  <c:v>34.0</c:v>
                </c:pt>
                <c:pt idx="5">
                  <c:v>62.0</c:v>
                </c:pt>
              </c:numCache>
            </c:numRef>
          </c:val>
        </c:ser>
        <c:dLbls>
          <c:showLegendKey val="0"/>
          <c:showVal val="0"/>
          <c:showCatName val="0"/>
          <c:showSerName val="0"/>
          <c:showPercent val="0"/>
          <c:showBubbleSize val="0"/>
        </c:dLbls>
        <c:gapWidth val="75"/>
        <c:overlap val="-25"/>
        <c:axId val="525319272"/>
        <c:axId val="25389816"/>
      </c:barChart>
      <c:catAx>
        <c:axId val="525319272"/>
        <c:scaling>
          <c:orientation val="minMax"/>
        </c:scaling>
        <c:delete val="0"/>
        <c:axPos val="l"/>
        <c:majorTickMark val="none"/>
        <c:minorTickMark val="none"/>
        <c:tickLblPos val="nextTo"/>
        <c:txPr>
          <a:bodyPr/>
          <a:lstStyle/>
          <a:p>
            <a:pPr>
              <a:defRPr sz="1600"/>
            </a:pPr>
            <a:endParaRPr lang="en-US"/>
          </a:p>
        </c:txPr>
        <c:crossAx val="25389816"/>
        <c:crosses val="autoZero"/>
        <c:auto val="1"/>
        <c:lblAlgn val="ctr"/>
        <c:lblOffset val="100"/>
        <c:noMultiLvlLbl val="0"/>
      </c:catAx>
      <c:valAx>
        <c:axId val="25389816"/>
        <c:scaling>
          <c:orientation val="minMax"/>
        </c:scaling>
        <c:delete val="0"/>
        <c:axPos val="b"/>
        <c:majorGridlines/>
        <c:numFmt formatCode="General" sourceLinked="1"/>
        <c:majorTickMark val="none"/>
        <c:minorTickMark val="none"/>
        <c:tickLblPos val="nextTo"/>
        <c:txPr>
          <a:bodyPr/>
          <a:lstStyle/>
          <a:p>
            <a:pPr>
              <a:defRPr sz="1200"/>
            </a:pPr>
            <a:endParaRPr lang="en-US"/>
          </a:p>
        </c:txPr>
        <c:crossAx val="525319272"/>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94CC34-2232-486E-9072-C794F23F4E02}" type="datetimeFigureOut">
              <a:rPr lang="en-US" smtClean="0"/>
              <a:pPr/>
              <a:t>10/4/11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602D1C-E1C4-48FA-A806-5CC6294AF220}" type="slidenum">
              <a:rPr lang="en-US" smtClean="0"/>
              <a:pPr/>
              <a:t>‹#›</a:t>
            </a:fld>
            <a:endParaRPr lang="en-US"/>
          </a:p>
        </p:txBody>
      </p:sp>
    </p:spTree>
    <p:extLst>
      <p:ext uri="{BB962C8B-B14F-4D97-AF65-F5344CB8AC3E}">
        <p14:creationId xmlns:p14="http://schemas.microsoft.com/office/powerpoint/2010/main" val="4046478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noFill/>
          <a:ln/>
        </p:spPr>
        <p:txBody>
          <a:bodyPr/>
          <a:lstStyle/>
          <a:p>
            <a:pPr eaLnBrk="1" hangingPunct="1"/>
            <a:r>
              <a:rPr lang="en-US" smtClean="0"/>
              <a:t>Home networks are difficult for experts to debug, let alone average home users.  As we have recently seen in the news, the Federal Communications Commission has also taken an interest in benchmarking access ISP performance in the US, pursuing a deployment of measurement devices in more than 10,000 homes across the country to measure access network performance from various vantage points.  We are collaborating with the FCC in this effort: we have analyzed a similar dataset for home network users in France and are now cooperating with the FCC to deploy programmable gateways in homes around the United States.  These boxes (shown on the slide) perform a combination of active and passive measurements of both the access link, and of performance inside the home.  This allows us to answer interesting questions such as: Where is the cause of performance degradation that a home user is experiencing (e.g., on the access link or inside the home)?  We are also collaborating with professors in HCI (Keith Edwards) to understand user behavior (e.g., how users respond to poor performance).</a:t>
            </a:r>
          </a:p>
        </p:txBody>
      </p:sp>
      <p:sp>
        <p:nvSpPr>
          <p:cNvPr id="31748" name="Slide Number Placeholder 3"/>
          <p:cNvSpPr>
            <a:spLocks noGrp="1"/>
          </p:cNvSpPr>
          <p:nvPr>
            <p:ph type="sldNum" sz="quarter" idx="5"/>
          </p:nvPr>
        </p:nvSpPr>
        <p:spPr>
          <a:noFill/>
        </p:spPr>
        <p:txBody>
          <a:bodyPr/>
          <a:lstStyle/>
          <a:p>
            <a:fld id="{47A59AD7-6CF9-004D-BFD2-882E7B8DFF6C}"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 </a:t>
            </a:r>
            <a:r>
              <a:rPr lang="en-US" dirty="0" err="1" smtClean="0"/>
              <a:t>colour</a:t>
            </a:r>
            <a:r>
              <a:rPr lang="en-US" dirty="0" smtClean="0"/>
              <a:t> scheme (remove 3d)</a:t>
            </a:r>
            <a:endParaRPr lang="en-US" dirty="0"/>
          </a:p>
        </p:txBody>
      </p:sp>
      <p:sp>
        <p:nvSpPr>
          <p:cNvPr id="4" name="Slide Number Placeholder 3"/>
          <p:cNvSpPr>
            <a:spLocks noGrp="1"/>
          </p:cNvSpPr>
          <p:nvPr>
            <p:ph type="sldNum" sz="quarter" idx="10"/>
          </p:nvPr>
        </p:nvSpPr>
        <p:spPr/>
        <p:txBody>
          <a:bodyPr/>
          <a:lstStyle/>
          <a:p>
            <a:fld id="{40CA5C0A-13F2-44A8-A717-56DFF4A644B2}" type="slidenum">
              <a:rPr lang="en-US" smtClean="0"/>
              <a:pPr/>
              <a:t>27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 </a:t>
            </a:r>
            <a:r>
              <a:rPr lang="en-US" dirty="0" err="1" smtClean="0"/>
              <a:t>colour</a:t>
            </a:r>
            <a:r>
              <a:rPr lang="en-US" dirty="0" smtClean="0"/>
              <a:t> scheme (remove 3d)</a:t>
            </a:r>
            <a:endParaRPr lang="en-US" dirty="0"/>
          </a:p>
        </p:txBody>
      </p:sp>
      <p:sp>
        <p:nvSpPr>
          <p:cNvPr id="4" name="Slide Number Placeholder 3"/>
          <p:cNvSpPr>
            <a:spLocks noGrp="1"/>
          </p:cNvSpPr>
          <p:nvPr>
            <p:ph type="sldNum" sz="quarter" idx="10"/>
          </p:nvPr>
        </p:nvSpPr>
        <p:spPr/>
        <p:txBody>
          <a:bodyPr/>
          <a:lstStyle/>
          <a:p>
            <a:fld id="{40CA5C0A-13F2-44A8-A717-56DFF4A644B2}" type="slidenum">
              <a:rPr lang="en-US" smtClean="0"/>
              <a:pPr/>
              <a:t>28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 </a:t>
            </a:r>
            <a:r>
              <a:rPr lang="en-US" dirty="0" err="1" smtClean="0"/>
              <a:t>colour</a:t>
            </a:r>
            <a:r>
              <a:rPr lang="en-US" dirty="0" smtClean="0"/>
              <a:t> scheme (remove 3d)</a:t>
            </a:r>
            <a:endParaRPr lang="en-US" dirty="0"/>
          </a:p>
        </p:txBody>
      </p:sp>
      <p:sp>
        <p:nvSpPr>
          <p:cNvPr id="4" name="Slide Number Placeholder 3"/>
          <p:cNvSpPr>
            <a:spLocks noGrp="1"/>
          </p:cNvSpPr>
          <p:nvPr>
            <p:ph type="sldNum" sz="quarter" idx="10"/>
          </p:nvPr>
        </p:nvSpPr>
        <p:spPr/>
        <p:txBody>
          <a:bodyPr/>
          <a:lstStyle/>
          <a:p>
            <a:fld id="{40CA5C0A-13F2-44A8-A717-56DFF4A644B2}" type="slidenum">
              <a:rPr lang="en-US" smtClean="0"/>
              <a:pPr/>
              <a:t>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Comparison engine ?</a:t>
            </a:r>
            <a:endParaRPr lang="en-US" dirty="0"/>
          </a:p>
        </p:txBody>
      </p:sp>
      <p:sp>
        <p:nvSpPr>
          <p:cNvPr id="4" name="Slide Number Placeholder 3"/>
          <p:cNvSpPr>
            <a:spLocks noGrp="1"/>
          </p:cNvSpPr>
          <p:nvPr>
            <p:ph type="sldNum" sz="quarter" idx="10"/>
          </p:nvPr>
        </p:nvSpPr>
        <p:spPr/>
        <p:txBody>
          <a:bodyPr/>
          <a:lstStyle/>
          <a:p>
            <a:fld id="{40CA5C0A-13F2-44A8-A717-56DFF4A644B2}" type="slidenum">
              <a:rPr lang="en-US" smtClean="0"/>
              <a:pPr/>
              <a:t>31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CA5C0A-13F2-44A8-A717-56DFF4A644B2}" type="slidenum">
              <a:rPr lang="en-US" smtClean="0"/>
              <a:pPr/>
              <a:t>32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Lookup </a:t>
            </a:r>
            <a:r>
              <a:rPr lang="en-US" dirty="0" err="1" smtClean="0"/>
              <a:t>ndf</a:t>
            </a:r>
            <a:r>
              <a:rPr lang="en-US" dirty="0" smtClean="0"/>
              <a:t> helper class… who calls what?</a:t>
            </a:r>
            <a:endParaRPr lang="en-US" dirty="0"/>
          </a:p>
        </p:txBody>
      </p:sp>
      <p:sp>
        <p:nvSpPr>
          <p:cNvPr id="4" name="Slide Number Placeholder 3"/>
          <p:cNvSpPr>
            <a:spLocks noGrp="1"/>
          </p:cNvSpPr>
          <p:nvPr>
            <p:ph type="sldNum" sz="quarter" idx="10"/>
          </p:nvPr>
        </p:nvSpPr>
        <p:spPr/>
        <p:txBody>
          <a:bodyPr/>
          <a:lstStyle/>
          <a:p>
            <a:fld id="{40CA5C0A-13F2-44A8-A717-56DFF4A644B2}" type="slidenum">
              <a:rPr lang="en-US" smtClean="0"/>
              <a:pPr/>
              <a:t>34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Write the algorithm better. Press</a:t>
            </a:r>
            <a:r>
              <a:rPr lang="en-US" baseline="0" dirty="0" smtClean="0"/>
              <a:t> the better button.</a:t>
            </a:r>
            <a:endParaRPr lang="en-US" dirty="0"/>
          </a:p>
        </p:txBody>
      </p:sp>
      <p:sp>
        <p:nvSpPr>
          <p:cNvPr id="4" name="Slide Number Placeholder 3"/>
          <p:cNvSpPr>
            <a:spLocks noGrp="1"/>
          </p:cNvSpPr>
          <p:nvPr>
            <p:ph type="sldNum" sz="quarter" idx="10"/>
          </p:nvPr>
        </p:nvSpPr>
        <p:spPr/>
        <p:txBody>
          <a:bodyPr/>
          <a:lstStyle/>
          <a:p>
            <a:fld id="{40CA5C0A-13F2-44A8-A717-56DFF4A644B2}" type="slidenum">
              <a:rPr lang="en-US" smtClean="0"/>
              <a:pPr/>
              <a:t>36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only one hidden conf</a:t>
            </a:r>
            <a:endParaRPr lang="en-US" dirty="0"/>
          </a:p>
        </p:txBody>
      </p:sp>
      <p:sp>
        <p:nvSpPr>
          <p:cNvPr id="4" name="Slide Number Placeholder 3"/>
          <p:cNvSpPr>
            <a:spLocks noGrp="1"/>
          </p:cNvSpPr>
          <p:nvPr>
            <p:ph type="sldNum" sz="quarter" idx="10"/>
          </p:nvPr>
        </p:nvSpPr>
        <p:spPr/>
        <p:txBody>
          <a:bodyPr/>
          <a:lstStyle/>
          <a:p>
            <a:fld id="{40CA5C0A-13F2-44A8-A717-56DFF4A644B2}" type="slidenum">
              <a:rPr lang="en-US" smtClean="0"/>
              <a:pPr/>
              <a:t>37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Rearrange</a:t>
            </a:r>
            <a:r>
              <a:rPr lang="en-US" baseline="0" dirty="0" smtClean="0"/>
              <a:t> slide 20 and 19.</a:t>
            </a:r>
            <a:endParaRPr lang="en-US" dirty="0"/>
          </a:p>
        </p:txBody>
      </p:sp>
      <p:sp>
        <p:nvSpPr>
          <p:cNvPr id="4" name="Slide Number Placeholder 3"/>
          <p:cNvSpPr>
            <a:spLocks noGrp="1"/>
          </p:cNvSpPr>
          <p:nvPr>
            <p:ph type="sldNum" sz="quarter" idx="10"/>
          </p:nvPr>
        </p:nvSpPr>
        <p:spPr/>
        <p:txBody>
          <a:bodyPr/>
          <a:lstStyle/>
          <a:p>
            <a:fld id="{40CA5C0A-13F2-44A8-A717-56DFF4A644B2}" type="slidenum">
              <a:rPr lang="en-US" smtClean="0"/>
              <a:pPr/>
              <a:t>38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Get</a:t>
            </a:r>
            <a:r>
              <a:rPr lang="en-US" baseline="0" dirty="0" smtClean="0"/>
              <a:t> prototype to a working state … say that they asked for code by </a:t>
            </a:r>
            <a:r>
              <a:rPr lang="en-US" baseline="0" dirty="0" err="1" smtClean="0"/>
              <a:t>november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0CA5C0A-13F2-44A8-A717-56DFF4A644B2}" type="slidenum">
              <a:rPr lang="en-US" smtClean="0"/>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A0942D8-6EB6-3445-803C-47DF4B9BBF66}" type="slidenum">
              <a:rPr lang="en-US"/>
              <a:pPr/>
              <a:t>3</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a diagram from </a:t>
            </a:r>
            <a:r>
              <a:rPr lang="en-US" dirty="0" err="1" smtClean="0"/>
              <a:t>Beki</a:t>
            </a:r>
            <a:r>
              <a:rPr lang="en-US" dirty="0" smtClean="0"/>
              <a:t>/Keith’s networking papers</a:t>
            </a:r>
            <a:endParaRPr lang="en-US" dirty="0"/>
          </a:p>
        </p:txBody>
      </p:sp>
      <p:sp>
        <p:nvSpPr>
          <p:cNvPr id="4" name="Slide Number Placeholder 3"/>
          <p:cNvSpPr>
            <a:spLocks noGrp="1"/>
          </p:cNvSpPr>
          <p:nvPr>
            <p:ph type="sldNum" sz="quarter" idx="10"/>
          </p:nvPr>
        </p:nvSpPr>
        <p:spPr/>
        <p:txBody>
          <a:bodyPr/>
          <a:lstStyle/>
          <a:p>
            <a:fld id="{B4A6F39A-4665-334F-953A-3394A43E320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change:</a:t>
            </a:r>
          </a:p>
          <a:p>
            <a:endParaRPr lang="en-US" dirty="0" smtClean="0"/>
          </a:p>
          <a:p>
            <a:pPr marL="228600" indent="-228600">
              <a:buAutoNum type="arabicPeriod"/>
            </a:pPr>
            <a:r>
              <a:rPr lang="en-US" dirty="0" smtClean="0"/>
              <a:t>Add change tree/</a:t>
            </a:r>
            <a:r>
              <a:rPr lang="en-US" dirty="0" err="1" smtClean="0"/>
              <a:t>config</a:t>
            </a:r>
            <a:r>
              <a:rPr lang="en-US" dirty="0" smtClean="0"/>
              <a:t> trees</a:t>
            </a:r>
          </a:p>
          <a:p>
            <a:pPr marL="228600" indent="-228600">
              <a:buAutoNum type="arabicPeriod"/>
            </a:pPr>
            <a:r>
              <a:rPr lang="en-US" dirty="0" smtClean="0"/>
              <a:t>Add correct metric for mutation algorithm.</a:t>
            </a:r>
          </a:p>
          <a:p>
            <a:pPr marL="228600" indent="-228600">
              <a:buAutoNum type="arabicPeriod"/>
            </a:pPr>
            <a:r>
              <a:rPr lang="en-US" dirty="0" smtClean="0"/>
              <a:t>Add more on tree</a:t>
            </a:r>
            <a:r>
              <a:rPr lang="en-US" baseline="0" dirty="0" smtClean="0"/>
              <a:t> learning? C4.5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40CA5C0A-13F2-44A8-A717-56DFF4A644B2}"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CA5C0A-13F2-44A8-A717-56DFF4A644B2}"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Say “router” problem, “client” problem, “hidden configuration” … animate</a:t>
            </a:r>
          </a:p>
        </p:txBody>
      </p:sp>
      <p:sp>
        <p:nvSpPr>
          <p:cNvPr id="4" name="Slide Number Placeholder 3"/>
          <p:cNvSpPr>
            <a:spLocks noGrp="1"/>
          </p:cNvSpPr>
          <p:nvPr>
            <p:ph type="sldNum" sz="quarter" idx="10"/>
          </p:nvPr>
        </p:nvSpPr>
        <p:spPr/>
        <p:txBody>
          <a:bodyPr/>
          <a:lstStyle/>
          <a:p>
            <a:fld id="{40CA5C0A-13F2-44A8-A717-56DFF4A644B2}"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Netprints</a:t>
            </a:r>
            <a:r>
              <a:rPr lang="en-US" dirty="0" smtClean="0"/>
              <a:t>:</a:t>
            </a:r>
            <a:r>
              <a:rPr lang="en-US" baseline="0" dirty="0" smtClean="0"/>
              <a:t> network fingerprints?</a:t>
            </a:r>
            <a:endParaRPr lang="en-US" dirty="0"/>
          </a:p>
        </p:txBody>
      </p:sp>
      <p:sp>
        <p:nvSpPr>
          <p:cNvPr id="4" name="Slide Number Placeholder 3"/>
          <p:cNvSpPr>
            <a:spLocks noGrp="1"/>
          </p:cNvSpPr>
          <p:nvPr>
            <p:ph type="sldNum" sz="quarter" idx="10"/>
          </p:nvPr>
        </p:nvSpPr>
        <p:spPr/>
        <p:txBody>
          <a:bodyPr/>
          <a:lstStyle/>
          <a:p>
            <a:fld id="{40CA5C0A-13F2-44A8-A717-56DFF4A644B2}" type="slidenum">
              <a:rPr lang="en-US" smtClean="0"/>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a:t>
            </a:r>
            <a:r>
              <a:rPr lang="en-US" baseline="0" dirty="0" smtClean="0"/>
              <a:t> not undersell … say what is new in </a:t>
            </a:r>
            <a:r>
              <a:rPr lang="en-US" baseline="0" dirty="0" err="1" smtClean="0"/>
              <a:t>netprints</a:t>
            </a:r>
            <a:r>
              <a:rPr lang="en-US" baseline="0" dirty="0" smtClean="0"/>
              <a:t>: configuration info is distributed, unstructured, interactions cause new problems, new learning techniques. Add stuff to the slide</a:t>
            </a:r>
            <a:endParaRPr lang="en-US" dirty="0"/>
          </a:p>
        </p:txBody>
      </p:sp>
      <p:sp>
        <p:nvSpPr>
          <p:cNvPr id="4" name="Slide Number Placeholder 3"/>
          <p:cNvSpPr>
            <a:spLocks noGrp="1"/>
          </p:cNvSpPr>
          <p:nvPr>
            <p:ph type="sldNum" sz="quarter" idx="10"/>
          </p:nvPr>
        </p:nvSpPr>
        <p:spPr/>
        <p:txBody>
          <a:bodyPr/>
          <a:lstStyle/>
          <a:p>
            <a:fld id="{40CA5C0A-13F2-44A8-A717-56DFF4A644B2}" type="slidenum">
              <a:rPr lang="en-US" smtClean="0"/>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labs, arrow animations</a:t>
            </a:r>
            <a:endParaRPr lang="en-US" dirty="0"/>
          </a:p>
        </p:txBody>
      </p:sp>
      <p:sp>
        <p:nvSpPr>
          <p:cNvPr id="4" name="Slide Number Placeholder 3"/>
          <p:cNvSpPr>
            <a:spLocks noGrp="1"/>
          </p:cNvSpPr>
          <p:nvPr>
            <p:ph type="sldNum" sz="quarter" idx="10"/>
          </p:nvPr>
        </p:nvSpPr>
        <p:spPr/>
        <p:txBody>
          <a:bodyPr/>
          <a:lstStyle/>
          <a:p>
            <a:fld id="{40CA5C0A-13F2-44A8-A717-56DFF4A644B2}"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8C78B0-9F21-624B-8BF8-9612C1C540E6}" type="slidenum">
              <a:rPr lang="en-US"/>
              <a:pPr>
                <a:defRPr/>
              </a:pPr>
              <a:t>‹#›</a:t>
            </a:fld>
            <a:endParaRPr lang="en-US"/>
          </a:p>
        </p:txBody>
      </p:sp>
    </p:spTree>
    <p:extLst>
      <p:ext uri="{BB962C8B-B14F-4D97-AF65-F5344CB8AC3E}">
        <p14:creationId xmlns:p14="http://schemas.microsoft.com/office/powerpoint/2010/main" val="94481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81249C-1FAB-E149-AE71-F60F8C0F88A9}" type="slidenum">
              <a:rPr lang="en-US"/>
              <a:pPr>
                <a:defRPr/>
              </a:pPr>
              <a:t>‹#›</a:t>
            </a:fld>
            <a:endParaRPr lang="en-US"/>
          </a:p>
        </p:txBody>
      </p:sp>
    </p:spTree>
    <p:extLst>
      <p:ext uri="{BB962C8B-B14F-4D97-AF65-F5344CB8AC3E}">
        <p14:creationId xmlns:p14="http://schemas.microsoft.com/office/powerpoint/2010/main" val="1135428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90513"/>
            <a:ext cx="2190750" cy="5835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90513"/>
            <a:ext cx="6419850" cy="5835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64B655-E209-6A49-B87B-BC96348BB2DD}" type="slidenum">
              <a:rPr lang="en-US"/>
              <a:pPr>
                <a:defRPr/>
              </a:pPr>
              <a:t>‹#›</a:t>
            </a:fld>
            <a:endParaRPr lang="en-US"/>
          </a:p>
        </p:txBody>
      </p:sp>
    </p:spTree>
    <p:extLst>
      <p:ext uri="{BB962C8B-B14F-4D97-AF65-F5344CB8AC3E}">
        <p14:creationId xmlns:p14="http://schemas.microsoft.com/office/powerpoint/2010/main" val="3579931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290513"/>
            <a:ext cx="8763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AF1B45-D579-664E-9806-868FECEB77E6}" type="slidenum">
              <a:rPr lang="en-US"/>
              <a:pPr>
                <a:defRPr/>
              </a:pPr>
              <a:t>‹#›</a:t>
            </a:fld>
            <a:endParaRPr lang="en-US"/>
          </a:p>
        </p:txBody>
      </p:sp>
    </p:spTree>
    <p:extLst>
      <p:ext uri="{BB962C8B-B14F-4D97-AF65-F5344CB8AC3E}">
        <p14:creationId xmlns:p14="http://schemas.microsoft.com/office/powerpoint/2010/main" val="3813205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290513"/>
            <a:ext cx="8763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CB7ACA-3D99-6D49-87C9-909C6399A5FD}" type="slidenum">
              <a:rPr lang="en-US"/>
              <a:pPr>
                <a:defRPr/>
              </a:pPr>
              <a:t>‹#›</a:t>
            </a:fld>
            <a:endParaRPr lang="en-US"/>
          </a:p>
        </p:txBody>
      </p:sp>
    </p:spTree>
    <p:extLst>
      <p:ext uri="{BB962C8B-B14F-4D97-AF65-F5344CB8AC3E}">
        <p14:creationId xmlns:p14="http://schemas.microsoft.com/office/powerpoint/2010/main" val="3460949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C9420F-20D9-3746-B8D5-F458A7CA84A7}" type="slidenum">
              <a:rPr lang="en-US"/>
              <a:pPr>
                <a:defRPr/>
              </a:pPr>
              <a:t>‹#›</a:t>
            </a:fld>
            <a:endParaRPr lang="en-US"/>
          </a:p>
        </p:txBody>
      </p:sp>
    </p:spTree>
    <p:extLst>
      <p:ext uri="{BB962C8B-B14F-4D97-AF65-F5344CB8AC3E}">
        <p14:creationId xmlns:p14="http://schemas.microsoft.com/office/powerpoint/2010/main" val="321678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F072D3-9BAF-8A43-8C44-C0A8E6E23919}" type="slidenum">
              <a:rPr lang="en-US"/>
              <a:pPr>
                <a:defRPr/>
              </a:pPr>
              <a:t>‹#›</a:t>
            </a:fld>
            <a:endParaRPr lang="en-US"/>
          </a:p>
        </p:txBody>
      </p:sp>
    </p:spTree>
    <p:extLst>
      <p:ext uri="{BB962C8B-B14F-4D97-AF65-F5344CB8AC3E}">
        <p14:creationId xmlns:p14="http://schemas.microsoft.com/office/powerpoint/2010/main" val="80297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67A2EC-F4FC-4D4B-A453-B6A2D8E2346F}" type="slidenum">
              <a:rPr lang="en-US"/>
              <a:pPr>
                <a:defRPr/>
              </a:pPr>
              <a:t>‹#›</a:t>
            </a:fld>
            <a:endParaRPr lang="en-US"/>
          </a:p>
        </p:txBody>
      </p:sp>
    </p:spTree>
    <p:extLst>
      <p:ext uri="{BB962C8B-B14F-4D97-AF65-F5344CB8AC3E}">
        <p14:creationId xmlns:p14="http://schemas.microsoft.com/office/powerpoint/2010/main" val="1882969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FA7CCD1-6765-B44A-83B7-F02DC9873B56}" type="slidenum">
              <a:rPr lang="en-US"/>
              <a:pPr>
                <a:defRPr/>
              </a:pPr>
              <a:t>‹#›</a:t>
            </a:fld>
            <a:endParaRPr lang="en-US"/>
          </a:p>
        </p:txBody>
      </p:sp>
    </p:spTree>
    <p:extLst>
      <p:ext uri="{BB962C8B-B14F-4D97-AF65-F5344CB8AC3E}">
        <p14:creationId xmlns:p14="http://schemas.microsoft.com/office/powerpoint/2010/main" val="2051089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166E6E5-34B0-B44D-9618-266C36C09EA0}" type="slidenum">
              <a:rPr lang="en-US"/>
              <a:pPr>
                <a:defRPr/>
              </a:pPr>
              <a:t>‹#›</a:t>
            </a:fld>
            <a:endParaRPr lang="en-US"/>
          </a:p>
        </p:txBody>
      </p:sp>
    </p:spTree>
    <p:extLst>
      <p:ext uri="{BB962C8B-B14F-4D97-AF65-F5344CB8AC3E}">
        <p14:creationId xmlns:p14="http://schemas.microsoft.com/office/powerpoint/2010/main" val="2936220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54CCD96-7161-E94A-8BCB-19C9377ABD11}" type="slidenum">
              <a:rPr lang="en-US"/>
              <a:pPr>
                <a:defRPr/>
              </a:pPr>
              <a:t>‹#›</a:t>
            </a:fld>
            <a:endParaRPr lang="en-US"/>
          </a:p>
        </p:txBody>
      </p:sp>
    </p:spTree>
    <p:extLst>
      <p:ext uri="{BB962C8B-B14F-4D97-AF65-F5344CB8AC3E}">
        <p14:creationId xmlns:p14="http://schemas.microsoft.com/office/powerpoint/2010/main" val="1050292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6D308C-8C91-E64D-979C-ADE411570812}" type="slidenum">
              <a:rPr lang="en-US"/>
              <a:pPr>
                <a:defRPr/>
              </a:pPr>
              <a:t>‹#›</a:t>
            </a:fld>
            <a:endParaRPr lang="en-US"/>
          </a:p>
        </p:txBody>
      </p:sp>
    </p:spTree>
    <p:extLst>
      <p:ext uri="{BB962C8B-B14F-4D97-AF65-F5344CB8AC3E}">
        <p14:creationId xmlns:p14="http://schemas.microsoft.com/office/powerpoint/2010/main" val="1915770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02F957-2CAD-A04B-B24F-F3238B59D98E}" type="slidenum">
              <a:rPr lang="en-US"/>
              <a:pPr>
                <a:defRPr/>
              </a:pPr>
              <a:t>‹#›</a:t>
            </a:fld>
            <a:endParaRPr lang="en-US"/>
          </a:p>
        </p:txBody>
      </p:sp>
    </p:spTree>
    <p:extLst>
      <p:ext uri="{BB962C8B-B14F-4D97-AF65-F5344CB8AC3E}">
        <p14:creationId xmlns:p14="http://schemas.microsoft.com/office/powerpoint/2010/main" val="33337058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52400" y="290513"/>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3078" name="Rectangle 6"/>
          <p:cNvSpPr>
            <a:spLocks noGrp="1" noChangeArrowheads="1"/>
          </p:cNvSpPr>
          <p:nvPr>
            <p:ph type="sldNum" sz="quarter" idx="4"/>
          </p:nvPr>
        </p:nvSpPr>
        <p:spPr bwMode="auto">
          <a:xfrm>
            <a:off x="7010400" y="6477000"/>
            <a:ext cx="213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D6BE2F5-C901-4747-A57F-D70A66271004}" type="slidenum">
              <a:rPr lang="en-US"/>
              <a:pPr>
                <a:defRPr/>
              </a:pPr>
              <a:t>‹#›</a:t>
            </a:fld>
            <a:endParaRPr lang="en-US"/>
          </a:p>
        </p:txBody>
      </p:sp>
    </p:spTree>
    <p:extLst>
      <p:ext uri="{BB962C8B-B14F-4D97-AF65-F5344CB8AC3E}">
        <p14:creationId xmlns:p14="http://schemas.microsoft.com/office/powerpoint/2010/main" val="704569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b="1">
          <a:solidFill>
            <a:srgbClr val="FF0000"/>
          </a:solidFill>
          <a:latin typeface="+mj-lt"/>
          <a:ea typeface="+mj-ea"/>
          <a:cs typeface="ＭＳ Ｐゴシック" charset="0"/>
        </a:defRPr>
      </a:lvl1pPr>
      <a:lvl2pPr algn="l" rtl="0" eaLnBrk="0" fontAlgn="base" hangingPunct="0">
        <a:spcBef>
          <a:spcPct val="0"/>
        </a:spcBef>
        <a:spcAft>
          <a:spcPct val="0"/>
        </a:spcAft>
        <a:defRPr sz="4000" b="1">
          <a:solidFill>
            <a:srgbClr val="FF0000"/>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FF0000"/>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FF0000"/>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FF0000"/>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FF0000"/>
          </a:solidFill>
          <a:latin typeface="Arial" charset="0"/>
          <a:ea typeface="ＭＳ Ｐゴシック" charset="0"/>
        </a:defRPr>
      </a:lvl6pPr>
      <a:lvl7pPr marL="914400" algn="l" rtl="0" fontAlgn="base">
        <a:spcBef>
          <a:spcPct val="0"/>
        </a:spcBef>
        <a:spcAft>
          <a:spcPct val="0"/>
        </a:spcAft>
        <a:defRPr sz="4000" b="1">
          <a:solidFill>
            <a:srgbClr val="FF0000"/>
          </a:solidFill>
          <a:latin typeface="Arial" charset="0"/>
          <a:ea typeface="ＭＳ Ｐゴシック" charset="0"/>
        </a:defRPr>
      </a:lvl7pPr>
      <a:lvl8pPr marL="1371600" algn="l" rtl="0" fontAlgn="base">
        <a:spcBef>
          <a:spcPct val="0"/>
        </a:spcBef>
        <a:spcAft>
          <a:spcPct val="0"/>
        </a:spcAft>
        <a:defRPr sz="4000" b="1">
          <a:solidFill>
            <a:srgbClr val="FF0000"/>
          </a:solidFill>
          <a:latin typeface="Arial" charset="0"/>
          <a:ea typeface="ＭＳ Ｐゴシック" charset="0"/>
        </a:defRPr>
      </a:lvl8pPr>
      <a:lvl9pPr marL="1828800" algn="l" rtl="0" fontAlgn="base">
        <a:spcBef>
          <a:spcPct val="0"/>
        </a:spcBef>
        <a:spcAft>
          <a:spcPct val="0"/>
        </a:spcAft>
        <a:defRPr sz="4000" b="1">
          <a:solidFill>
            <a:srgbClr val="FF0000"/>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png"/><Relationship Id="rId7" Type="http://schemas.openxmlformats.org/officeDocument/2006/relationships/image" Target="../media/image19.jpe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6.xml"/><Relationship Id="rId3"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18.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6.xml"/><Relationship Id="rId3"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23.jpeg"/><Relationship Id="rId5" Type="http://schemas.openxmlformats.org/officeDocument/2006/relationships/image" Target="../media/image18.png"/><Relationship Id="rId6" Type="http://schemas.openxmlformats.org/officeDocument/2006/relationships/image" Target="../media/image26.wmf"/><Relationship Id="rId7" Type="http://schemas.openxmlformats.org/officeDocument/2006/relationships/image" Target="../media/image17.jpe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29.png"/><Relationship Id="rId1" Type="http://schemas.openxmlformats.org/officeDocument/2006/relationships/tags" Target="../tags/tag4.x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png"/><Relationship Id="rId6"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Access Networks: Troubleshooting</a:t>
            </a:r>
            <a:endParaRPr lang="en-US" dirty="0"/>
          </a:p>
        </p:txBody>
      </p:sp>
      <p:sp>
        <p:nvSpPr>
          <p:cNvPr id="5" name="Subtitle 4"/>
          <p:cNvSpPr>
            <a:spLocks noGrp="1"/>
          </p:cNvSpPr>
          <p:nvPr>
            <p:ph type="subTitle" idx="1"/>
          </p:nvPr>
        </p:nvSpPr>
        <p:spPr/>
        <p:txBody>
          <a:bodyPr/>
          <a:lstStyle/>
          <a:p>
            <a:r>
              <a:rPr lang="en-US" dirty="0" smtClean="0"/>
              <a:t>Nick Feamster</a:t>
            </a:r>
            <a:br>
              <a:rPr lang="en-US" dirty="0" smtClean="0"/>
            </a:br>
            <a:r>
              <a:rPr lang="en-US" dirty="0" smtClean="0"/>
              <a:t>CS 6250</a:t>
            </a:r>
            <a:br>
              <a:rPr lang="en-US" dirty="0" smtClean="0"/>
            </a:br>
            <a:r>
              <a:rPr lang="en-US" dirty="0" smtClean="0"/>
              <a:t>Fall 2011</a:t>
            </a:r>
          </a:p>
        </p:txBody>
      </p:sp>
      <p:sp>
        <p:nvSpPr>
          <p:cNvPr id="4" name="Slide Number Placeholder 3"/>
          <p:cNvSpPr>
            <a:spLocks noGrp="1"/>
          </p:cNvSpPr>
          <p:nvPr>
            <p:ph type="sldNum" sz="quarter" idx="12"/>
          </p:nvPr>
        </p:nvSpPr>
        <p:spPr/>
        <p:txBody>
          <a:bodyPr/>
          <a:lstStyle/>
          <a:p>
            <a:pPr>
              <a:defRPr/>
            </a:pPr>
            <a:fld id="{CEC9420F-20D9-3746-B8D5-F458A7CA84A7}" type="slidenum">
              <a:rPr lang="en-US" smtClean="0"/>
              <a:pPr>
                <a:defRPr/>
              </a:pPr>
              <a:t>1</a:t>
            </a:fld>
            <a:endParaRPr lang="en-US"/>
          </a:p>
        </p:txBody>
      </p:sp>
    </p:spTree>
    <p:extLst>
      <p:ext uri="{BB962C8B-B14F-4D97-AF65-F5344CB8AC3E}">
        <p14:creationId xmlns:p14="http://schemas.microsoft.com/office/powerpoint/2010/main" val="24960901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Design</a:t>
            </a:r>
            <a:endParaRPr lang="en-US" dirty="0"/>
          </a:p>
        </p:txBody>
      </p:sp>
      <p:sp>
        <p:nvSpPr>
          <p:cNvPr id="3" name="Content Placeholder 2"/>
          <p:cNvSpPr>
            <a:spLocks noGrp="1"/>
          </p:cNvSpPr>
          <p:nvPr>
            <p:ph idx="1"/>
          </p:nvPr>
        </p:nvSpPr>
        <p:spPr>
          <a:xfrm>
            <a:off x="457200" y="1600201"/>
            <a:ext cx="8229600" cy="2362200"/>
          </a:xfrm>
        </p:spPr>
        <p:txBody>
          <a:bodyPr/>
          <a:lstStyle/>
          <a:p>
            <a:r>
              <a:rPr lang="en-US" dirty="0" smtClean="0"/>
              <a:t>Tradeoffs</a:t>
            </a:r>
          </a:p>
          <a:p>
            <a:pPr lvl="1"/>
            <a:r>
              <a:rPr lang="en-US" dirty="0" smtClean="0"/>
              <a:t>Flexibility for conducting a wide range of experiments</a:t>
            </a:r>
          </a:p>
          <a:p>
            <a:pPr lvl="1"/>
            <a:r>
              <a:rPr lang="en-US" dirty="0" smtClean="0"/>
              <a:t>Simple enough interface for users to run</a:t>
            </a:r>
          </a:p>
          <a:p>
            <a:pPr lvl="1"/>
            <a:endParaRPr lang="en-US" dirty="0"/>
          </a:p>
          <a:p>
            <a:r>
              <a:rPr lang="en-US" dirty="0" smtClean="0"/>
              <a:t>Architecture</a:t>
            </a:r>
            <a:endParaRPr lang="en-US" dirty="0"/>
          </a:p>
        </p:txBody>
      </p:sp>
      <p:sp>
        <p:nvSpPr>
          <p:cNvPr id="4" name="Slide Number Placeholder 3"/>
          <p:cNvSpPr>
            <a:spLocks noGrp="1"/>
          </p:cNvSpPr>
          <p:nvPr>
            <p:ph type="sldNum" sz="quarter" idx="12"/>
          </p:nvPr>
        </p:nvSpPr>
        <p:spPr/>
        <p:txBody>
          <a:bodyPr/>
          <a:lstStyle/>
          <a:p>
            <a:pPr>
              <a:defRPr/>
            </a:pPr>
            <a:fld id="{CEC9420F-20D9-3746-B8D5-F458A7CA84A7}" type="slidenum">
              <a:rPr lang="en-US" smtClean="0"/>
              <a:pPr>
                <a:defRPr/>
              </a:pPr>
              <a:t>10</a:t>
            </a:fld>
            <a:endParaRPr lang="en-US"/>
          </a:p>
        </p:txBody>
      </p:sp>
      <p:pic>
        <p:nvPicPr>
          <p:cNvPr id="5" name="Picture 4"/>
          <p:cNvPicPr>
            <a:picLocks noChangeAspect="1"/>
          </p:cNvPicPr>
          <p:nvPr/>
        </p:nvPicPr>
        <p:blipFill>
          <a:blip r:embed="rId2"/>
          <a:stretch>
            <a:fillRect/>
          </a:stretch>
        </p:blipFill>
        <p:spPr>
          <a:xfrm>
            <a:off x="2506379" y="3886200"/>
            <a:ext cx="4504021" cy="2819400"/>
          </a:xfrm>
          <a:prstGeom prst="rect">
            <a:avLst/>
          </a:prstGeom>
        </p:spPr>
      </p:pic>
    </p:spTree>
    <p:extLst>
      <p:ext uri="{BB962C8B-B14F-4D97-AF65-F5344CB8AC3E}">
        <p14:creationId xmlns:p14="http://schemas.microsoft.com/office/powerpoint/2010/main" val="32570687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Netalyzr</a:t>
            </a:r>
            <a:r>
              <a:rPr lang="en-US" dirty="0" smtClean="0"/>
              <a:t> Measurements</a:t>
            </a:r>
            <a:endParaRPr lang="en-US" dirty="0"/>
          </a:p>
        </p:txBody>
      </p:sp>
      <p:sp>
        <p:nvSpPr>
          <p:cNvPr id="3" name="Content Placeholder 2"/>
          <p:cNvSpPr>
            <a:spLocks noGrp="1"/>
          </p:cNvSpPr>
          <p:nvPr>
            <p:ph idx="1"/>
          </p:nvPr>
        </p:nvSpPr>
        <p:spPr/>
        <p:txBody>
          <a:bodyPr/>
          <a:lstStyle/>
          <a:p>
            <a:r>
              <a:rPr lang="en-US" dirty="0" smtClean="0"/>
              <a:t>Network-layer Information</a:t>
            </a:r>
          </a:p>
          <a:p>
            <a:pPr lvl="1"/>
            <a:r>
              <a:rPr lang="en-US" dirty="0" smtClean="0"/>
              <a:t>IP Fragmentation</a:t>
            </a:r>
          </a:p>
          <a:p>
            <a:pPr lvl="1"/>
            <a:r>
              <a:rPr lang="en-US" dirty="0" smtClean="0"/>
              <a:t>Path MTU</a:t>
            </a:r>
          </a:p>
          <a:p>
            <a:pPr lvl="1"/>
            <a:r>
              <a:rPr lang="en-US" dirty="0" smtClean="0"/>
              <a:t>Latency, bandwidth, buffering</a:t>
            </a:r>
          </a:p>
          <a:p>
            <a:pPr lvl="1"/>
            <a:r>
              <a:rPr lang="en-US" dirty="0" smtClean="0"/>
              <a:t>IPv6 adoption</a:t>
            </a:r>
          </a:p>
          <a:p>
            <a:r>
              <a:rPr lang="en-US" dirty="0" smtClean="0"/>
              <a:t>Service Reachability</a:t>
            </a:r>
          </a:p>
          <a:p>
            <a:r>
              <a:rPr lang="en-US" dirty="0" smtClean="0"/>
              <a:t>DNS Measurements</a:t>
            </a:r>
            <a:endParaRPr lang="en-US" dirty="0"/>
          </a:p>
        </p:txBody>
      </p:sp>
      <p:sp>
        <p:nvSpPr>
          <p:cNvPr id="4" name="Slide Number Placeholder 3"/>
          <p:cNvSpPr>
            <a:spLocks noGrp="1"/>
          </p:cNvSpPr>
          <p:nvPr>
            <p:ph type="sldNum" sz="quarter" idx="12"/>
          </p:nvPr>
        </p:nvSpPr>
        <p:spPr/>
        <p:txBody>
          <a:bodyPr/>
          <a:lstStyle/>
          <a:p>
            <a:pPr>
              <a:defRPr/>
            </a:pPr>
            <a:fld id="{CEC9420F-20D9-3746-B8D5-F458A7CA84A7}" type="slidenum">
              <a:rPr lang="en-US" smtClean="0"/>
              <a:pPr>
                <a:defRPr/>
              </a:pPr>
              <a:t>11</a:t>
            </a:fld>
            <a:endParaRPr lang="en-US"/>
          </a:p>
        </p:txBody>
      </p:sp>
    </p:spTree>
    <p:extLst>
      <p:ext uri="{BB962C8B-B14F-4D97-AF65-F5344CB8AC3E}">
        <p14:creationId xmlns:p14="http://schemas.microsoft.com/office/powerpoint/2010/main" val="9763341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Measurements</a:t>
            </a:r>
            <a:endParaRPr lang="en-US" dirty="0"/>
          </a:p>
        </p:txBody>
      </p:sp>
      <p:sp>
        <p:nvSpPr>
          <p:cNvPr id="3" name="Content Placeholder 2"/>
          <p:cNvSpPr>
            <a:spLocks noGrp="1"/>
          </p:cNvSpPr>
          <p:nvPr>
            <p:ph idx="1"/>
          </p:nvPr>
        </p:nvSpPr>
        <p:spPr/>
        <p:txBody>
          <a:bodyPr/>
          <a:lstStyle/>
          <a:p>
            <a:r>
              <a:rPr lang="en-US" dirty="0" smtClean="0"/>
              <a:t>Check the acceptance of arbitrary A records</a:t>
            </a:r>
          </a:p>
          <a:p>
            <a:r>
              <a:rPr lang="en-US" dirty="0" smtClean="0"/>
              <a:t>Check whether the server will follow CNAME</a:t>
            </a:r>
          </a:p>
          <a:p>
            <a:r>
              <a:rPr lang="en-US" dirty="0" smtClean="0"/>
              <a:t>Server identification</a:t>
            </a:r>
          </a:p>
          <a:p>
            <a:pPr lvl="1"/>
            <a:r>
              <a:rPr lang="en-US" dirty="0" smtClean="0"/>
              <a:t>Resolver identity</a:t>
            </a:r>
          </a:p>
          <a:p>
            <a:pPr lvl="1"/>
            <a:r>
              <a:rPr lang="en-US" dirty="0" smtClean="0"/>
              <a:t>0x20 support</a:t>
            </a:r>
          </a:p>
          <a:p>
            <a:pPr lvl="1"/>
            <a:r>
              <a:rPr lang="en-US" dirty="0" smtClean="0"/>
              <a:t>Respect for short TTLs</a:t>
            </a:r>
          </a:p>
          <a:p>
            <a:pPr lvl="1"/>
            <a:r>
              <a:rPr lang="en-US" dirty="0" smtClean="0"/>
              <a:t>Whether the user’s NAT is </a:t>
            </a:r>
            <a:r>
              <a:rPr lang="en-US" dirty="0" err="1" smtClean="0"/>
              <a:t>proxying</a:t>
            </a:r>
            <a:r>
              <a:rPr lang="en-US" dirty="0" smtClean="0"/>
              <a:t> DNS</a:t>
            </a:r>
            <a:endParaRPr lang="en-US" dirty="0"/>
          </a:p>
        </p:txBody>
      </p:sp>
      <p:sp>
        <p:nvSpPr>
          <p:cNvPr id="4" name="Slide Number Placeholder 3"/>
          <p:cNvSpPr>
            <a:spLocks noGrp="1"/>
          </p:cNvSpPr>
          <p:nvPr>
            <p:ph type="sldNum" sz="quarter" idx="12"/>
          </p:nvPr>
        </p:nvSpPr>
        <p:spPr/>
        <p:txBody>
          <a:bodyPr/>
          <a:lstStyle/>
          <a:p>
            <a:pPr>
              <a:defRPr/>
            </a:pPr>
            <a:fld id="{CEC9420F-20D9-3746-B8D5-F458A7CA84A7}" type="slidenum">
              <a:rPr lang="en-US" smtClean="0"/>
              <a:pPr>
                <a:defRPr/>
              </a:pPr>
              <a:t>12</a:t>
            </a:fld>
            <a:endParaRPr lang="en-US"/>
          </a:p>
        </p:txBody>
      </p:sp>
    </p:spTree>
    <p:extLst>
      <p:ext uri="{BB962C8B-B14F-4D97-AF65-F5344CB8AC3E}">
        <p14:creationId xmlns:p14="http://schemas.microsoft.com/office/powerpoint/2010/main" val="10449883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 Measurements</a:t>
            </a:r>
            <a:endParaRPr lang="en-US" dirty="0"/>
          </a:p>
        </p:txBody>
      </p:sp>
      <p:sp>
        <p:nvSpPr>
          <p:cNvPr id="3" name="Content Placeholder 2"/>
          <p:cNvSpPr>
            <a:spLocks noGrp="1"/>
          </p:cNvSpPr>
          <p:nvPr>
            <p:ph idx="1"/>
          </p:nvPr>
        </p:nvSpPr>
        <p:spPr/>
        <p:txBody>
          <a:bodyPr/>
          <a:lstStyle/>
          <a:p>
            <a:r>
              <a:rPr lang="en-US" dirty="0" smtClean="0"/>
              <a:t>Proxy detection</a:t>
            </a:r>
          </a:p>
          <a:p>
            <a:endParaRPr lang="en-US" dirty="0"/>
          </a:p>
          <a:p>
            <a:r>
              <a:rPr lang="en-US" dirty="0" smtClean="0"/>
              <a:t>Caching policies, transcoding, file-type blocking</a:t>
            </a:r>
            <a:endParaRPr lang="en-US" dirty="0"/>
          </a:p>
        </p:txBody>
      </p:sp>
      <p:sp>
        <p:nvSpPr>
          <p:cNvPr id="4" name="Slide Number Placeholder 3"/>
          <p:cNvSpPr>
            <a:spLocks noGrp="1"/>
          </p:cNvSpPr>
          <p:nvPr>
            <p:ph type="sldNum" sz="quarter" idx="12"/>
          </p:nvPr>
        </p:nvSpPr>
        <p:spPr/>
        <p:txBody>
          <a:bodyPr/>
          <a:lstStyle/>
          <a:p>
            <a:pPr>
              <a:defRPr/>
            </a:pPr>
            <a:fld id="{CEC9420F-20D9-3746-B8D5-F458A7CA84A7}" type="slidenum">
              <a:rPr lang="en-US" smtClean="0"/>
              <a:pPr>
                <a:defRPr/>
              </a:pPr>
              <a:t>13</a:t>
            </a:fld>
            <a:endParaRPr lang="en-US"/>
          </a:p>
        </p:txBody>
      </p:sp>
    </p:spTree>
    <p:extLst>
      <p:ext uri="{BB962C8B-B14F-4D97-AF65-F5344CB8AC3E}">
        <p14:creationId xmlns:p14="http://schemas.microsoft.com/office/powerpoint/2010/main" val="15873154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Throughput</a:t>
            </a:r>
            <a:endParaRPr lang="en-US" dirty="0"/>
          </a:p>
        </p:txBody>
      </p:sp>
      <p:sp>
        <p:nvSpPr>
          <p:cNvPr id="4" name="Slide Number Placeholder 3"/>
          <p:cNvSpPr>
            <a:spLocks noGrp="1"/>
          </p:cNvSpPr>
          <p:nvPr>
            <p:ph type="sldNum" sz="quarter" idx="12"/>
          </p:nvPr>
        </p:nvSpPr>
        <p:spPr/>
        <p:txBody>
          <a:bodyPr/>
          <a:lstStyle/>
          <a:p>
            <a:pPr>
              <a:defRPr/>
            </a:pPr>
            <a:fld id="{CEC9420F-20D9-3746-B8D5-F458A7CA84A7}" type="slidenum">
              <a:rPr lang="en-US" smtClean="0"/>
              <a:pPr>
                <a:defRPr/>
              </a:pPr>
              <a:t>14</a:t>
            </a:fld>
            <a:endParaRPr lang="en-US"/>
          </a:p>
        </p:txBody>
      </p:sp>
      <p:pic>
        <p:nvPicPr>
          <p:cNvPr id="6" name="Picture 5"/>
          <p:cNvPicPr>
            <a:picLocks noChangeAspect="1"/>
          </p:cNvPicPr>
          <p:nvPr/>
        </p:nvPicPr>
        <p:blipFill>
          <a:blip r:embed="rId2"/>
          <a:stretch>
            <a:fillRect/>
          </a:stretch>
        </p:blipFill>
        <p:spPr>
          <a:xfrm>
            <a:off x="1092200" y="1447800"/>
            <a:ext cx="6680200" cy="5118100"/>
          </a:xfrm>
          <a:prstGeom prst="rect">
            <a:avLst/>
          </a:prstGeom>
        </p:spPr>
      </p:pic>
    </p:spTree>
    <p:extLst>
      <p:ext uri="{BB962C8B-B14F-4D97-AF65-F5344CB8AC3E}">
        <p14:creationId xmlns:p14="http://schemas.microsoft.com/office/powerpoint/2010/main" val="10311263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Network-Layer Results</a:t>
            </a:r>
            <a:endParaRPr lang="en-US" dirty="0"/>
          </a:p>
        </p:txBody>
      </p:sp>
      <p:sp>
        <p:nvSpPr>
          <p:cNvPr id="5" name="Content Placeholder 4"/>
          <p:cNvSpPr>
            <a:spLocks noGrp="1"/>
          </p:cNvSpPr>
          <p:nvPr>
            <p:ph idx="1"/>
          </p:nvPr>
        </p:nvSpPr>
        <p:spPr/>
        <p:txBody>
          <a:bodyPr/>
          <a:lstStyle/>
          <a:p>
            <a:r>
              <a:rPr lang="en-US" dirty="0" smtClean="0"/>
              <a:t>NATs are prevalent: 90% of all sessions</a:t>
            </a:r>
          </a:p>
          <a:p>
            <a:r>
              <a:rPr lang="en-US" dirty="0" smtClean="0"/>
              <a:t>NAT often does not preserve the source port number for connections</a:t>
            </a:r>
          </a:p>
          <a:p>
            <a:r>
              <a:rPr lang="en-US" dirty="0" smtClean="0"/>
              <a:t>Only 4.8% of sessions supported IPv6</a:t>
            </a:r>
          </a:p>
          <a:p>
            <a:r>
              <a:rPr lang="en-US" dirty="0" smtClean="0"/>
              <a:t>Fragmentation not reliable: 8% no support</a:t>
            </a:r>
          </a:p>
          <a:p>
            <a:r>
              <a:rPr lang="en-US" dirty="0" smtClean="0"/>
              <a:t>Buffering in DSL or DOCSIS cable modems</a:t>
            </a:r>
          </a:p>
          <a:p>
            <a:pPr lvl="1"/>
            <a:r>
              <a:rPr lang="en-US" dirty="0" smtClean="0"/>
              <a:t>250ms of additional latency during file transfers for 256 KB buffer, 8 Mbps up. &gt;1 second for slower links.</a:t>
            </a:r>
            <a:endParaRPr lang="en-US" dirty="0"/>
          </a:p>
        </p:txBody>
      </p:sp>
      <p:sp>
        <p:nvSpPr>
          <p:cNvPr id="3" name="Slide Number Placeholder 2"/>
          <p:cNvSpPr>
            <a:spLocks noGrp="1"/>
          </p:cNvSpPr>
          <p:nvPr>
            <p:ph type="sldNum" sz="quarter" idx="12"/>
          </p:nvPr>
        </p:nvSpPr>
        <p:spPr/>
        <p:txBody>
          <a:bodyPr/>
          <a:lstStyle/>
          <a:p>
            <a:pPr>
              <a:defRPr/>
            </a:pPr>
            <a:fld id="{1166E6E5-34B0-B44D-9618-266C36C09EA0}" type="slidenum">
              <a:rPr lang="en-US" smtClean="0"/>
              <a:pPr>
                <a:defRPr/>
              </a:pPr>
              <a:t>15</a:t>
            </a:fld>
            <a:endParaRPr lang="en-US"/>
          </a:p>
        </p:txBody>
      </p:sp>
    </p:spTree>
    <p:extLst>
      <p:ext uri="{BB962C8B-B14F-4D97-AF65-F5344CB8AC3E}">
        <p14:creationId xmlns:p14="http://schemas.microsoft.com/office/powerpoint/2010/main" val="20225313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Results</a:t>
            </a:r>
            <a:endParaRPr lang="en-US" dirty="0"/>
          </a:p>
        </p:txBody>
      </p:sp>
      <p:sp>
        <p:nvSpPr>
          <p:cNvPr id="3" name="Content Placeholder 2"/>
          <p:cNvSpPr>
            <a:spLocks noGrp="1"/>
          </p:cNvSpPr>
          <p:nvPr>
            <p:ph idx="1"/>
          </p:nvPr>
        </p:nvSpPr>
        <p:spPr/>
        <p:txBody>
          <a:bodyPr/>
          <a:lstStyle/>
          <a:p>
            <a:r>
              <a:rPr lang="en-US" dirty="0" smtClean="0"/>
              <a:t>0x20 deployment is scarce</a:t>
            </a:r>
          </a:p>
          <a:p>
            <a:r>
              <a:rPr lang="en-US" dirty="0" smtClean="0"/>
              <a:t>42% of sessions with a Linux-related user agent requested AAAA (IPv6) records</a:t>
            </a:r>
          </a:p>
          <a:p>
            <a:r>
              <a:rPr lang="en-US" dirty="0" smtClean="0"/>
              <a:t>Prevalence of EDNS/DNSSEC resolvers</a:t>
            </a:r>
          </a:p>
          <a:p>
            <a:r>
              <a:rPr lang="en-US" dirty="0" smtClean="0"/>
              <a:t>29% of resolvers had NXDOMAIN wildcarding</a:t>
            </a:r>
            <a:endParaRPr lang="en-US" dirty="0"/>
          </a:p>
        </p:txBody>
      </p:sp>
      <p:sp>
        <p:nvSpPr>
          <p:cNvPr id="4" name="Slide Number Placeholder 3"/>
          <p:cNvSpPr>
            <a:spLocks noGrp="1"/>
          </p:cNvSpPr>
          <p:nvPr>
            <p:ph type="sldNum" sz="quarter" idx="12"/>
          </p:nvPr>
        </p:nvSpPr>
        <p:spPr/>
        <p:txBody>
          <a:bodyPr/>
          <a:lstStyle/>
          <a:p>
            <a:pPr>
              <a:defRPr/>
            </a:pPr>
            <a:fld id="{CEC9420F-20D9-3746-B8D5-F458A7CA84A7}" type="slidenum">
              <a:rPr lang="en-US" smtClean="0"/>
              <a:pPr>
                <a:defRPr/>
              </a:pPr>
              <a:t>16</a:t>
            </a:fld>
            <a:endParaRPr lang="en-US"/>
          </a:p>
        </p:txBody>
      </p:sp>
    </p:spTree>
    <p:extLst>
      <p:ext uri="{BB962C8B-B14F-4D97-AF65-F5344CB8AC3E}">
        <p14:creationId xmlns:p14="http://schemas.microsoft.com/office/powerpoint/2010/main" val="18968383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ISP Policies</a:t>
            </a:r>
            <a:endParaRPr lang="en-US" dirty="0"/>
          </a:p>
        </p:txBody>
      </p:sp>
      <p:sp>
        <p:nvSpPr>
          <p:cNvPr id="4" name="Slide Number Placeholder 3"/>
          <p:cNvSpPr>
            <a:spLocks noGrp="1"/>
          </p:cNvSpPr>
          <p:nvPr>
            <p:ph type="sldNum" sz="quarter" idx="12"/>
          </p:nvPr>
        </p:nvSpPr>
        <p:spPr/>
        <p:txBody>
          <a:bodyPr/>
          <a:lstStyle/>
          <a:p>
            <a:pPr>
              <a:defRPr/>
            </a:pPr>
            <a:fld id="{CEC9420F-20D9-3746-B8D5-F458A7CA84A7}" type="slidenum">
              <a:rPr lang="en-US" smtClean="0"/>
              <a:pPr>
                <a:defRPr/>
              </a:pPr>
              <a:t>17</a:t>
            </a:fld>
            <a:endParaRPr lang="en-US"/>
          </a:p>
        </p:txBody>
      </p:sp>
      <p:pic>
        <p:nvPicPr>
          <p:cNvPr id="5" name="Picture 4"/>
          <p:cNvPicPr>
            <a:picLocks noChangeAspect="1"/>
          </p:cNvPicPr>
          <p:nvPr/>
        </p:nvPicPr>
        <p:blipFill>
          <a:blip r:embed="rId2"/>
          <a:stretch>
            <a:fillRect/>
          </a:stretch>
        </p:blipFill>
        <p:spPr>
          <a:xfrm>
            <a:off x="647700" y="1397000"/>
            <a:ext cx="7835900" cy="4064000"/>
          </a:xfrm>
          <a:prstGeom prst="rect">
            <a:avLst/>
          </a:prstGeom>
        </p:spPr>
      </p:pic>
    </p:spTree>
    <p:extLst>
      <p:ext uri="{BB962C8B-B14F-4D97-AF65-F5344CB8AC3E}">
        <p14:creationId xmlns:p14="http://schemas.microsoft.com/office/powerpoint/2010/main" val="14712744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0"/>
            <a:ext cx="8305800" cy="1470025"/>
          </a:xfrm>
        </p:spPr>
        <p:txBody>
          <a:bodyPr>
            <a:normAutofit fontScale="90000"/>
          </a:bodyPr>
          <a:lstStyle/>
          <a:p>
            <a:pPr algn="ctr"/>
            <a:r>
              <a:rPr lang="en-US" dirty="0" smtClean="0"/>
              <a:t/>
            </a:r>
            <a:br>
              <a:rPr lang="en-US" dirty="0" smtClean="0"/>
            </a:br>
            <a:r>
              <a:rPr lang="en-US" dirty="0" smtClean="0"/>
              <a:t/>
            </a:r>
            <a:br>
              <a:rPr lang="en-US" dirty="0" smtClean="0"/>
            </a:br>
            <a:r>
              <a:rPr lang="en-US" b="1" dirty="0" err="1" smtClean="0"/>
              <a:t>NetPrints</a:t>
            </a:r>
            <a:r>
              <a:rPr lang="en-US" b="1" dirty="0" smtClean="0"/>
              <a:t>:</a:t>
            </a:r>
            <a:r>
              <a:rPr lang="en-US" dirty="0" smtClean="0"/>
              <a:t/>
            </a:r>
            <a:br>
              <a:rPr lang="en-US" dirty="0" smtClean="0"/>
            </a:br>
            <a:r>
              <a:rPr lang="en-US" sz="4000" dirty="0" smtClean="0"/>
              <a:t>Diagnosing Home Network Misconfigurations using Shared Knowledge</a:t>
            </a:r>
            <a:br>
              <a:rPr lang="en-US" sz="4000" dirty="0" smtClean="0"/>
            </a:br>
            <a:r>
              <a:rPr lang="en-US" sz="3100" i="1" dirty="0" smtClean="0">
                <a:solidFill>
                  <a:schemeClr val="tx1"/>
                </a:solidFill>
              </a:rPr>
              <a:t/>
            </a:r>
            <a:br>
              <a:rPr lang="en-US" sz="3100" i="1" dirty="0" smtClean="0">
                <a:solidFill>
                  <a:schemeClr val="tx1"/>
                </a:solidFill>
              </a:rPr>
            </a:br>
            <a:r>
              <a:rPr lang="en-US" sz="3100" i="1" dirty="0" smtClean="0">
                <a:solidFill>
                  <a:schemeClr val="tx1"/>
                </a:solidFill>
              </a:rPr>
              <a:t/>
            </a:r>
            <a:br>
              <a:rPr lang="en-US" sz="3100" i="1" dirty="0" smtClean="0">
                <a:solidFill>
                  <a:schemeClr val="tx1"/>
                </a:solidFill>
              </a:rPr>
            </a:br>
            <a:endParaRPr lang="en-US" sz="2700" dirty="0">
              <a:solidFill>
                <a:schemeClr val="tx1"/>
              </a:solidFill>
            </a:endParaRPr>
          </a:p>
        </p:txBody>
      </p:sp>
      <p:sp>
        <p:nvSpPr>
          <p:cNvPr id="3" name="Slide Number Placeholder 2"/>
          <p:cNvSpPr>
            <a:spLocks noGrp="1"/>
          </p:cNvSpPr>
          <p:nvPr>
            <p:ph type="sldNum" sz="quarter" idx="12"/>
          </p:nvPr>
        </p:nvSpPr>
        <p:spPr/>
        <p:txBody>
          <a:bodyPr/>
          <a:lstStyle/>
          <a:p>
            <a:fld id="{DF5103A7-DABE-4F7F-86E5-16E7550D4702}" type="slidenum">
              <a:rPr lang="en-US" smtClean="0"/>
              <a:pPr/>
              <a:t>18</a:t>
            </a:fld>
            <a:endParaRPr lang="en-US" dirty="0"/>
          </a:p>
        </p:txBody>
      </p:sp>
      <p:sp>
        <p:nvSpPr>
          <p:cNvPr id="5" name="TextBox 4"/>
          <p:cNvSpPr txBox="1"/>
          <p:nvPr/>
        </p:nvSpPr>
        <p:spPr>
          <a:xfrm>
            <a:off x="152400" y="4114800"/>
            <a:ext cx="4876800" cy="1200329"/>
          </a:xfrm>
          <a:prstGeom prst="rect">
            <a:avLst/>
          </a:prstGeom>
          <a:noFill/>
        </p:spPr>
        <p:txBody>
          <a:bodyPr wrap="square" rtlCol="0">
            <a:spAutoFit/>
          </a:bodyPr>
          <a:lstStyle/>
          <a:p>
            <a:pPr algn="ctr"/>
            <a:r>
              <a:rPr lang="en-US" sz="2400" dirty="0" smtClean="0"/>
              <a:t> </a:t>
            </a:r>
            <a:r>
              <a:rPr lang="en-US" sz="2400" i="1" dirty="0" smtClean="0"/>
              <a:t>Bhavish Aggarwal, Ranjita Bhagwan,</a:t>
            </a:r>
            <a:br>
              <a:rPr lang="en-US" sz="2400" i="1" dirty="0" smtClean="0"/>
            </a:br>
            <a:r>
              <a:rPr lang="en-US" sz="2400" i="1" dirty="0" smtClean="0"/>
              <a:t>Tathagata Das, Venkat Padmanabhan</a:t>
            </a:r>
            <a:br>
              <a:rPr lang="en-US" sz="2400" i="1" dirty="0" smtClean="0"/>
            </a:br>
            <a:r>
              <a:rPr lang="en-US" sz="2400" b="1" dirty="0" smtClean="0"/>
              <a:t>Microsoft Research India </a:t>
            </a:r>
            <a:endParaRPr lang="en-US" sz="2400" b="1" dirty="0"/>
          </a:p>
        </p:txBody>
      </p:sp>
      <p:sp>
        <p:nvSpPr>
          <p:cNvPr id="6" name="TextBox 5"/>
          <p:cNvSpPr txBox="1"/>
          <p:nvPr/>
        </p:nvSpPr>
        <p:spPr>
          <a:xfrm>
            <a:off x="4953000" y="4114800"/>
            <a:ext cx="3962400" cy="830997"/>
          </a:xfrm>
          <a:prstGeom prst="rect">
            <a:avLst/>
          </a:prstGeom>
          <a:noFill/>
        </p:spPr>
        <p:txBody>
          <a:bodyPr wrap="square" rtlCol="0">
            <a:spAutoFit/>
          </a:bodyPr>
          <a:lstStyle/>
          <a:p>
            <a:pPr algn="ctr"/>
            <a:r>
              <a:rPr lang="en-US" sz="2400" i="1" dirty="0" smtClean="0"/>
              <a:t>Siddharth Eswaran, </a:t>
            </a:r>
            <a:r>
              <a:rPr lang="en-US" sz="2400" b="1" dirty="0" smtClean="0"/>
              <a:t>IIT Delhi</a:t>
            </a:r>
            <a:r>
              <a:rPr lang="en-US" sz="2400" i="1" dirty="0" smtClean="0"/>
              <a:t/>
            </a:r>
            <a:br>
              <a:rPr lang="en-US" sz="2400" i="1" dirty="0" smtClean="0"/>
            </a:br>
            <a:r>
              <a:rPr lang="en-US" sz="2400" i="1" dirty="0" smtClean="0"/>
              <a:t>Geoff Voelker,  </a:t>
            </a:r>
            <a:r>
              <a:rPr lang="en-US" sz="2400" b="1" dirty="0" smtClean="0"/>
              <a:t>UCSD</a:t>
            </a:r>
            <a:endParaRPr lang="en-US" sz="2400" b="1" dirty="0"/>
          </a:p>
        </p:txBody>
      </p:sp>
    </p:spTree>
  </p:cSld>
  <p:clrMapOvr>
    <a:masterClrMapping/>
  </p:clrMapOvr>
  <p:transition xmlns:p14="http://schemas.microsoft.com/office/powerpoint/2010/main" advTm="27003"/>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http://www.greendisk.com/images/Computer.jpg"/>
          <p:cNvPicPr>
            <a:picLocks noChangeAspect="1" noChangeArrowheads="1"/>
          </p:cNvPicPr>
          <p:nvPr/>
        </p:nvPicPr>
        <p:blipFill>
          <a:blip r:embed="rId3"/>
          <a:srcRect/>
          <a:stretch>
            <a:fillRect/>
          </a:stretch>
        </p:blipFill>
        <p:spPr bwMode="auto">
          <a:xfrm>
            <a:off x="381000" y="3428999"/>
            <a:ext cx="2343241" cy="2110937"/>
          </a:xfrm>
          <a:prstGeom prst="rect">
            <a:avLst/>
          </a:prstGeom>
          <a:noFill/>
        </p:spPr>
      </p:pic>
      <p:pic>
        <p:nvPicPr>
          <p:cNvPr id="9" name="Picture 8" descr="cablemodem.jpg"/>
          <p:cNvPicPr>
            <a:picLocks noChangeAspect="1"/>
          </p:cNvPicPr>
          <p:nvPr/>
        </p:nvPicPr>
        <p:blipFill>
          <a:blip r:embed="rId4"/>
          <a:stretch>
            <a:fillRect/>
          </a:stretch>
        </p:blipFill>
        <p:spPr>
          <a:xfrm>
            <a:off x="5867400" y="2362200"/>
            <a:ext cx="1152525" cy="1152525"/>
          </a:xfrm>
          <a:prstGeom prst="rect">
            <a:avLst/>
          </a:prstGeom>
        </p:spPr>
      </p:pic>
      <p:sp>
        <p:nvSpPr>
          <p:cNvPr id="2" name="Title 1"/>
          <p:cNvSpPr>
            <a:spLocks noGrp="1"/>
          </p:cNvSpPr>
          <p:nvPr>
            <p:ph type="title"/>
          </p:nvPr>
        </p:nvSpPr>
        <p:spPr/>
        <p:txBody>
          <a:bodyPr>
            <a:normAutofit/>
          </a:bodyPr>
          <a:lstStyle/>
          <a:p>
            <a:r>
              <a:rPr lang="en-US" dirty="0" smtClean="0"/>
              <a:t>Typical Home Network</a:t>
            </a:r>
            <a:endParaRPr lang="en-US" dirty="0"/>
          </a:p>
        </p:txBody>
      </p:sp>
      <p:sp>
        <p:nvSpPr>
          <p:cNvPr id="10" name="Cloud 9"/>
          <p:cNvSpPr/>
          <p:nvPr/>
        </p:nvSpPr>
        <p:spPr>
          <a:xfrm>
            <a:off x="6922636" y="1828095"/>
            <a:ext cx="1459364" cy="86056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Internet</a:t>
            </a:r>
            <a:endParaRPr lang="en-US" dirty="0">
              <a:solidFill>
                <a:sysClr val="windowText" lastClr="000000"/>
              </a:solidFill>
            </a:endParaRPr>
          </a:p>
        </p:txBody>
      </p:sp>
      <p:pic>
        <p:nvPicPr>
          <p:cNvPr id="11" name="Picture 10" descr="wap.jpg"/>
          <p:cNvPicPr>
            <a:picLocks noChangeAspect="1"/>
          </p:cNvPicPr>
          <p:nvPr/>
        </p:nvPicPr>
        <p:blipFill>
          <a:blip r:embed="rId5"/>
          <a:stretch>
            <a:fillRect/>
          </a:stretch>
        </p:blipFill>
        <p:spPr>
          <a:xfrm>
            <a:off x="3733800" y="3048000"/>
            <a:ext cx="1585182" cy="1447800"/>
          </a:xfrm>
          <a:prstGeom prst="rect">
            <a:avLst/>
          </a:prstGeom>
        </p:spPr>
      </p:pic>
      <p:pic>
        <p:nvPicPr>
          <p:cNvPr id="12" name="Picture 6"/>
          <p:cNvPicPr>
            <a:picLocks noChangeAspect="1" noChangeArrowheads="1"/>
          </p:cNvPicPr>
          <p:nvPr/>
        </p:nvPicPr>
        <p:blipFill>
          <a:blip r:embed="rId6"/>
          <a:srcRect/>
          <a:stretch>
            <a:fillRect/>
          </a:stretch>
        </p:blipFill>
        <p:spPr bwMode="auto">
          <a:xfrm>
            <a:off x="1676094" y="1447801"/>
            <a:ext cx="1724331" cy="1752599"/>
          </a:xfrm>
          <a:prstGeom prst="rect">
            <a:avLst/>
          </a:prstGeom>
          <a:noFill/>
          <a:ln w="9525">
            <a:noFill/>
            <a:miter lim="800000"/>
            <a:headEnd/>
            <a:tailEnd/>
          </a:ln>
          <a:effectLst/>
        </p:spPr>
      </p:pic>
      <p:pic>
        <p:nvPicPr>
          <p:cNvPr id="14" name="Picture 2"/>
          <p:cNvPicPr>
            <a:picLocks noChangeAspect="1" noChangeArrowheads="1"/>
          </p:cNvPicPr>
          <p:nvPr/>
        </p:nvPicPr>
        <p:blipFill>
          <a:blip r:embed="rId7" cstate="print"/>
          <a:srcRect/>
          <a:stretch>
            <a:fillRect/>
          </a:stretch>
        </p:blipFill>
        <p:spPr bwMode="auto">
          <a:xfrm>
            <a:off x="6317657" y="3886200"/>
            <a:ext cx="1530943" cy="1600200"/>
          </a:xfrm>
          <a:prstGeom prst="rect">
            <a:avLst/>
          </a:prstGeom>
          <a:noFill/>
          <a:ln w="9525">
            <a:noFill/>
            <a:miter lim="800000"/>
            <a:headEnd/>
            <a:tailEnd/>
          </a:ln>
          <a:effectLst/>
        </p:spPr>
      </p:pic>
      <p:sp>
        <p:nvSpPr>
          <p:cNvPr id="15" name="Freeform 14"/>
          <p:cNvSpPr/>
          <p:nvPr/>
        </p:nvSpPr>
        <p:spPr>
          <a:xfrm>
            <a:off x="4986670" y="2140688"/>
            <a:ext cx="1392865" cy="1591340"/>
          </a:xfrm>
          <a:custGeom>
            <a:avLst/>
            <a:gdLst>
              <a:gd name="connsiteX0" fmla="*/ 0 w 1392865"/>
              <a:gd name="connsiteY0" fmla="*/ 1591340 h 1591340"/>
              <a:gd name="connsiteX1" fmla="*/ 542260 w 1392865"/>
              <a:gd name="connsiteY1" fmla="*/ 187842 h 1591340"/>
              <a:gd name="connsiteX2" fmla="*/ 1392865 w 1392865"/>
              <a:gd name="connsiteY2" fmla="*/ 464289 h 1591340"/>
            </a:gdLst>
            <a:ahLst/>
            <a:cxnLst>
              <a:cxn ang="0">
                <a:pos x="connsiteX0" y="connsiteY0"/>
              </a:cxn>
              <a:cxn ang="0">
                <a:pos x="connsiteX1" y="connsiteY1"/>
              </a:cxn>
              <a:cxn ang="0">
                <a:pos x="connsiteX2" y="connsiteY2"/>
              </a:cxn>
            </a:cxnLst>
            <a:rect l="l" t="t" r="r" b="b"/>
            <a:pathLst>
              <a:path w="1392865" h="1591340">
                <a:moveTo>
                  <a:pt x="0" y="1591340"/>
                </a:moveTo>
                <a:cubicBezTo>
                  <a:pt x="155058" y="983512"/>
                  <a:pt x="310116" y="375684"/>
                  <a:pt x="542260" y="187842"/>
                </a:cubicBezTo>
                <a:cubicBezTo>
                  <a:pt x="774404" y="0"/>
                  <a:pt x="1083634" y="232144"/>
                  <a:pt x="1392865" y="4642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pic>
        <p:nvPicPr>
          <p:cNvPr id="1028" name="Picture 4" descr="E:\Users\bhagwan\AppData\Local\Microsoft\Windows\Temporary Internet Files\Content.IE5\29JQAMCB\MCj04315900000[1].png"/>
          <p:cNvPicPr>
            <a:picLocks noChangeAspect="1" noChangeArrowheads="1"/>
          </p:cNvPicPr>
          <p:nvPr/>
        </p:nvPicPr>
        <p:blipFill>
          <a:blip r:embed="rId8"/>
          <a:srcRect/>
          <a:stretch>
            <a:fillRect/>
          </a:stretch>
        </p:blipFill>
        <p:spPr bwMode="auto">
          <a:xfrm>
            <a:off x="2667000" y="1981200"/>
            <a:ext cx="990600" cy="990600"/>
          </a:xfrm>
          <a:prstGeom prst="rect">
            <a:avLst/>
          </a:prstGeom>
          <a:noFill/>
        </p:spPr>
      </p:pic>
      <p:pic>
        <p:nvPicPr>
          <p:cNvPr id="1030" name="Picture 6" descr="E:\Users\bhagwan\AppData\Local\Microsoft\Windows\Temporary Internet Files\Content.IE5\SR7Y1Q02\MCj04316220000[1].png"/>
          <p:cNvPicPr>
            <a:picLocks noChangeAspect="1" noChangeArrowheads="1"/>
          </p:cNvPicPr>
          <p:nvPr/>
        </p:nvPicPr>
        <p:blipFill>
          <a:blip r:embed="rId9"/>
          <a:srcRect/>
          <a:stretch>
            <a:fillRect/>
          </a:stretch>
        </p:blipFill>
        <p:spPr bwMode="auto">
          <a:xfrm>
            <a:off x="1828800" y="3810000"/>
            <a:ext cx="838200" cy="838200"/>
          </a:xfrm>
          <a:prstGeom prst="rect">
            <a:avLst/>
          </a:prstGeom>
          <a:noFill/>
        </p:spPr>
      </p:pic>
      <p:sp>
        <p:nvSpPr>
          <p:cNvPr id="24" name="Rounded Rectangle 23"/>
          <p:cNvSpPr/>
          <p:nvPr/>
        </p:nvSpPr>
        <p:spPr>
          <a:xfrm>
            <a:off x="1219200" y="1600200"/>
            <a:ext cx="6096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t>
            </a:r>
            <a:endParaRPr lang="en-US" dirty="0"/>
          </a:p>
        </p:txBody>
      </p:sp>
      <p:sp>
        <p:nvSpPr>
          <p:cNvPr id="25" name="Rounded Rectangle 24"/>
          <p:cNvSpPr/>
          <p:nvPr/>
        </p:nvSpPr>
        <p:spPr>
          <a:xfrm>
            <a:off x="2667000" y="1447800"/>
            <a:ext cx="9144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Email</a:t>
            </a:r>
            <a:endParaRPr lang="en-US" dirty="0"/>
          </a:p>
        </p:txBody>
      </p:sp>
      <p:sp>
        <p:nvSpPr>
          <p:cNvPr id="26" name="Rounded Rectangle 25"/>
          <p:cNvSpPr/>
          <p:nvPr/>
        </p:nvSpPr>
        <p:spPr>
          <a:xfrm>
            <a:off x="1066800" y="1981200"/>
            <a:ext cx="9906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Torrents</a:t>
            </a:r>
            <a:endParaRPr lang="en-US" dirty="0"/>
          </a:p>
        </p:txBody>
      </p:sp>
      <p:sp>
        <p:nvSpPr>
          <p:cNvPr id="27" name="Rounded Rectangle 26"/>
          <p:cNvSpPr/>
          <p:nvPr/>
        </p:nvSpPr>
        <p:spPr>
          <a:xfrm>
            <a:off x="2819400" y="1905000"/>
            <a:ext cx="1066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Browser</a:t>
            </a:r>
            <a:endParaRPr lang="en-US" dirty="0"/>
          </a:p>
        </p:txBody>
      </p:sp>
      <p:pic>
        <p:nvPicPr>
          <p:cNvPr id="28" name="Picture 27" descr="printer.jpg"/>
          <p:cNvPicPr>
            <a:picLocks noChangeAspect="1"/>
          </p:cNvPicPr>
          <p:nvPr/>
        </p:nvPicPr>
        <p:blipFill>
          <a:blip r:embed="rId10"/>
          <a:stretch>
            <a:fillRect/>
          </a:stretch>
        </p:blipFill>
        <p:spPr>
          <a:xfrm>
            <a:off x="3657600" y="4724400"/>
            <a:ext cx="1447800" cy="1447800"/>
          </a:xfrm>
          <a:prstGeom prst="rect">
            <a:avLst/>
          </a:prstGeom>
        </p:spPr>
      </p:pic>
      <p:sp>
        <p:nvSpPr>
          <p:cNvPr id="30" name="Rounded Rectangle 29"/>
          <p:cNvSpPr/>
          <p:nvPr/>
        </p:nvSpPr>
        <p:spPr>
          <a:xfrm>
            <a:off x="228600" y="4038600"/>
            <a:ext cx="1219200" cy="2286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VPN client</a:t>
            </a:r>
            <a:endParaRPr lang="en-US" dirty="0"/>
          </a:p>
        </p:txBody>
      </p:sp>
      <p:sp>
        <p:nvSpPr>
          <p:cNvPr id="31" name="Rounded Rectangle 30"/>
          <p:cNvSpPr/>
          <p:nvPr/>
        </p:nvSpPr>
        <p:spPr>
          <a:xfrm>
            <a:off x="1447800" y="2514600"/>
            <a:ext cx="9144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Server</a:t>
            </a:r>
            <a:endParaRPr lang="en-US" dirty="0"/>
          </a:p>
        </p:txBody>
      </p:sp>
      <p:sp>
        <p:nvSpPr>
          <p:cNvPr id="32" name="Rounded Rectangle 31"/>
          <p:cNvSpPr/>
          <p:nvPr/>
        </p:nvSpPr>
        <p:spPr>
          <a:xfrm>
            <a:off x="1295400" y="3581400"/>
            <a:ext cx="914400" cy="2286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Email</a:t>
            </a:r>
            <a:endParaRPr lang="en-US" dirty="0"/>
          </a:p>
        </p:txBody>
      </p:sp>
      <p:sp>
        <p:nvSpPr>
          <p:cNvPr id="33" name="Rounded Rectangle 32"/>
          <p:cNvSpPr/>
          <p:nvPr/>
        </p:nvSpPr>
        <p:spPr>
          <a:xfrm>
            <a:off x="1219200" y="4800600"/>
            <a:ext cx="609600" cy="2286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t>
            </a:r>
            <a:endParaRPr lang="en-US" dirty="0"/>
          </a:p>
        </p:txBody>
      </p:sp>
      <p:sp>
        <p:nvSpPr>
          <p:cNvPr id="34" name="Rounded Rectangle 33"/>
          <p:cNvSpPr/>
          <p:nvPr/>
        </p:nvSpPr>
        <p:spPr>
          <a:xfrm>
            <a:off x="6781800" y="4267200"/>
            <a:ext cx="1524000" cy="22860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Game hosting</a:t>
            </a:r>
            <a:endParaRPr lang="en-US" dirty="0"/>
          </a:p>
        </p:txBody>
      </p:sp>
      <p:sp>
        <p:nvSpPr>
          <p:cNvPr id="35" name="Rounded Rectangle 34"/>
          <p:cNvSpPr/>
          <p:nvPr/>
        </p:nvSpPr>
        <p:spPr>
          <a:xfrm>
            <a:off x="6781800" y="4724400"/>
            <a:ext cx="1524000" cy="22860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Multiplayer</a:t>
            </a:r>
            <a:endParaRPr lang="en-US" dirty="0"/>
          </a:p>
        </p:txBody>
      </p:sp>
      <p:sp>
        <p:nvSpPr>
          <p:cNvPr id="36" name="TextBox 35"/>
          <p:cNvSpPr txBox="1"/>
          <p:nvPr/>
        </p:nvSpPr>
        <p:spPr>
          <a:xfrm>
            <a:off x="2998267" y="6172200"/>
            <a:ext cx="3021533" cy="523220"/>
          </a:xfrm>
          <a:prstGeom prst="rect">
            <a:avLst/>
          </a:prstGeom>
          <a:solidFill>
            <a:srgbClr val="FFFF00"/>
          </a:solidFill>
          <a:ln>
            <a:solidFill>
              <a:schemeClr val="bg1"/>
            </a:solidFill>
          </a:ln>
        </p:spPr>
        <p:txBody>
          <a:bodyPr wrap="none" rtlCol="0">
            <a:spAutoFit/>
          </a:bodyPr>
          <a:lstStyle/>
          <a:p>
            <a:r>
              <a:rPr lang="en-US" sz="2800" dirty="0" smtClean="0">
                <a:solidFill>
                  <a:sysClr val="windowText" lastClr="000000"/>
                </a:solidFill>
              </a:rPr>
              <a:t>No network admin!</a:t>
            </a:r>
            <a:endParaRPr lang="en-US" sz="2800" dirty="0">
              <a:solidFill>
                <a:sysClr val="windowText" lastClr="000000"/>
              </a:solidFill>
            </a:endParaRPr>
          </a:p>
        </p:txBody>
      </p:sp>
      <p:sp>
        <p:nvSpPr>
          <p:cNvPr id="38" name="Freeform 37"/>
          <p:cNvSpPr/>
          <p:nvPr/>
        </p:nvSpPr>
        <p:spPr>
          <a:xfrm>
            <a:off x="6553200" y="2445488"/>
            <a:ext cx="421758" cy="145312"/>
          </a:xfrm>
          <a:custGeom>
            <a:avLst/>
            <a:gdLst>
              <a:gd name="connsiteX0" fmla="*/ 0 w 393405"/>
              <a:gd name="connsiteY0" fmla="*/ 138224 h 138224"/>
              <a:gd name="connsiteX1" fmla="*/ 393405 w 393405"/>
              <a:gd name="connsiteY1" fmla="*/ 0 h 138224"/>
            </a:gdLst>
            <a:ahLst/>
            <a:cxnLst>
              <a:cxn ang="0">
                <a:pos x="connsiteX0" y="connsiteY0"/>
              </a:cxn>
              <a:cxn ang="0">
                <a:pos x="connsiteX1" y="connsiteY1"/>
              </a:cxn>
            </a:cxnLst>
            <a:rect l="l" t="t" r="r" b="b"/>
            <a:pathLst>
              <a:path w="393405" h="138224">
                <a:moveTo>
                  <a:pt x="0" y="138224"/>
                </a:moveTo>
                <a:lnTo>
                  <a:pt x="393405"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38914" name="AutoShape 2" descr="http://www.greendisk.com/images/Computer.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 name="Freeform 36"/>
          <p:cNvSpPr/>
          <p:nvPr/>
        </p:nvSpPr>
        <p:spPr>
          <a:xfrm>
            <a:off x="2530549" y="3310270"/>
            <a:ext cx="2052084" cy="581246"/>
          </a:xfrm>
          <a:custGeom>
            <a:avLst/>
            <a:gdLst>
              <a:gd name="connsiteX0" fmla="*/ 2052084 w 2052084"/>
              <a:gd name="connsiteY0" fmla="*/ 347330 h 581246"/>
              <a:gd name="connsiteX1" fmla="*/ 925032 w 2052084"/>
              <a:gd name="connsiteY1" fmla="*/ 38986 h 581246"/>
              <a:gd name="connsiteX2" fmla="*/ 0 w 2052084"/>
              <a:gd name="connsiteY2" fmla="*/ 581246 h 581246"/>
            </a:gdLst>
            <a:ahLst/>
            <a:cxnLst>
              <a:cxn ang="0">
                <a:pos x="connsiteX0" y="connsiteY0"/>
              </a:cxn>
              <a:cxn ang="0">
                <a:pos x="connsiteX1" y="connsiteY1"/>
              </a:cxn>
              <a:cxn ang="0">
                <a:pos x="connsiteX2" y="connsiteY2"/>
              </a:cxn>
            </a:cxnLst>
            <a:rect l="l" t="t" r="r" b="b"/>
            <a:pathLst>
              <a:path w="2052084" h="581246">
                <a:moveTo>
                  <a:pt x="2052084" y="347330"/>
                </a:moveTo>
                <a:cubicBezTo>
                  <a:pt x="1659565" y="173665"/>
                  <a:pt x="1267046" y="0"/>
                  <a:pt x="925032" y="38986"/>
                </a:cubicBezTo>
                <a:cubicBezTo>
                  <a:pt x="583018" y="77972"/>
                  <a:pt x="0" y="581246"/>
                  <a:pt x="0" y="581246"/>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6">
                                            <p:txEl>
                                              <p:pRg st="0" end="0"/>
                                            </p:txEl>
                                          </p:spTgt>
                                        </p:tgtEl>
                                        <p:attrNameLst>
                                          <p:attrName>style.visibility</p:attrName>
                                        </p:attrNameLst>
                                      </p:cBhvr>
                                      <p:to>
                                        <p:strVal val="visible"/>
                                      </p:to>
                                    </p:set>
                                    <p:animEffect transition="in" filter="dissolve">
                                      <p:cBhvr>
                                        <p:cTn id="37" dur="500"/>
                                        <p:tgtEl>
                                          <p:spTgt spid="36">
                                            <p:txEl>
                                              <p:pRg st="0" end="0"/>
                                            </p:txEl>
                                          </p:spTgt>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36">
                                            <p:bg/>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30" grpId="0" animBg="1"/>
      <p:bldP spid="31" grpId="0" animBg="1"/>
      <p:bldP spid="32" grpId="0" animBg="1"/>
      <p:bldP spid="33" grpId="0" animBg="1"/>
      <p:bldP spid="34" grpId="0" animBg="1"/>
      <p:bldP spid="35" grpId="0" animBg="1"/>
      <p:bldP spid="36"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52400" y="228600"/>
            <a:ext cx="8763000" cy="1143000"/>
          </a:xfrm>
        </p:spPr>
        <p:txBody>
          <a:bodyPr/>
          <a:lstStyle/>
          <a:p>
            <a:pPr eaLnBrk="1" hangingPunct="1"/>
            <a:r>
              <a:rPr lang="en-US" sz="3600" dirty="0" smtClean="0"/>
              <a:t>Home Networking &amp; Access Networks</a:t>
            </a:r>
          </a:p>
        </p:txBody>
      </p:sp>
      <p:sp>
        <p:nvSpPr>
          <p:cNvPr id="30723" name="Content Placeholder 2"/>
          <p:cNvSpPr>
            <a:spLocks noGrp="1"/>
          </p:cNvSpPr>
          <p:nvPr>
            <p:ph idx="1"/>
          </p:nvPr>
        </p:nvSpPr>
        <p:spPr>
          <a:xfrm>
            <a:off x="0" y="1312333"/>
            <a:ext cx="4114800" cy="5103813"/>
          </a:xfrm>
        </p:spPr>
        <p:txBody>
          <a:bodyPr>
            <a:normAutofit/>
          </a:bodyPr>
          <a:lstStyle/>
          <a:p>
            <a:pPr eaLnBrk="1" hangingPunct="1"/>
            <a:r>
              <a:rPr lang="en-US" sz="2000" b="1" dirty="0" smtClean="0"/>
              <a:t>Problems</a:t>
            </a:r>
          </a:p>
          <a:p>
            <a:pPr lvl="1" eaLnBrk="1" hangingPunct="1"/>
            <a:r>
              <a:rPr lang="en-US" sz="1800" dirty="0" smtClean="0"/>
              <a:t>Performance problems are difficult to debug</a:t>
            </a:r>
          </a:p>
          <a:p>
            <a:pPr lvl="1" eaLnBrk="1" hangingPunct="1"/>
            <a:r>
              <a:rPr lang="en-US" sz="1800" dirty="0" smtClean="0"/>
              <a:t>Access ISPs discriminate, give poor performance</a:t>
            </a:r>
          </a:p>
          <a:p>
            <a:pPr lvl="1" eaLnBrk="1" hangingPunct="1"/>
            <a:r>
              <a:rPr lang="en-US" sz="1800" dirty="0" smtClean="0"/>
              <a:t>Hard to manage, troubleshoot, secure</a:t>
            </a:r>
          </a:p>
          <a:p>
            <a:pPr eaLnBrk="1" hangingPunct="1"/>
            <a:r>
              <a:rPr lang="en-US" sz="2000" b="1" dirty="0" smtClean="0"/>
              <a:t>Research</a:t>
            </a:r>
            <a:endParaRPr lang="en-US" sz="2000" dirty="0" smtClean="0"/>
          </a:p>
          <a:p>
            <a:pPr lvl="1" eaLnBrk="1" hangingPunct="1"/>
            <a:r>
              <a:rPr lang="en-US" sz="1800" dirty="0" smtClean="0"/>
              <a:t>Programmable gateways in homes</a:t>
            </a:r>
          </a:p>
          <a:p>
            <a:pPr lvl="1" eaLnBrk="1" hangingPunct="1"/>
            <a:r>
              <a:rPr lang="en-US" sz="1800" dirty="0" smtClean="0"/>
              <a:t>Perform active and passive measurements</a:t>
            </a:r>
          </a:p>
          <a:p>
            <a:pPr lvl="1" eaLnBrk="1" hangingPunct="1"/>
            <a:r>
              <a:rPr lang="en-US" sz="1800" dirty="0" smtClean="0"/>
              <a:t>Collect information about user behavior</a:t>
            </a:r>
          </a:p>
          <a:p>
            <a:pPr lvl="1" eaLnBrk="1" hangingPunct="1"/>
            <a:r>
              <a:rPr lang="en-US" sz="1800" dirty="0" smtClean="0"/>
              <a:t>Remotely control, troubleshoot, and secure</a:t>
            </a:r>
          </a:p>
        </p:txBody>
      </p:sp>
      <p:pic>
        <p:nvPicPr>
          <p:cNvPr id="30724" name="Picture 5" descr="installed.jpg"/>
          <p:cNvPicPr>
            <a:picLocks noChangeAspect="1"/>
          </p:cNvPicPr>
          <p:nvPr/>
        </p:nvPicPr>
        <p:blipFill>
          <a:blip r:embed="rId3"/>
          <a:srcRect/>
          <a:stretch>
            <a:fillRect/>
          </a:stretch>
        </p:blipFill>
        <p:spPr bwMode="auto">
          <a:xfrm rot="-5400000">
            <a:off x="5353050" y="3714750"/>
            <a:ext cx="2628900" cy="1752600"/>
          </a:xfrm>
          <a:prstGeom prst="rect">
            <a:avLst/>
          </a:prstGeom>
          <a:noFill/>
          <a:ln w="9525">
            <a:noFill/>
            <a:miter lim="800000"/>
            <a:headEnd/>
            <a:tailEnd/>
          </a:ln>
        </p:spPr>
      </p:pic>
      <p:pic>
        <p:nvPicPr>
          <p:cNvPr id="30725" name="Picture 4" descr="guts.jpg"/>
          <p:cNvPicPr>
            <a:picLocks noChangeAspect="1"/>
          </p:cNvPicPr>
          <p:nvPr/>
        </p:nvPicPr>
        <p:blipFill>
          <a:blip r:embed="rId4"/>
          <a:srcRect/>
          <a:stretch>
            <a:fillRect/>
          </a:stretch>
        </p:blipFill>
        <p:spPr bwMode="auto">
          <a:xfrm>
            <a:off x="4267200" y="4876800"/>
            <a:ext cx="2667000" cy="1778000"/>
          </a:xfrm>
          <a:prstGeom prst="rect">
            <a:avLst/>
          </a:prstGeom>
          <a:noFill/>
          <a:ln w="9525">
            <a:noFill/>
            <a:miter lim="800000"/>
            <a:headEnd/>
            <a:tailEnd/>
          </a:ln>
        </p:spPr>
      </p:pic>
      <p:pic>
        <p:nvPicPr>
          <p:cNvPr id="30726" name="Picture 7"/>
          <p:cNvPicPr>
            <a:picLocks noChangeAspect="1"/>
          </p:cNvPicPr>
          <p:nvPr/>
        </p:nvPicPr>
        <p:blipFill>
          <a:blip r:embed="rId5"/>
          <a:srcRect/>
          <a:stretch>
            <a:fillRect/>
          </a:stretch>
        </p:blipFill>
        <p:spPr bwMode="auto">
          <a:xfrm>
            <a:off x="4114800" y="1231900"/>
            <a:ext cx="4651375" cy="2882900"/>
          </a:xfrm>
          <a:prstGeom prst="rect">
            <a:avLst/>
          </a:prstGeom>
          <a:noFill/>
          <a:ln w="9525">
            <a:noFill/>
            <a:miter lim="800000"/>
            <a:headEnd/>
            <a:tailEnd/>
          </a:ln>
        </p:spPr>
      </p:pic>
      <p:pic>
        <p:nvPicPr>
          <p:cNvPr id="30727" name="Picture 8"/>
          <p:cNvPicPr>
            <a:picLocks noChangeAspect="1"/>
          </p:cNvPicPr>
          <p:nvPr/>
        </p:nvPicPr>
        <p:blipFill>
          <a:blip r:embed="rId6"/>
          <a:srcRect/>
          <a:stretch>
            <a:fillRect/>
          </a:stretch>
        </p:blipFill>
        <p:spPr bwMode="auto">
          <a:xfrm>
            <a:off x="8382000" y="5638800"/>
            <a:ext cx="715963" cy="685800"/>
          </a:xfrm>
          <a:prstGeom prst="rect">
            <a:avLst/>
          </a:prstGeom>
          <a:noFill/>
          <a:ln w="9525">
            <a:noFill/>
            <a:miter lim="800000"/>
            <a:headEnd/>
            <a:tailEnd/>
          </a:ln>
        </p:spPr>
      </p:pic>
      <p:pic>
        <p:nvPicPr>
          <p:cNvPr id="30728" name="Picture 9"/>
          <p:cNvPicPr>
            <a:picLocks noChangeAspect="1"/>
          </p:cNvPicPr>
          <p:nvPr/>
        </p:nvPicPr>
        <p:blipFill>
          <a:blip r:embed="rId7"/>
          <a:srcRect/>
          <a:stretch>
            <a:fillRect/>
          </a:stretch>
        </p:blipFill>
        <p:spPr bwMode="auto">
          <a:xfrm>
            <a:off x="7791450" y="6399213"/>
            <a:ext cx="1352550" cy="458787"/>
          </a:xfrm>
          <a:prstGeom prst="rect">
            <a:avLst/>
          </a:prstGeom>
          <a:noFill/>
          <a:ln w="9525">
            <a:noFill/>
            <a:miter lim="800000"/>
            <a:headEnd/>
            <a:tailEnd/>
          </a:ln>
        </p:spPr>
      </p:pic>
    </p:spTree>
    <p:extLst>
      <p:ext uri="{BB962C8B-B14F-4D97-AF65-F5344CB8AC3E}">
        <p14:creationId xmlns:p14="http://schemas.microsoft.com/office/powerpoint/2010/main" val="13825862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Problems</a:t>
            </a:r>
            <a:endParaRPr lang="en-US" dirty="0"/>
          </a:p>
        </p:txBody>
      </p:sp>
      <p:sp>
        <p:nvSpPr>
          <p:cNvPr id="3" name="Slide Number Placeholder 2"/>
          <p:cNvSpPr>
            <a:spLocks noGrp="1"/>
          </p:cNvSpPr>
          <p:nvPr>
            <p:ph type="sldNum" sz="quarter" idx="12"/>
          </p:nvPr>
        </p:nvSpPr>
        <p:spPr/>
        <p:txBody>
          <a:bodyPr/>
          <a:lstStyle/>
          <a:p>
            <a:fld id="{DF5103A7-DABE-4F7F-86E5-16E7550D4702}" type="slidenum">
              <a:rPr lang="en-US" smtClean="0"/>
              <a:pPr/>
              <a:t>20</a:t>
            </a:fld>
            <a:endParaRPr lang="en-US" dirty="0"/>
          </a:p>
        </p:txBody>
      </p:sp>
      <p:graphicFrame>
        <p:nvGraphicFramePr>
          <p:cNvPr id="5" name="Table 4"/>
          <p:cNvGraphicFramePr>
            <a:graphicFrameLocks noGrp="1"/>
          </p:cNvGraphicFramePr>
          <p:nvPr/>
        </p:nvGraphicFramePr>
        <p:xfrm>
          <a:off x="533400" y="1397000"/>
          <a:ext cx="8077200" cy="4221479"/>
        </p:xfrm>
        <a:graphic>
          <a:graphicData uri="http://schemas.openxmlformats.org/drawingml/2006/table">
            <a:tbl>
              <a:tblPr firstRow="1" bandRow="1">
                <a:tableStyleId>{5C22544A-7EE6-4342-B048-85BDC9FD1C3A}</a:tableStyleId>
              </a:tblPr>
              <a:tblGrid>
                <a:gridCol w="4038600"/>
                <a:gridCol w="4038600"/>
              </a:tblGrid>
              <a:tr h="370840">
                <a:tc>
                  <a:txBody>
                    <a:bodyPr/>
                    <a:lstStyle/>
                    <a:p>
                      <a:r>
                        <a:rPr lang="en-US" dirty="0" smtClean="0"/>
                        <a:t>Problem</a:t>
                      </a:r>
                      <a:endParaRPr lang="en-US" dirty="0"/>
                    </a:p>
                  </a:txBody>
                  <a:tcPr/>
                </a:tc>
                <a:tc>
                  <a:txBody>
                    <a:bodyPr/>
                    <a:lstStyle/>
                    <a:p>
                      <a:r>
                        <a:rPr lang="en-US" dirty="0" smtClean="0"/>
                        <a:t>Solution</a:t>
                      </a:r>
                      <a:endParaRPr lang="en-US" dirty="0"/>
                    </a:p>
                  </a:txBody>
                  <a:tcPr/>
                </a:tc>
              </a:tr>
              <a:tr h="370840">
                <a:tc>
                  <a:txBody>
                    <a:bodyPr/>
                    <a:lstStyle/>
                    <a:p>
                      <a:r>
                        <a:rPr lang="en-US" dirty="0" smtClean="0"/>
                        <a:t>VPN client does not connect from home</a:t>
                      </a:r>
                      <a:endParaRPr lang="en-US" dirty="0"/>
                    </a:p>
                  </a:txBody>
                  <a:tcPr/>
                </a:tc>
                <a:tc>
                  <a:txBody>
                    <a:bodyPr/>
                    <a:lstStyle/>
                    <a:p>
                      <a:r>
                        <a:rPr lang="en-US" dirty="0" smtClean="0"/>
                        <a:t>Turn on PPTP </a:t>
                      </a:r>
                      <a:r>
                        <a:rPr lang="en-US" dirty="0" err="1" smtClean="0"/>
                        <a:t>passthrough</a:t>
                      </a:r>
                      <a:r>
                        <a:rPr lang="en-US" dirty="0" smtClean="0"/>
                        <a:t> on router, use a subnet that is either</a:t>
                      </a:r>
                      <a:r>
                        <a:rPr lang="en-US" baseline="0" dirty="0" smtClean="0"/>
                        <a:t> 192.168.0.x or 192.168.1.x</a:t>
                      </a:r>
                      <a:endParaRPr lang="en-US" dirty="0"/>
                    </a:p>
                  </a:txBody>
                  <a:tcPr/>
                </a:tc>
              </a:tr>
              <a:tr h="370840">
                <a:tc>
                  <a:txBody>
                    <a:bodyPr/>
                    <a:lstStyle/>
                    <a:p>
                      <a:r>
                        <a:rPr lang="en-US" dirty="0" smtClean="0"/>
                        <a:t>XBOX</a:t>
                      </a:r>
                      <a:r>
                        <a:rPr lang="en-US" baseline="0" dirty="0" smtClean="0"/>
                        <a:t> doesn’t connect to the Live service</a:t>
                      </a:r>
                      <a:endParaRPr lang="en-US" dirty="0"/>
                    </a:p>
                  </a:txBody>
                  <a:tcPr/>
                </a:tc>
                <a:tc>
                  <a:txBody>
                    <a:bodyPr/>
                    <a:lstStyle/>
                    <a:p>
                      <a:r>
                        <a:rPr lang="en-US" dirty="0" smtClean="0"/>
                        <a:t>Turn up your MTU above 1365, change NAT settings to full-cone, turn on UPnP</a:t>
                      </a:r>
                      <a:endParaRPr lang="en-US" dirty="0"/>
                    </a:p>
                  </a:txBody>
                  <a:tcPr/>
                </a:tc>
              </a:tr>
              <a:tr h="370840">
                <a:tc>
                  <a:txBody>
                    <a:bodyPr/>
                    <a:lstStyle/>
                    <a:p>
                      <a:r>
                        <a:rPr lang="en-US" dirty="0" smtClean="0"/>
                        <a:t>My</a:t>
                      </a:r>
                      <a:r>
                        <a:rPr lang="en-US" baseline="0" dirty="0" smtClean="0"/>
                        <a:t> IM client doesn’t work from home</a:t>
                      </a:r>
                      <a:endParaRPr lang="en-US" dirty="0"/>
                    </a:p>
                  </a:txBody>
                  <a:tcPr/>
                </a:tc>
                <a:tc>
                  <a:txBody>
                    <a:bodyPr/>
                    <a:lstStyle/>
                    <a:p>
                      <a:r>
                        <a:rPr lang="en-US" dirty="0" smtClean="0"/>
                        <a:t>Turn off the DNS proxy on the router</a:t>
                      </a:r>
                      <a:endParaRPr lang="en-US" dirty="0"/>
                    </a:p>
                  </a:txBody>
                  <a:tcPr/>
                </a:tc>
              </a:tr>
              <a:tr h="370840">
                <a:tc>
                  <a:txBody>
                    <a:bodyPr/>
                    <a:lstStyle/>
                    <a:p>
                      <a:r>
                        <a:rPr lang="en-US" dirty="0" smtClean="0"/>
                        <a:t>File sharing doesn’t seem to work at home</a:t>
                      </a:r>
                      <a:endParaRPr lang="en-US" dirty="0"/>
                    </a:p>
                  </a:txBody>
                  <a:tcPr/>
                </a:tc>
                <a:tc>
                  <a:txBody>
                    <a:bodyPr/>
                    <a:lstStyle/>
                    <a:p>
                      <a:r>
                        <a:rPr lang="en-US" dirty="0" smtClean="0"/>
                        <a:t>Make sure you and the file server</a:t>
                      </a:r>
                      <a:r>
                        <a:rPr lang="en-US" baseline="0" dirty="0" smtClean="0"/>
                        <a:t> are on the same domain/workgroup.</a:t>
                      </a:r>
                      <a:endParaRPr lang="en-US" dirty="0"/>
                    </a:p>
                  </a:txBody>
                  <a:tcPr/>
                </a:tc>
              </a:tr>
              <a:tr h="370840">
                <a:tc>
                  <a:txBody>
                    <a:bodyPr/>
                    <a:lstStyle/>
                    <a:p>
                      <a:r>
                        <a:rPr lang="en-US" dirty="0" smtClean="0"/>
                        <a:t>Printing</a:t>
                      </a:r>
                      <a:r>
                        <a:rPr lang="en-US" baseline="0" dirty="0" smtClean="0"/>
                        <a:t> doesn’t work from my laptop</a:t>
                      </a:r>
                      <a:endParaRPr lang="en-US" dirty="0"/>
                    </a:p>
                  </a:txBody>
                  <a:tcPr/>
                </a:tc>
                <a:tc>
                  <a:txBody>
                    <a:bodyPr/>
                    <a:lstStyle/>
                    <a:p>
                      <a:r>
                        <a:rPr lang="en-US" dirty="0" smtClean="0"/>
                        <a:t>Turn on</a:t>
                      </a:r>
                      <a:r>
                        <a:rPr lang="en-US" baseline="0" dirty="0" smtClean="0"/>
                        <a:t> correct firewall rules on print server machine</a:t>
                      </a:r>
                      <a:endParaRPr lang="en-US" dirty="0"/>
                    </a:p>
                  </a:txBody>
                  <a:tcPr/>
                </a:tc>
              </a:tr>
              <a:tr h="370840">
                <a:tc>
                  <a:txBody>
                    <a:bodyPr/>
                    <a:lstStyle/>
                    <a:p>
                      <a:r>
                        <a:rPr lang="en-US" dirty="0" smtClean="0"/>
                        <a:t>Cannot send large emails </a:t>
                      </a:r>
                      <a:endParaRPr lang="en-US" dirty="0"/>
                    </a:p>
                  </a:txBody>
                  <a:tcPr/>
                </a:tc>
                <a:tc>
                  <a:txBody>
                    <a:bodyPr/>
                    <a:lstStyle/>
                    <a:p>
                      <a:r>
                        <a:rPr lang="en-US" dirty="0" smtClean="0"/>
                        <a:t>Turn</a:t>
                      </a:r>
                      <a:r>
                        <a:rPr lang="en-US" baseline="0" dirty="0" smtClean="0"/>
                        <a:t> down MTU on your router</a:t>
                      </a:r>
                      <a:endParaRPr lang="en-US" dirty="0"/>
                    </a:p>
                  </a:txBody>
                  <a:tcPr/>
                </a:tc>
              </a:tr>
            </a:tbl>
          </a:graphicData>
        </a:graphic>
      </p:graphicFrame>
      <p:sp>
        <p:nvSpPr>
          <p:cNvPr id="6" name="Rectangle 5"/>
          <p:cNvSpPr/>
          <p:nvPr/>
        </p:nvSpPr>
        <p:spPr>
          <a:xfrm>
            <a:off x="533400" y="1828800"/>
            <a:ext cx="8077200" cy="1828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 y="3657600"/>
            <a:ext cx="8077200" cy="1295400"/>
          </a:xfrm>
          <a:prstGeom prst="rect">
            <a:avLst/>
          </a:pr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3400" y="4953000"/>
            <a:ext cx="8077200" cy="3810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33400" y="5715000"/>
            <a:ext cx="8382000" cy="914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ysClr val="windowText" lastClr="000000"/>
                </a:solidFill>
              </a:rPr>
              <a:t>Diversity </a:t>
            </a:r>
            <a:r>
              <a:rPr lang="en-US" sz="2800" dirty="0" smtClean="0">
                <a:solidFill>
                  <a:sysClr val="windowText" lastClr="000000"/>
                </a:solidFill>
                <a:sym typeface="Symbol" pitchFamily="18" charset="2"/>
              </a:rPr>
              <a:t> </a:t>
            </a:r>
            <a:r>
              <a:rPr lang="en-US" sz="2800" dirty="0" smtClean="0">
                <a:solidFill>
                  <a:sysClr val="windowText" lastClr="000000"/>
                </a:solidFill>
              </a:rPr>
              <a:t>home network troubleshooting is hard</a:t>
            </a:r>
            <a:endParaRPr lang="en-US" sz="2800" dirty="0">
              <a:solidFill>
                <a:sysClr val="windowText" lastClr="000000"/>
              </a:solidFill>
            </a:endParaRPr>
          </a:p>
        </p:txBody>
      </p:sp>
      <p:sp>
        <p:nvSpPr>
          <p:cNvPr id="11" name="Explosion 1 10"/>
          <p:cNvSpPr/>
          <p:nvPr/>
        </p:nvSpPr>
        <p:spPr>
          <a:xfrm>
            <a:off x="7086600" y="1905000"/>
            <a:ext cx="1981200" cy="1524000"/>
          </a:xfrm>
          <a:prstGeom prst="irregularSeal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Router </a:t>
            </a:r>
            <a:r>
              <a:rPr lang="en-US" dirty="0" err="1" smtClean="0"/>
              <a:t>misconfig</a:t>
            </a:r>
            <a:endParaRPr lang="en-US" dirty="0"/>
          </a:p>
        </p:txBody>
      </p:sp>
      <p:sp>
        <p:nvSpPr>
          <p:cNvPr id="12" name="Explosion 1 11"/>
          <p:cNvSpPr/>
          <p:nvPr/>
        </p:nvSpPr>
        <p:spPr>
          <a:xfrm>
            <a:off x="7162800" y="3581400"/>
            <a:ext cx="1981200" cy="1524000"/>
          </a:xfrm>
          <a:prstGeom prst="irregularSeal1">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End-host</a:t>
            </a:r>
          </a:p>
          <a:p>
            <a:pPr algn="ctr"/>
            <a:r>
              <a:rPr lang="en-US" dirty="0" err="1" smtClean="0"/>
              <a:t>misconfig</a:t>
            </a:r>
            <a:endParaRPr lang="en-US" dirty="0"/>
          </a:p>
        </p:txBody>
      </p:sp>
      <p:sp>
        <p:nvSpPr>
          <p:cNvPr id="13" name="Explosion 1 12"/>
          <p:cNvSpPr/>
          <p:nvPr/>
        </p:nvSpPr>
        <p:spPr>
          <a:xfrm>
            <a:off x="2667000" y="4419600"/>
            <a:ext cx="3048000" cy="1447800"/>
          </a:xfrm>
          <a:prstGeom prst="irregularSeal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Remote problem, local changes</a:t>
            </a:r>
            <a:endParaRPr lang="en-US" sz="1600" dirty="0"/>
          </a:p>
        </p:txBody>
      </p:sp>
    </p:spTree>
    <p:custDataLst>
      <p:tags r:id="rId1"/>
    </p:custDataLst>
  </p:cSld>
  <p:clrMapOvr>
    <a:masterClrMapping/>
  </p:clrMapOvr>
  <p:transition xmlns:p14="http://schemas.microsoft.com/office/powerpoint/2010/main" advTm="7633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Users Do Today?</a:t>
            </a:r>
            <a:endParaRPr lang="en-US" dirty="0"/>
          </a:p>
        </p:txBody>
      </p:sp>
      <p:sp>
        <p:nvSpPr>
          <p:cNvPr id="3" name="Slide Number Placeholder 2"/>
          <p:cNvSpPr>
            <a:spLocks noGrp="1"/>
          </p:cNvSpPr>
          <p:nvPr>
            <p:ph type="sldNum" sz="quarter" idx="12"/>
          </p:nvPr>
        </p:nvSpPr>
        <p:spPr/>
        <p:txBody>
          <a:bodyPr/>
          <a:lstStyle/>
          <a:p>
            <a:fld id="{85E03F63-720F-4528-97AA-A6D0A3FC2C07}" type="slidenum">
              <a:rPr lang="en-US" smtClean="0"/>
              <a:pPr/>
              <a:t>21</a:t>
            </a:fld>
            <a:endParaRPr lang="en-US"/>
          </a:p>
        </p:txBody>
      </p:sp>
      <p:graphicFrame>
        <p:nvGraphicFramePr>
          <p:cNvPr id="4" name="Chart 3"/>
          <p:cNvGraphicFramePr/>
          <p:nvPr/>
        </p:nvGraphicFramePr>
        <p:xfrm>
          <a:off x="1609725" y="2057400"/>
          <a:ext cx="592455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le 4"/>
          <p:cNvSpPr/>
          <p:nvPr/>
        </p:nvSpPr>
        <p:spPr>
          <a:xfrm>
            <a:off x="533400" y="5638800"/>
            <a:ext cx="8077200" cy="5334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ysClr val="windowText" lastClr="000000"/>
                </a:solidFill>
              </a:rPr>
              <a:t>Avg</a:t>
            </a:r>
            <a:r>
              <a:rPr lang="en-US" sz="2800" dirty="0" smtClean="0">
                <a:solidFill>
                  <a:sysClr val="windowText" lastClr="000000"/>
                </a:solidFill>
              </a:rPr>
              <a:t> time to resolve solutions: 2 hours</a:t>
            </a:r>
            <a:endParaRPr lang="en-US" sz="2800" dirty="0">
              <a:solidFill>
                <a:sysClr val="windowText" lastClr="000000"/>
              </a:solidFill>
            </a:endParaRPr>
          </a:p>
        </p:txBody>
      </p:sp>
      <p:sp>
        <p:nvSpPr>
          <p:cNvPr id="6" name="TextBox 5"/>
          <p:cNvSpPr txBox="1"/>
          <p:nvPr/>
        </p:nvSpPr>
        <p:spPr>
          <a:xfrm>
            <a:off x="1981200" y="4724400"/>
            <a:ext cx="5987921" cy="461665"/>
          </a:xfrm>
          <a:prstGeom prst="rect">
            <a:avLst/>
          </a:prstGeom>
          <a:noFill/>
        </p:spPr>
        <p:txBody>
          <a:bodyPr wrap="none" rtlCol="0">
            <a:spAutoFit/>
          </a:bodyPr>
          <a:lstStyle/>
          <a:p>
            <a:r>
              <a:rPr lang="en-US" sz="1200" i="1" dirty="0" smtClean="0"/>
              <a:t>Source: Managing the Digital Home, a survey of 6,116 U.S. and Canadian home Internet users</a:t>
            </a:r>
          </a:p>
          <a:p>
            <a:r>
              <a:rPr lang="en-US" sz="1200" dirty="0" smtClean="0"/>
              <a:t>© 2007 Parks Associates</a:t>
            </a:r>
            <a:endParaRPr lang="en-US" sz="1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hp_media_server.jpg"/>
          <p:cNvPicPr>
            <a:picLocks noChangeAspect="1"/>
          </p:cNvPicPr>
          <p:nvPr/>
        </p:nvPicPr>
        <p:blipFill>
          <a:blip r:embed="rId4"/>
          <a:stretch>
            <a:fillRect/>
          </a:stretch>
        </p:blipFill>
        <p:spPr>
          <a:xfrm>
            <a:off x="6172200" y="3505200"/>
            <a:ext cx="1905000" cy="1905000"/>
          </a:xfrm>
          <a:prstGeom prst="rect">
            <a:avLst/>
          </a:prstGeom>
        </p:spPr>
      </p:pic>
      <p:pic>
        <p:nvPicPr>
          <p:cNvPr id="39" name="Picture 4" descr="http://www.greendisk.com/images/Computer.jpg"/>
          <p:cNvPicPr>
            <a:picLocks noChangeAspect="1" noChangeArrowheads="1"/>
          </p:cNvPicPr>
          <p:nvPr/>
        </p:nvPicPr>
        <p:blipFill>
          <a:blip r:embed="rId5" cstate="print"/>
          <a:srcRect/>
          <a:stretch>
            <a:fillRect/>
          </a:stretch>
        </p:blipFill>
        <p:spPr bwMode="auto">
          <a:xfrm>
            <a:off x="3962400" y="5486400"/>
            <a:ext cx="1184200" cy="1066801"/>
          </a:xfrm>
          <a:prstGeom prst="rect">
            <a:avLst/>
          </a:prstGeom>
          <a:noFill/>
        </p:spPr>
      </p:pic>
      <p:sp>
        <p:nvSpPr>
          <p:cNvPr id="2" name="Title 1"/>
          <p:cNvSpPr>
            <a:spLocks noGrp="1"/>
          </p:cNvSpPr>
          <p:nvPr>
            <p:ph type="title"/>
          </p:nvPr>
        </p:nvSpPr>
        <p:spPr/>
        <p:txBody>
          <a:bodyPr/>
          <a:lstStyle/>
          <a:p>
            <a:r>
              <a:rPr lang="en-US" dirty="0" err="1" smtClean="0"/>
              <a:t>NetPrints</a:t>
            </a:r>
            <a:endParaRPr lang="en-US" dirty="0"/>
          </a:p>
        </p:txBody>
      </p:sp>
      <p:sp>
        <p:nvSpPr>
          <p:cNvPr id="3" name="Content Placeholder 2"/>
          <p:cNvSpPr>
            <a:spLocks noGrp="1"/>
          </p:cNvSpPr>
          <p:nvPr>
            <p:ph idx="1"/>
          </p:nvPr>
        </p:nvSpPr>
        <p:spPr>
          <a:xfrm>
            <a:off x="457200" y="1219200"/>
            <a:ext cx="8229600" cy="1143000"/>
          </a:xfrm>
        </p:spPr>
        <p:txBody>
          <a:bodyPr>
            <a:normAutofit fontScale="92500" lnSpcReduction="20000"/>
          </a:bodyPr>
          <a:lstStyle/>
          <a:p>
            <a:pPr algn="ctr">
              <a:buNone/>
            </a:pPr>
            <a:r>
              <a:rPr lang="en-US" dirty="0" err="1" smtClean="0"/>
              <a:t>NetPrints</a:t>
            </a:r>
            <a:r>
              <a:rPr lang="en-US" dirty="0" smtClean="0"/>
              <a:t> = Network Problem Fingerprinting</a:t>
            </a:r>
          </a:p>
          <a:p>
            <a:pPr algn="ctr">
              <a:buNone/>
            </a:pPr>
            <a:r>
              <a:rPr lang="en-US" dirty="0" smtClean="0"/>
              <a:t>Automate problem diagnosis using “</a:t>
            </a:r>
            <a:r>
              <a:rPr lang="en-US" i="1" dirty="0" smtClean="0"/>
              <a:t>shared knowledge</a:t>
            </a:r>
            <a:r>
              <a:rPr lang="en-US" dirty="0" smtClean="0"/>
              <a:t>”</a:t>
            </a:r>
            <a:endParaRPr lang="en-US" dirty="0"/>
          </a:p>
        </p:txBody>
      </p:sp>
      <p:sp>
        <p:nvSpPr>
          <p:cNvPr id="35" name="Slide Number Placeholder 34"/>
          <p:cNvSpPr>
            <a:spLocks noGrp="1"/>
          </p:cNvSpPr>
          <p:nvPr>
            <p:ph type="sldNum" sz="quarter" idx="12"/>
          </p:nvPr>
        </p:nvSpPr>
        <p:spPr/>
        <p:txBody>
          <a:bodyPr/>
          <a:lstStyle/>
          <a:p>
            <a:fld id="{DF5103A7-DABE-4F7F-86E5-16E7550D4702}" type="slidenum">
              <a:rPr lang="en-US" smtClean="0"/>
              <a:pPr/>
              <a:t>22</a:t>
            </a:fld>
            <a:endParaRPr lang="en-US" dirty="0"/>
          </a:p>
        </p:txBody>
      </p:sp>
      <p:cxnSp>
        <p:nvCxnSpPr>
          <p:cNvPr id="18" name="Straight Connector 17"/>
          <p:cNvCxnSpPr/>
          <p:nvPr/>
        </p:nvCxnSpPr>
        <p:spPr>
          <a:xfrm>
            <a:off x="4114800" y="5486400"/>
            <a:ext cx="1097280" cy="109728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flipV="1">
            <a:off x="4038600" y="5486400"/>
            <a:ext cx="1097280" cy="109728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flipV="1">
            <a:off x="5105400" y="5086350"/>
            <a:ext cx="1371600" cy="714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943600" y="2814935"/>
            <a:ext cx="2324611" cy="461665"/>
          </a:xfrm>
          <a:prstGeom prst="rect">
            <a:avLst/>
          </a:prstGeom>
          <a:noFill/>
        </p:spPr>
        <p:txBody>
          <a:bodyPr wrap="none" rtlCol="0">
            <a:spAutoFit/>
          </a:bodyPr>
          <a:lstStyle/>
          <a:p>
            <a:r>
              <a:rPr lang="en-US" sz="2400" dirty="0" err="1" smtClean="0"/>
              <a:t>NetPrints</a:t>
            </a:r>
            <a:r>
              <a:rPr lang="en-US" sz="2400" dirty="0" smtClean="0"/>
              <a:t> Service</a:t>
            </a:r>
            <a:endParaRPr lang="en-US" sz="2400" dirty="0"/>
          </a:p>
        </p:txBody>
      </p:sp>
      <p:cxnSp>
        <p:nvCxnSpPr>
          <p:cNvPr id="26" name="Straight Arrow Connector 25"/>
          <p:cNvCxnSpPr/>
          <p:nvPr/>
        </p:nvCxnSpPr>
        <p:spPr>
          <a:xfrm rot="10800000" flipV="1">
            <a:off x="5029200" y="5105400"/>
            <a:ext cx="1752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7" name="Picture 26" descr="wireless-network-new-4.jpg"/>
          <p:cNvPicPr>
            <a:picLocks noChangeAspect="1"/>
          </p:cNvPicPr>
          <p:nvPr/>
        </p:nvPicPr>
        <p:blipFill>
          <a:blip r:embed="rId6" cstate="print"/>
          <a:stretch>
            <a:fillRect/>
          </a:stretch>
        </p:blipFill>
        <p:spPr>
          <a:xfrm>
            <a:off x="1143000" y="2438400"/>
            <a:ext cx="1006929" cy="914400"/>
          </a:xfrm>
          <a:prstGeom prst="rect">
            <a:avLst/>
          </a:prstGeom>
        </p:spPr>
      </p:pic>
      <p:pic>
        <p:nvPicPr>
          <p:cNvPr id="28" name="Picture 27" descr="wireless-network-new-4.jpg"/>
          <p:cNvPicPr>
            <a:picLocks noChangeAspect="1"/>
          </p:cNvPicPr>
          <p:nvPr/>
        </p:nvPicPr>
        <p:blipFill>
          <a:blip r:embed="rId6" cstate="print"/>
          <a:stretch>
            <a:fillRect/>
          </a:stretch>
        </p:blipFill>
        <p:spPr>
          <a:xfrm>
            <a:off x="212271" y="3581400"/>
            <a:ext cx="1006929" cy="914400"/>
          </a:xfrm>
          <a:prstGeom prst="rect">
            <a:avLst/>
          </a:prstGeom>
        </p:spPr>
      </p:pic>
      <p:pic>
        <p:nvPicPr>
          <p:cNvPr id="29" name="Picture 28" descr="wireless-network-new-4.jpg"/>
          <p:cNvPicPr>
            <a:picLocks noChangeAspect="1"/>
          </p:cNvPicPr>
          <p:nvPr/>
        </p:nvPicPr>
        <p:blipFill>
          <a:blip r:embed="rId6" cstate="print"/>
          <a:stretch>
            <a:fillRect/>
          </a:stretch>
        </p:blipFill>
        <p:spPr>
          <a:xfrm>
            <a:off x="669471" y="4800600"/>
            <a:ext cx="1006929" cy="914400"/>
          </a:xfrm>
          <a:prstGeom prst="rect">
            <a:avLst/>
          </a:prstGeom>
        </p:spPr>
      </p:pic>
      <p:pic>
        <p:nvPicPr>
          <p:cNvPr id="30" name="Picture 29" descr="wireless-network-new-4.jpg"/>
          <p:cNvPicPr>
            <a:picLocks noChangeAspect="1"/>
          </p:cNvPicPr>
          <p:nvPr/>
        </p:nvPicPr>
        <p:blipFill>
          <a:blip r:embed="rId6" cstate="print"/>
          <a:stretch>
            <a:fillRect/>
          </a:stretch>
        </p:blipFill>
        <p:spPr>
          <a:xfrm>
            <a:off x="2971800" y="5486400"/>
            <a:ext cx="1006929" cy="914400"/>
          </a:xfrm>
          <a:prstGeom prst="rect">
            <a:avLst/>
          </a:prstGeom>
        </p:spPr>
      </p:pic>
      <p:grpSp>
        <p:nvGrpSpPr>
          <p:cNvPr id="4" name="Group 31"/>
          <p:cNvGrpSpPr/>
          <p:nvPr/>
        </p:nvGrpSpPr>
        <p:grpSpPr>
          <a:xfrm>
            <a:off x="1905000" y="3200400"/>
            <a:ext cx="4572000" cy="2219326"/>
            <a:chOff x="1905000" y="3200400"/>
            <a:chExt cx="4572000" cy="2219326"/>
          </a:xfrm>
        </p:grpSpPr>
        <p:cxnSp>
          <p:nvCxnSpPr>
            <p:cNvPr id="11" name="Straight Arrow Connector 10"/>
            <p:cNvCxnSpPr/>
            <p:nvPr/>
          </p:nvCxnSpPr>
          <p:spPr>
            <a:xfrm>
              <a:off x="2951162" y="3450515"/>
              <a:ext cx="3525838" cy="4356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905000" y="4181475"/>
              <a:ext cx="4572000" cy="161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438400" y="4495800"/>
              <a:ext cx="4038600" cy="9239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505200" y="3200400"/>
              <a:ext cx="1875835" cy="369332"/>
            </a:xfrm>
            <a:prstGeom prst="rect">
              <a:avLst/>
            </a:prstGeom>
            <a:noFill/>
          </p:spPr>
          <p:txBody>
            <a:bodyPr wrap="none" rtlCol="0">
              <a:spAutoFit/>
            </a:bodyPr>
            <a:lstStyle/>
            <a:p>
              <a:r>
                <a:rPr lang="en-US" dirty="0" smtClean="0"/>
                <a:t>Configuration info</a:t>
              </a:r>
              <a:endParaRPr lang="en-US" dirty="0"/>
            </a:p>
          </p:txBody>
        </p:sp>
        <p:sp>
          <p:nvSpPr>
            <p:cNvPr id="25" name="TextBox 24"/>
            <p:cNvSpPr txBox="1"/>
            <p:nvPr/>
          </p:nvSpPr>
          <p:spPr>
            <a:xfrm>
              <a:off x="3276600" y="3897868"/>
              <a:ext cx="1875835" cy="369332"/>
            </a:xfrm>
            <a:prstGeom prst="rect">
              <a:avLst/>
            </a:prstGeom>
            <a:noFill/>
          </p:spPr>
          <p:txBody>
            <a:bodyPr wrap="none" rtlCol="0">
              <a:spAutoFit/>
            </a:bodyPr>
            <a:lstStyle/>
            <a:p>
              <a:r>
                <a:rPr lang="en-US" dirty="0" smtClean="0"/>
                <a:t>Configuration info</a:t>
              </a:r>
              <a:endParaRPr lang="en-US" dirty="0"/>
            </a:p>
          </p:txBody>
        </p:sp>
        <p:sp>
          <p:nvSpPr>
            <p:cNvPr id="31" name="TextBox 30"/>
            <p:cNvSpPr txBox="1"/>
            <p:nvPr/>
          </p:nvSpPr>
          <p:spPr>
            <a:xfrm>
              <a:off x="2924765" y="4583668"/>
              <a:ext cx="1875835" cy="369332"/>
            </a:xfrm>
            <a:prstGeom prst="rect">
              <a:avLst/>
            </a:prstGeom>
            <a:noFill/>
          </p:spPr>
          <p:txBody>
            <a:bodyPr wrap="none" rtlCol="0">
              <a:spAutoFit/>
            </a:bodyPr>
            <a:lstStyle/>
            <a:p>
              <a:r>
                <a:rPr lang="en-US" dirty="0" smtClean="0"/>
                <a:t>Configuration info</a:t>
              </a:r>
              <a:endParaRPr lang="en-US" dirty="0"/>
            </a:p>
          </p:txBody>
        </p:sp>
      </p:grpSp>
      <p:sp>
        <p:nvSpPr>
          <p:cNvPr id="33" name="TextBox 32"/>
          <p:cNvSpPr txBox="1"/>
          <p:nvPr/>
        </p:nvSpPr>
        <p:spPr>
          <a:xfrm>
            <a:off x="4267200" y="5029200"/>
            <a:ext cx="1875835" cy="369332"/>
          </a:xfrm>
          <a:prstGeom prst="rect">
            <a:avLst/>
          </a:prstGeom>
          <a:noFill/>
        </p:spPr>
        <p:txBody>
          <a:bodyPr wrap="none" rtlCol="0">
            <a:spAutoFit/>
          </a:bodyPr>
          <a:lstStyle/>
          <a:p>
            <a:r>
              <a:rPr lang="en-US" dirty="0" smtClean="0"/>
              <a:t>Configuration info</a:t>
            </a:r>
            <a:endParaRPr lang="en-US" dirty="0"/>
          </a:p>
        </p:txBody>
      </p:sp>
      <p:sp>
        <p:nvSpPr>
          <p:cNvPr id="34" name="TextBox 33"/>
          <p:cNvSpPr txBox="1"/>
          <p:nvPr/>
        </p:nvSpPr>
        <p:spPr>
          <a:xfrm>
            <a:off x="5972765" y="5498068"/>
            <a:ext cx="1962012" cy="369332"/>
          </a:xfrm>
          <a:prstGeom prst="rect">
            <a:avLst/>
          </a:prstGeom>
          <a:noFill/>
        </p:spPr>
        <p:txBody>
          <a:bodyPr wrap="none" rtlCol="0">
            <a:spAutoFit/>
          </a:bodyPr>
          <a:lstStyle/>
          <a:p>
            <a:r>
              <a:rPr lang="en-US" dirty="0" smtClean="0"/>
              <a:t>Suggested changes</a:t>
            </a:r>
            <a:endParaRPr lang="en-US" dirty="0"/>
          </a:p>
        </p:txBody>
      </p:sp>
      <p:pic>
        <p:nvPicPr>
          <p:cNvPr id="36" name="Picture 6"/>
          <p:cNvPicPr>
            <a:picLocks noChangeAspect="1" noChangeArrowheads="1"/>
          </p:cNvPicPr>
          <p:nvPr/>
        </p:nvPicPr>
        <p:blipFill>
          <a:blip r:embed="rId7"/>
          <a:srcRect/>
          <a:stretch>
            <a:fillRect/>
          </a:stretch>
        </p:blipFill>
        <p:spPr bwMode="auto">
          <a:xfrm>
            <a:off x="2057400" y="2895600"/>
            <a:ext cx="914706" cy="929701"/>
          </a:xfrm>
          <a:prstGeom prst="rect">
            <a:avLst/>
          </a:prstGeom>
          <a:noFill/>
          <a:ln w="9525">
            <a:noFill/>
            <a:miter lim="800000"/>
            <a:headEnd/>
            <a:tailEnd/>
          </a:ln>
          <a:effectLst/>
        </p:spPr>
      </p:pic>
      <p:pic>
        <p:nvPicPr>
          <p:cNvPr id="37" name="Picture 6"/>
          <p:cNvPicPr>
            <a:picLocks noChangeAspect="1" noChangeArrowheads="1"/>
          </p:cNvPicPr>
          <p:nvPr/>
        </p:nvPicPr>
        <p:blipFill>
          <a:blip r:embed="rId7"/>
          <a:srcRect/>
          <a:stretch>
            <a:fillRect/>
          </a:stretch>
        </p:blipFill>
        <p:spPr bwMode="auto">
          <a:xfrm>
            <a:off x="1676400" y="4953000"/>
            <a:ext cx="914706" cy="929701"/>
          </a:xfrm>
          <a:prstGeom prst="rect">
            <a:avLst/>
          </a:prstGeom>
          <a:noFill/>
          <a:ln w="9525">
            <a:noFill/>
            <a:miter lim="800000"/>
            <a:headEnd/>
            <a:tailEnd/>
          </a:ln>
          <a:effectLst/>
        </p:spPr>
      </p:pic>
      <p:pic>
        <p:nvPicPr>
          <p:cNvPr id="38" name="Picture 4" descr="http://www.greendisk.com/images/Computer.jpg"/>
          <p:cNvPicPr>
            <a:picLocks noChangeAspect="1" noChangeArrowheads="1"/>
          </p:cNvPicPr>
          <p:nvPr/>
        </p:nvPicPr>
        <p:blipFill>
          <a:blip r:embed="rId5" cstate="print"/>
          <a:srcRect/>
          <a:stretch>
            <a:fillRect/>
          </a:stretch>
        </p:blipFill>
        <p:spPr bwMode="auto">
          <a:xfrm>
            <a:off x="1219200" y="3810000"/>
            <a:ext cx="1184200" cy="1066801"/>
          </a:xfrm>
          <a:prstGeom prst="rect">
            <a:avLst/>
          </a:prstGeom>
          <a:noFill/>
        </p:spPr>
      </p:pic>
    </p:spTree>
    <p:custDataLst>
      <p:tags r:id="rId1"/>
    </p:custDataLst>
  </p:cSld>
  <p:clrMapOvr>
    <a:masterClrMapping/>
  </p:clrMapOvr>
  <p:transition xmlns:p14="http://schemas.microsoft.com/office/powerpoint/2010/main" advTm="5968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Putting </a:t>
            </a:r>
            <a:r>
              <a:rPr lang="en-US" dirty="0" err="1" smtClean="0"/>
              <a:t>NetPrints</a:t>
            </a:r>
            <a:r>
              <a:rPr lang="en-US" dirty="0" smtClean="0"/>
              <a:t> in Context</a:t>
            </a:r>
            <a:endParaRPr lang="en-US" dirty="0"/>
          </a:p>
        </p:txBody>
      </p:sp>
      <p:sp>
        <p:nvSpPr>
          <p:cNvPr id="3" name="Slide Number Placeholder 2"/>
          <p:cNvSpPr>
            <a:spLocks noGrp="1"/>
          </p:cNvSpPr>
          <p:nvPr>
            <p:ph type="sldNum" sz="quarter" idx="12"/>
          </p:nvPr>
        </p:nvSpPr>
        <p:spPr/>
        <p:txBody>
          <a:bodyPr/>
          <a:lstStyle/>
          <a:p>
            <a:fld id="{DF5103A7-DABE-4F7F-86E5-16E7550D4702}" type="slidenum">
              <a:rPr lang="en-US" smtClean="0"/>
              <a:pPr/>
              <a:t>23</a:t>
            </a:fld>
            <a:endParaRPr lang="en-US" dirty="0"/>
          </a:p>
        </p:txBody>
      </p:sp>
      <p:sp>
        <p:nvSpPr>
          <p:cNvPr id="4" name="Rounded Rectangle 3"/>
          <p:cNvSpPr/>
          <p:nvPr/>
        </p:nvSpPr>
        <p:spPr>
          <a:xfrm>
            <a:off x="2819400" y="1447800"/>
            <a:ext cx="3581400" cy="1905000"/>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Windows Diagnostics Framework</a:t>
            </a:r>
          </a:p>
          <a:p>
            <a:pPr algn="ctr"/>
            <a:endParaRPr lang="en-US" b="1" dirty="0" smtClean="0">
              <a:solidFill>
                <a:schemeClr val="tx1"/>
              </a:solidFill>
            </a:endParaRPr>
          </a:p>
          <a:p>
            <a:pPr algn="ctr"/>
            <a:r>
              <a:rPr lang="en-US" b="1" dirty="0" smtClean="0">
                <a:solidFill>
                  <a:schemeClr val="tx1"/>
                </a:solidFill>
              </a:rPr>
              <a:t>Network Magic</a:t>
            </a:r>
          </a:p>
          <a:p>
            <a:pPr algn="ctr"/>
            <a:endParaRPr lang="en-US" b="1" dirty="0" smtClean="0">
              <a:solidFill>
                <a:schemeClr val="tx1"/>
              </a:solidFill>
            </a:endParaRPr>
          </a:p>
          <a:p>
            <a:pPr algn="ctr"/>
            <a:r>
              <a:rPr lang="en-US" b="1" dirty="0" smtClean="0">
                <a:solidFill>
                  <a:schemeClr val="tx1"/>
                </a:solidFill>
              </a:rPr>
              <a:t>Apple’s Diagnostics</a:t>
            </a:r>
            <a:endParaRPr lang="en-US" b="1" dirty="0">
              <a:solidFill>
                <a:schemeClr val="tx1"/>
              </a:solidFill>
            </a:endParaRPr>
          </a:p>
        </p:txBody>
      </p:sp>
      <p:sp>
        <p:nvSpPr>
          <p:cNvPr id="5" name="TextBox 4"/>
          <p:cNvSpPr txBox="1"/>
          <p:nvPr/>
        </p:nvSpPr>
        <p:spPr>
          <a:xfrm>
            <a:off x="3124200" y="990600"/>
            <a:ext cx="3021853" cy="461665"/>
          </a:xfrm>
          <a:prstGeom prst="rect">
            <a:avLst/>
          </a:prstGeom>
          <a:noFill/>
        </p:spPr>
        <p:txBody>
          <a:bodyPr wrap="none" rtlCol="0">
            <a:spAutoFit/>
          </a:bodyPr>
          <a:lstStyle/>
          <a:p>
            <a:r>
              <a:rPr lang="en-US" sz="2400" dirty="0" smtClean="0"/>
              <a:t>Rule-based techniques</a:t>
            </a:r>
            <a:endParaRPr lang="en-US" sz="2400" dirty="0"/>
          </a:p>
        </p:txBody>
      </p:sp>
      <p:sp>
        <p:nvSpPr>
          <p:cNvPr id="6" name="Rounded Rectangle 5"/>
          <p:cNvSpPr/>
          <p:nvPr/>
        </p:nvSpPr>
        <p:spPr>
          <a:xfrm>
            <a:off x="5114618" y="1447800"/>
            <a:ext cx="3581400" cy="1905000"/>
          </a:xfrm>
          <a:prstGeom prst="round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Strider+PeerPressure</a:t>
            </a:r>
            <a:endParaRPr lang="en-US" b="1" dirty="0" smtClean="0">
              <a:solidFill>
                <a:schemeClr val="tx1"/>
              </a:solidFill>
            </a:endParaRPr>
          </a:p>
          <a:p>
            <a:pPr algn="ctr"/>
            <a:endParaRPr lang="en-US" b="1" dirty="0" smtClean="0">
              <a:solidFill>
                <a:schemeClr val="tx1"/>
              </a:solidFill>
            </a:endParaRPr>
          </a:p>
          <a:p>
            <a:pPr algn="ctr"/>
            <a:r>
              <a:rPr lang="en-US" b="1" dirty="0" err="1" smtClean="0">
                <a:solidFill>
                  <a:schemeClr val="tx1"/>
                </a:solidFill>
              </a:rPr>
              <a:t>Autobash</a:t>
            </a:r>
            <a:endParaRPr lang="en-US" b="1" dirty="0" smtClean="0">
              <a:solidFill>
                <a:schemeClr val="tx1"/>
              </a:solidFill>
            </a:endParaRPr>
          </a:p>
          <a:p>
            <a:pPr algn="ctr"/>
            <a:endParaRPr lang="en-US" b="1" dirty="0" smtClean="0">
              <a:solidFill>
                <a:schemeClr val="tx1"/>
              </a:solidFill>
            </a:endParaRPr>
          </a:p>
          <a:p>
            <a:pPr algn="ctr"/>
            <a:r>
              <a:rPr lang="en-US" b="1" dirty="0" smtClean="0">
                <a:solidFill>
                  <a:schemeClr val="tx1"/>
                </a:solidFill>
              </a:rPr>
              <a:t>SVM-based performance debugger</a:t>
            </a:r>
            <a:endParaRPr lang="en-US" b="1" dirty="0">
              <a:solidFill>
                <a:schemeClr val="tx1"/>
              </a:solidFill>
            </a:endParaRPr>
          </a:p>
        </p:txBody>
      </p:sp>
      <p:sp>
        <p:nvSpPr>
          <p:cNvPr id="7" name="TextBox 6"/>
          <p:cNvSpPr txBox="1"/>
          <p:nvPr/>
        </p:nvSpPr>
        <p:spPr>
          <a:xfrm>
            <a:off x="5293165" y="990600"/>
            <a:ext cx="3137910" cy="461665"/>
          </a:xfrm>
          <a:prstGeom prst="rect">
            <a:avLst/>
          </a:prstGeom>
          <a:noFill/>
        </p:spPr>
        <p:txBody>
          <a:bodyPr wrap="none" rtlCol="0">
            <a:spAutoFit/>
          </a:bodyPr>
          <a:lstStyle/>
          <a:p>
            <a:r>
              <a:rPr lang="en-US" sz="2400" dirty="0" smtClean="0"/>
              <a:t>Tracing, Learning-based</a:t>
            </a:r>
            <a:endParaRPr lang="en-US" sz="2400" dirty="0"/>
          </a:p>
        </p:txBody>
      </p:sp>
      <p:sp>
        <p:nvSpPr>
          <p:cNvPr id="8" name="TextBox 7"/>
          <p:cNvSpPr txBox="1"/>
          <p:nvPr/>
        </p:nvSpPr>
        <p:spPr>
          <a:xfrm>
            <a:off x="3011808" y="3352800"/>
            <a:ext cx="3624262" cy="646331"/>
          </a:xfrm>
          <a:prstGeom prst="rect">
            <a:avLst/>
          </a:prstGeom>
          <a:noFill/>
        </p:spPr>
        <p:txBody>
          <a:bodyPr wrap="none" rtlCol="0">
            <a:spAutoFit/>
          </a:bodyPr>
          <a:lstStyle/>
          <a:p>
            <a:pPr algn="ctr"/>
            <a:r>
              <a:rPr lang="en-US" i="1" dirty="0" smtClean="0"/>
              <a:t>Resolve basic connectivity issues</a:t>
            </a:r>
          </a:p>
          <a:p>
            <a:pPr algn="ctr"/>
            <a:r>
              <a:rPr lang="en-US" i="1" dirty="0" smtClean="0"/>
              <a:t>(Application specific: too many rules)</a:t>
            </a:r>
            <a:endParaRPr lang="en-US" i="1" dirty="0"/>
          </a:p>
        </p:txBody>
      </p:sp>
      <p:sp>
        <p:nvSpPr>
          <p:cNvPr id="9" name="TextBox 8"/>
          <p:cNvSpPr txBox="1"/>
          <p:nvPr/>
        </p:nvSpPr>
        <p:spPr>
          <a:xfrm>
            <a:off x="5307026" y="3352800"/>
            <a:ext cx="3295068" cy="369332"/>
          </a:xfrm>
          <a:prstGeom prst="rect">
            <a:avLst/>
          </a:prstGeom>
          <a:noFill/>
        </p:spPr>
        <p:txBody>
          <a:bodyPr wrap="none" rtlCol="0">
            <a:spAutoFit/>
          </a:bodyPr>
          <a:lstStyle/>
          <a:p>
            <a:pPr algn="ctr"/>
            <a:r>
              <a:rPr lang="en-US" i="1" dirty="0" smtClean="0"/>
              <a:t>Resolve local configuration issues</a:t>
            </a:r>
            <a:endParaRPr lang="en-US" i="1" dirty="0"/>
          </a:p>
        </p:txBody>
      </p:sp>
      <p:sp>
        <p:nvSpPr>
          <p:cNvPr id="11" name="Rounded Rectangle 10"/>
          <p:cNvSpPr/>
          <p:nvPr/>
        </p:nvSpPr>
        <p:spPr>
          <a:xfrm>
            <a:off x="1219200" y="3962400"/>
            <a:ext cx="6705600" cy="217033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NetPrints</a:t>
            </a:r>
            <a:endParaRPr lang="en-US" sz="2400" b="1" dirty="0" smtClean="0">
              <a:solidFill>
                <a:schemeClr val="tx1"/>
              </a:solidFill>
            </a:endParaRPr>
          </a:p>
          <a:p>
            <a:pPr algn="ctr"/>
            <a:endParaRPr lang="en-US" b="1" dirty="0" smtClean="0">
              <a:solidFill>
                <a:schemeClr val="tx1"/>
              </a:solidFill>
            </a:endParaRPr>
          </a:p>
          <a:p>
            <a:pPr algn="ctr">
              <a:buFont typeface="Arial" pitchFamily="34" charset="0"/>
              <a:buChar char="•"/>
            </a:pPr>
            <a:r>
              <a:rPr lang="en-US" sz="2000" dirty="0" smtClean="0">
                <a:solidFill>
                  <a:schemeClr val="tx1"/>
                </a:solidFill>
              </a:rPr>
              <a:t>Distributed configuration information</a:t>
            </a:r>
          </a:p>
          <a:p>
            <a:pPr algn="ctr">
              <a:buFont typeface="Arial" pitchFamily="34" charset="0"/>
              <a:buChar char="•"/>
            </a:pPr>
            <a:r>
              <a:rPr lang="en-US" sz="2000" dirty="0" smtClean="0">
                <a:solidFill>
                  <a:schemeClr val="tx1"/>
                </a:solidFill>
              </a:rPr>
              <a:t>Unstructured, heterogeneous environment</a:t>
            </a:r>
          </a:p>
          <a:p>
            <a:pPr algn="ctr">
              <a:buFont typeface="Arial" charset="0"/>
              <a:buChar char="•"/>
            </a:pPr>
            <a:r>
              <a:rPr lang="en-US" sz="2000" dirty="0" smtClean="0">
                <a:solidFill>
                  <a:schemeClr val="tx1"/>
                </a:solidFill>
              </a:rPr>
              <a:t>Problems caused due to interaction of multiple configurations</a:t>
            </a:r>
          </a:p>
        </p:txBody>
      </p:sp>
    </p:spTree>
    <p:custDataLst>
      <p:tags r:id="rId1"/>
    </p:custDataLst>
  </p:cSld>
  <p:clrMapOvr>
    <a:masterClrMapping/>
  </p:clrMapOvr>
  <p:transition xmlns:p14="http://schemas.microsoft.com/office/powerpoint/2010/main" advTm="12366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916 -1.48148E-6 L -0.2625 -1.48148E-6 " pathEditMode="relative" rAng="0" ptsTypes="AA">
                                      <p:cBhvr>
                                        <p:cTn id="6" dur="500" fill="hold"/>
                                        <p:tgtEl>
                                          <p:spTgt spid="4"/>
                                        </p:tgtEl>
                                        <p:attrNameLst>
                                          <p:attrName>ppt_x</p:attrName>
                                          <p:attrName>ppt_y</p:attrName>
                                        </p:attrNameLst>
                                      </p:cBhvr>
                                      <p:rCtr x="-146" y="0"/>
                                    </p:animMotion>
                                  </p:childTnLst>
                                </p:cTn>
                              </p:par>
                              <p:par>
                                <p:cTn id="7" presetID="0" presetClass="path" presetSubtype="0" accel="50000" decel="50000" fill="hold" grpId="0" nodeType="withEffect">
                                  <p:stCondLst>
                                    <p:cond delay="0"/>
                                  </p:stCondLst>
                                  <p:childTnLst>
                                    <p:animMotion origin="layout" path="M 0.02639 -7.40741E-7 L -0.26527 -7.40741E-7 " pathEditMode="relative" rAng="0" ptsTypes="AA">
                                      <p:cBhvr>
                                        <p:cTn id="8" dur="500" fill="hold"/>
                                        <p:tgtEl>
                                          <p:spTgt spid="5"/>
                                        </p:tgtEl>
                                        <p:attrNameLst>
                                          <p:attrName>ppt_x</p:attrName>
                                          <p:attrName>ppt_y</p:attrName>
                                        </p:attrNameLst>
                                      </p:cBhvr>
                                      <p:rCtr x="-146" y="0"/>
                                    </p:animMotion>
                                  </p:childTnLst>
                                </p:cTn>
                              </p:par>
                              <p:par>
                                <p:cTn id="9" presetID="0" presetClass="path" presetSubtype="0" accel="50000" decel="50000" fill="hold" grpId="0" nodeType="withEffect">
                                  <p:stCondLst>
                                    <p:cond delay="0"/>
                                  </p:stCondLst>
                                  <p:childTnLst>
                                    <p:animMotion origin="layout" path="M 0.02708 -3.33333E-6 L -0.26458 -3.33333E-6 " pathEditMode="relative" rAng="0" ptsTypes="AA">
                                      <p:cBhvr>
                                        <p:cTn id="10" dur="500" fill="hold"/>
                                        <p:tgtEl>
                                          <p:spTgt spid="8"/>
                                        </p:tgtEl>
                                        <p:attrNameLst>
                                          <p:attrName>ppt_x</p:attrName>
                                          <p:attrName>ppt_y</p:attrName>
                                        </p:attrNameLst>
                                      </p:cBhvr>
                                      <p:rCtr x="-146" y="0"/>
                                    </p:animMotion>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p:bldP spid="9"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Assumptions</a:t>
            </a:r>
            <a:endParaRPr lang="en-US" dirty="0"/>
          </a:p>
        </p:txBody>
      </p:sp>
      <p:sp>
        <p:nvSpPr>
          <p:cNvPr id="5" name="Content Placeholder 4"/>
          <p:cNvSpPr>
            <a:spLocks noGrp="1"/>
          </p:cNvSpPr>
          <p:nvPr>
            <p:ph idx="1"/>
          </p:nvPr>
        </p:nvSpPr>
        <p:spPr>
          <a:xfrm>
            <a:off x="457200" y="1600201"/>
            <a:ext cx="8229600" cy="3962400"/>
          </a:xfrm>
        </p:spPr>
        <p:txBody>
          <a:bodyPr>
            <a:normAutofit/>
          </a:bodyPr>
          <a:lstStyle/>
          <a:p>
            <a:r>
              <a:rPr lang="en-US" dirty="0" smtClean="0"/>
              <a:t>Current design requires basic connectivity</a:t>
            </a:r>
          </a:p>
          <a:p>
            <a:pPr lvl="1"/>
            <a:r>
              <a:rPr lang="en-US" dirty="0" smtClean="0"/>
              <a:t>Looking at application-specific problems</a:t>
            </a:r>
          </a:p>
          <a:p>
            <a:pPr lvl="1"/>
            <a:r>
              <a:rPr lang="en-US" dirty="0" smtClean="0"/>
              <a:t>Not inherent, Knowledgebase can be shipped offline</a:t>
            </a:r>
          </a:p>
          <a:p>
            <a:endParaRPr lang="en-US" dirty="0" smtClean="0"/>
          </a:p>
          <a:p>
            <a:r>
              <a:rPr lang="en-US" dirty="0" smtClean="0"/>
              <a:t>Not dealing with performance</a:t>
            </a:r>
          </a:p>
          <a:p>
            <a:pPr lvl="1"/>
            <a:r>
              <a:rPr lang="en-US" dirty="0" smtClean="0"/>
              <a:t>“good” and “bad” are the only two states considered</a:t>
            </a:r>
          </a:p>
          <a:p>
            <a:endParaRPr lang="en-US" dirty="0"/>
          </a:p>
        </p:txBody>
      </p:sp>
      <p:sp>
        <p:nvSpPr>
          <p:cNvPr id="3" name="Slide Number Placeholder 2"/>
          <p:cNvSpPr>
            <a:spLocks noGrp="1"/>
          </p:cNvSpPr>
          <p:nvPr>
            <p:ph type="sldNum" sz="quarter" idx="12"/>
          </p:nvPr>
        </p:nvSpPr>
        <p:spPr/>
        <p:txBody>
          <a:bodyPr/>
          <a:lstStyle/>
          <a:p>
            <a:fld id="{85E03F63-720F-4528-97AA-A6D0A3FC2C07}" type="slidenum">
              <a:rPr lang="en-US" smtClean="0"/>
              <a:pPr/>
              <a:t>24</a:t>
            </a:fld>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hp_media_server.jpg"/>
          <p:cNvPicPr>
            <a:picLocks noChangeAspect="1"/>
          </p:cNvPicPr>
          <p:nvPr/>
        </p:nvPicPr>
        <p:blipFill>
          <a:blip r:embed="rId4"/>
          <a:stretch>
            <a:fillRect/>
          </a:stretch>
        </p:blipFill>
        <p:spPr>
          <a:xfrm>
            <a:off x="5867400" y="5257800"/>
            <a:ext cx="1905000" cy="1905000"/>
          </a:xfrm>
          <a:prstGeom prst="rect">
            <a:avLst/>
          </a:prstGeom>
        </p:spPr>
      </p:pic>
      <p:sp>
        <p:nvSpPr>
          <p:cNvPr id="2" name="Title 1"/>
          <p:cNvSpPr>
            <a:spLocks noGrp="1"/>
          </p:cNvSpPr>
          <p:nvPr>
            <p:ph type="title"/>
          </p:nvPr>
        </p:nvSpPr>
        <p:spPr/>
        <p:txBody>
          <a:bodyPr>
            <a:normAutofit/>
          </a:bodyPr>
          <a:lstStyle/>
          <a:p>
            <a:r>
              <a:rPr lang="en-US" dirty="0" err="1" smtClean="0"/>
              <a:t>NetPrints</a:t>
            </a:r>
            <a:r>
              <a:rPr lang="en-US" dirty="0" smtClean="0"/>
              <a:t> in Action</a:t>
            </a:r>
            <a:endParaRPr lang="en-US" dirty="0"/>
          </a:p>
        </p:txBody>
      </p:sp>
      <p:sp>
        <p:nvSpPr>
          <p:cNvPr id="25" name="Slide Number Placeholder 24"/>
          <p:cNvSpPr>
            <a:spLocks noGrp="1"/>
          </p:cNvSpPr>
          <p:nvPr>
            <p:ph type="sldNum" sz="quarter" idx="12"/>
          </p:nvPr>
        </p:nvSpPr>
        <p:spPr/>
        <p:txBody>
          <a:bodyPr/>
          <a:lstStyle/>
          <a:p>
            <a:fld id="{DF5103A7-DABE-4F7F-86E5-16E7550D4702}" type="slidenum">
              <a:rPr lang="en-US" smtClean="0"/>
              <a:pPr/>
              <a:t>25</a:t>
            </a:fld>
            <a:endParaRPr lang="en-US" dirty="0"/>
          </a:p>
        </p:txBody>
      </p:sp>
      <p:pic>
        <p:nvPicPr>
          <p:cNvPr id="1030" name="Picture 6"/>
          <p:cNvPicPr>
            <a:picLocks noChangeAspect="1" noChangeArrowheads="1"/>
          </p:cNvPicPr>
          <p:nvPr/>
        </p:nvPicPr>
        <p:blipFill>
          <a:blip r:embed="rId5"/>
          <a:srcRect/>
          <a:stretch>
            <a:fillRect/>
          </a:stretch>
        </p:blipFill>
        <p:spPr bwMode="auto">
          <a:xfrm>
            <a:off x="533400" y="1447800"/>
            <a:ext cx="2181225" cy="2216983"/>
          </a:xfrm>
          <a:prstGeom prst="rect">
            <a:avLst/>
          </a:prstGeom>
          <a:noFill/>
          <a:ln w="9525">
            <a:noFill/>
            <a:miter lim="800000"/>
            <a:headEnd/>
            <a:tailEnd/>
          </a:ln>
          <a:effectLst/>
        </p:spPr>
      </p:pic>
      <p:sp>
        <p:nvSpPr>
          <p:cNvPr id="18" name="Freeform 17"/>
          <p:cNvSpPr/>
          <p:nvPr/>
        </p:nvSpPr>
        <p:spPr>
          <a:xfrm>
            <a:off x="5410200" y="3783013"/>
            <a:ext cx="1724025" cy="1589087"/>
          </a:xfrm>
          <a:custGeom>
            <a:avLst/>
            <a:gdLst>
              <a:gd name="connsiteX0" fmla="*/ 0 w 2066925"/>
              <a:gd name="connsiteY0" fmla="*/ 569912 h 1589087"/>
              <a:gd name="connsiteX1" fmla="*/ 838200 w 2066925"/>
              <a:gd name="connsiteY1" fmla="*/ 169862 h 1589087"/>
              <a:gd name="connsiteX2" fmla="*/ 2066925 w 2066925"/>
              <a:gd name="connsiteY2" fmla="*/ 1589087 h 1589087"/>
            </a:gdLst>
            <a:ahLst/>
            <a:cxnLst>
              <a:cxn ang="0">
                <a:pos x="connsiteX0" y="connsiteY0"/>
              </a:cxn>
              <a:cxn ang="0">
                <a:pos x="connsiteX1" y="connsiteY1"/>
              </a:cxn>
              <a:cxn ang="0">
                <a:pos x="connsiteX2" y="connsiteY2"/>
              </a:cxn>
            </a:cxnLst>
            <a:rect l="l" t="t" r="r" b="b"/>
            <a:pathLst>
              <a:path w="2066925" h="1589087">
                <a:moveTo>
                  <a:pt x="0" y="569912"/>
                </a:moveTo>
                <a:cubicBezTo>
                  <a:pt x="246856" y="284956"/>
                  <a:pt x="493713" y="0"/>
                  <a:pt x="838200" y="169862"/>
                </a:cubicBezTo>
                <a:cubicBezTo>
                  <a:pt x="1182688" y="339725"/>
                  <a:pt x="1624806" y="964406"/>
                  <a:pt x="2066925" y="1589087"/>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9" name="Picture 2" descr="C:\Program Files\Microsoft Office\MEDIA\CAGCAT10\j0292020.wmf"/>
          <p:cNvPicPr>
            <a:picLocks noChangeAspect="1" noChangeArrowheads="1"/>
          </p:cNvPicPr>
          <p:nvPr/>
        </p:nvPicPr>
        <p:blipFill>
          <a:blip r:embed="rId6"/>
          <a:srcRect/>
          <a:stretch>
            <a:fillRect/>
          </a:stretch>
        </p:blipFill>
        <p:spPr bwMode="auto">
          <a:xfrm>
            <a:off x="2590800" y="1371600"/>
            <a:ext cx="824677" cy="782637"/>
          </a:xfrm>
          <a:prstGeom prst="rect">
            <a:avLst/>
          </a:prstGeom>
          <a:noFill/>
        </p:spPr>
      </p:pic>
      <p:cxnSp>
        <p:nvCxnSpPr>
          <p:cNvPr id="26" name="Straight Arrow Connector 25"/>
          <p:cNvCxnSpPr/>
          <p:nvPr/>
        </p:nvCxnSpPr>
        <p:spPr>
          <a:xfrm>
            <a:off x="5334000" y="5943600"/>
            <a:ext cx="762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844901" y="5562600"/>
            <a:ext cx="1222899" cy="707886"/>
          </a:xfrm>
          <a:prstGeom prst="rect">
            <a:avLst/>
          </a:prstGeom>
          <a:noFill/>
        </p:spPr>
        <p:txBody>
          <a:bodyPr wrap="none" rtlCol="0">
            <a:spAutoFit/>
          </a:bodyPr>
          <a:lstStyle/>
          <a:p>
            <a:pPr algn="ctr"/>
            <a:r>
              <a:rPr lang="en-US" sz="2000" dirty="0" err="1" smtClean="0"/>
              <a:t>NetPrints</a:t>
            </a:r>
            <a:r>
              <a:rPr lang="en-US" sz="2000" dirty="0" smtClean="0"/>
              <a:t> </a:t>
            </a:r>
          </a:p>
          <a:p>
            <a:pPr algn="ctr"/>
            <a:r>
              <a:rPr lang="en-US" sz="2000" dirty="0" smtClean="0"/>
              <a:t>server</a:t>
            </a:r>
            <a:endParaRPr lang="en-US" sz="2000" dirty="0"/>
          </a:p>
        </p:txBody>
      </p:sp>
      <p:sp>
        <p:nvSpPr>
          <p:cNvPr id="28" name="Cloud 27"/>
          <p:cNvSpPr/>
          <p:nvPr/>
        </p:nvSpPr>
        <p:spPr>
          <a:xfrm>
            <a:off x="5867400" y="4038600"/>
            <a:ext cx="1600200" cy="990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rot="16200000" flipH="1">
            <a:off x="6362700" y="4381500"/>
            <a:ext cx="533400" cy="30480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32" name="TextBox 31"/>
          <p:cNvSpPr txBox="1"/>
          <p:nvPr/>
        </p:nvSpPr>
        <p:spPr>
          <a:xfrm>
            <a:off x="7610475" y="3943350"/>
            <a:ext cx="1447800" cy="954107"/>
          </a:xfrm>
          <a:prstGeom prst="rect">
            <a:avLst/>
          </a:prstGeom>
          <a:noFill/>
          <a:ln>
            <a:solidFill>
              <a:schemeClr val="tx1"/>
            </a:solidFill>
          </a:ln>
        </p:spPr>
        <p:txBody>
          <a:bodyPr wrap="square" rtlCol="0">
            <a:spAutoFit/>
          </a:bodyPr>
          <a:lstStyle/>
          <a:p>
            <a:pPr algn="ctr"/>
            <a:r>
              <a:rPr lang="en-US" sz="1400" dirty="0" smtClean="0"/>
              <a:t>Config.xml</a:t>
            </a:r>
          </a:p>
          <a:p>
            <a:r>
              <a:rPr lang="en-US" sz="1400" dirty="0" smtClean="0"/>
              <a:t>…</a:t>
            </a:r>
          </a:p>
          <a:p>
            <a:r>
              <a:rPr lang="en-US" sz="1400" dirty="0" err="1" smtClean="0"/>
              <a:t>pptp_pass</a:t>
            </a:r>
            <a:r>
              <a:rPr lang="en-US" sz="1400" dirty="0" smtClean="0"/>
              <a:t>=0</a:t>
            </a:r>
          </a:p>
          <a:p>
            <a:r>
              <a:rPr lang="en-US" sz="1400" dirty="0" smtClean="0"/>
              <a:t>…</a:t>
            </a:r>
            <a:endParaRPr lang="en-US" sz="1400" dirty="0"/>
          </a:p>
        </p:txBody>
      </p:sp>
      <p:cxnSp>
        <p:nvCxnSpPr>
          <p:cNvPr id="34" name="Straight Connector 33"/>
          <p:cNvCxnSpPr/>
          <p:nvPr/>
        </p:nvCxnSpPr>
        <p:spPr>
          <a:xfrm>
            <a:off x="7620000" y="4151293"/>
            <a:ext cx="1447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609114" y="3929743"/>
            <a:ext cx="1447800" cy="738664"/>
          </a:xfrm>
          <a:prstGeom prst="rect">
            <a:avLst/>
          </a:prstGeom>
          <a:noFill/>
          <a:ln>
            <a:solidFill>
              <a:schemeClr val="tx1"/>
            </a:solidFill>
          </a:ln>
        </p:spPr>
        <p:txBody>
          <a:bodyPr wrap="square" rtlCol="0">
            <a:spAutoFit/>
          </a:bodyPr>
          <a:lstStyle/>
          <a:p>
            <a:pPr algn="ctr"/>
            <a:r>
              <a:rPr lang="en-US" sz="1400" dirty="0" smtClean="0"/>
              <a:t>Suggest.xml</a:t>
            </a:r>
          </a:p>
          <a:p>
            <a:pPr algn="ctr"/>
            <a:r>
              <a:rPr lang="en-US" sz="1400" dirty="0" err="1" smtClean="0"/>
              <a:t>pptp_pass</a:t>
            </a:r>
            <a:r>
              <a:rPr lang="en-US" sz="1400" dirty="0" smtClean="0"/>
              <a:t>=1</a:t>
            </a:r>
          </a:p>
          <a:p>
            <a:endParaRPr lang="en-US" sz="1400" dirty="0"/>
          </a:p>
        </p:txBody>
      </p:sp>
      <p:cxnSp>
        <p:nvCxnSpPr>
          <p:cNvPr id="37" name="Straight Arrow Connector 36"/>
          <p:cNvCxnSpPr/>
          <p:nvPr/>
        </p:nvCxnSpPr>
        <p:spPr>
          <a:xfrm rot="16200000" flipV="1">
            <a:off x="6362700" y="4381500"/>
            <a:ext cx="533400" cy="30480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pic>
        <p:nvPicPr>
          <p:cNvPr id="29" name="Picture 28" descr="wap.jpg"/>
          <p:cNvPicPr>
            <a:picLocks noChangeAspect="1"/>
          </p:cNvPicPr>
          <p:nvPr/>
        </p:nvPicPr>
        <p:blipFill>
          <a:blip r:embed="rId7"/>
          <a:stretch>
            <a:fillRect/>
          </a:stretch>
        </p:blipFill>
        <p:spPr>
          <a:xfrm>
            <a:off x="2971800" y="2209800"/>
            <a:ext cx="2743200" cy="2505456"/>
          </a:xfrm>
          <a:prstGeom prst="rect">
            <a:avLst/>
          </a:prstGeom>
        </p:spPr>
      </p:pic>
      <p:sp>
        <p:nvSpPr>
          <p:cNvPr id="33" name="Freeform 32"/>
          <p:cNvSpPr/>
          <p:nvPr/>
        </p:nvSpPr>
        <p:spPr>
          <a:xfrm>
            <a:off x="2409825" y="2895600"/>
            <a:ext cx="1495425" cy="342900"/>
          </a:xfrm>
          <a:custGeom>
            <a:avLst/>
            <a:gdLst>
              <a:gd name="connsiteX0" fmla="*/ 0 w 1495425"/>
              <a:gd name="connsiteY0" fmla="*/ 0 h 342900"/>
              <a:gd name="connsiteX1" fmla="*/ 828675 w 1495425"/>
              <a:gd name="connsiteY1" fmla="*/ 85725 h 342900"/>
              <a:gd name="connsiteX2" fmla="*/ 1495425 w 1495425"/>
              <a:gd name="connsiteY2" fmla="*/ 342900 h 342900"/>
            </a:gdLst>
            <a:ahLst/>
            <a:cxnLst>
              <a:cxn ang="0">
                <a:pos x="connsiteX0" y="connsiteY0"/>
              </a:cxn>
              <a:cxn ang="0">
                <a:pos x="connsiteX1" y="connsiteY1"/>
              </a:cxn>
              <a:cxn ang="0">
                <a:pos x="connsiteX2" y="connsiteY2"/>
              </a:cxn>
            </a:cxnLst>
            <a:rect l="l" t="t" r="r" b="b"/>
            <a:pathLst>
              <a:path w="1495425" h="342900">
                <a:moveTo>
                  <a:pt x="0" y="0"/>
                </a:moveTo>
                <a:cubicBezTo>
                  <a:pt x="289719" y="14287"/>
                  <a:pt x="579438" y="28575"/>
                  <a:pt x="828675" y="85725"/>
                </a:cubicBezTo>
                <a:cubicBezTo>
                  <a:pt x="1077913" y="142875"/>
                  <a:pt x="1495425" y="342900"/>
                  <a:pt x="1495425" y="342900"/>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descr="image001"/>
          <p:cNvPicPr>
            <a:picLocks noChangeAspect="1" noChangeArrowheads="1"/>
          </p:cNvPicPr>
          <p:nvPr/>
        </p:nvPicPr>
        <p:blipFill>
          <a:blip r:embed="rId8"/>
          <a:srcRect/>
          <a:stretch>
            <a:fillRect/>
          </a:stretch>
        </p:blipFill>
        <p:spPr bwMode="auto">
          <a:xfrm>
            <a:off x="152400" y="1371600"/>
            <a:ext cx="2438400" cy="2710847"/>
          </a:xfrm>
          <a:prstGeom prst="rect">
            <a:avLst/>
          </a:prstGeom>
          <a:noFill/>
          <a:ln w="9525">
            <a:noFill/>
            <a:miter lim="800000"/>
            <a:headEnd/>
            <a:tailEnd/>
          </a:ln>
        </p:spPr>
      </p:pic>
      <p:pic>
        <p:nvPicPr>
          <p:cNvPr id="4" name="Picture 1" descr="image001"/>
          <p:cNvPicPr>
            <a:picLocks noChangeAspect="1" noChangeArrowheads="1"/>
          </p:cNvPicPr>
          <p:nvPr/>
        </p:nvPicPr>
        <p:blipFill>
          <a:blip r:embed="rId9"/>
          <a:srcRect/>
          <a:stretch>
            <a:fillRect/>
          </a:stretch>
        </p:blipFill>
        <p:spPr bwMode="auto">
          <a:xfrm>
            <a:off x="-1" y="4191000"/>
            <a:ext cx="3942061" cy="2514600"/>
          </a:xfrm>
          <a:prstGeom prst="rect">
            <a:avLst/>
          </a:prstGeom>
          <a:noFill/>
          <a:ln w="9525">
            <a:noFill/>
            <a:miter lim="800000"/>
            <a:headEnd/>
            <a:tailEnd/>
          </a:ln>
        </p:spPr>
      </p:pic>
      <p:pic>
        <p:nvPicPr>
          <p:cNvPr id="1028" name="Picture 1" descr="image001"/>
          <p:cNvPicPr>
            <a:picLocks noChangeAspect="1" noChangeArrowheads="1"/>
          </p:cNvPicPr>
          <p:nvPr/>
        </p:nvPicPr>
        <p:blipFill>
          <a:blip r:embed="rId10"/>
          <a:srcRect/>
          <a:stretch>
            <a:fillRect/>
          </a:stretch>
        </p:blipFill>
        <p:spPr bwMode="auto">
          <a:xfrm>
            <a:off x="3581400" y="1371600"/>
            <a:ext cx="4157637" cy="1600200"/>
          </a:xfrm>
          <a:prstGeom prst="rect">
            <a:avLst/>
          </a:prstGeom>
          <a:noFill/>
          <a:ln w="9525">
            <a:noFill/>
            <a:miter lim="800000"/>
            <a:headEnd/>
            <a:tailEnd/>
          </a:ln>
        </p:spPr>
      </p:pic>
      <p:sp>
        <p:nvSpPr>
          <p:cNvPr id="24" name="Rounded Rectangle 23"/>
          <p:cNvSpPr/>
          <p:nvPr/>
        </p:nvSpPr>
        <p:spPr>
          <a:xfrm>
            <a:off x="3962400" y="5410200"/>
            <a:ext cx="1828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Knowledgebase for VPN client</a:t>
            </a:r>
            <a:endParaRPr lang="en-US" dirty="0"/>
          </a:p>
        </p:txBody>
      </p:sp>
    </p:spTree>
    <p:custDataLst>
      <p:tags r:id="rId1"/>
    </p:custDataLst>
  </p:cSld>
  <p:clrMapOvr>
    <a:masterClrMapping/>
  </p:clrMapOvr>
  <p:transition xmlns:p14="http://schemas.microsoft.com/office/powerpoint/2010/main" advTm="8965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3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4"/>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6"/>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2" nodeType="clickEffect">
                                  <p:stCondLst>
                                    <p:cond delay="0"/>
                                  </p:stCondLst>
                                  <p:childTnLst>
                                    <p:set>
                                      <p:cBhvr>
                                        <p:cTn id="52" dur="1" fill="hold">
                                          <p:stCondLst>
                                            <p:cond delay="0"/>
                                          </p:stCondLst>
                                        </p:cTn>
                                        <p:tgtEl>
                                          <p:spTgt spid="35"/>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5" grpId="0" animBg="1"/>
      <p:bldP spid="35" grpId="1" animBg="1"/>
      <p:bldP spid="35" grpId="2" animBg="1"/>
      <p:bldP spid="24" grpId="0" animBg="1"/>
      <p:bldP spid="2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Strategies</a:t>
            </a:r>
            <a:endParaRPr lang="en-US" dirty="0"/>
          </a:p>
        </p:txBody>
      </p:sp>
      <p:sp>
        <p:nvSpPr>
          <p:cNvPr id="4" name="Content Placeholder 3"/>
          <p:cNvSpPr>
            <a:spLocks noGrp="1"/>
          </p:cNvSpPr>
          <p:nvPr>
            <p:ph idx="1"/>
          </p:nvPr>
        </p:nvSpPr>
        <p:spPr/>
        <p:txBody>
          <a:bodyPr/>
          <a:lstStyle/>
          <a:p>
            <a:r>
              <a:rPr lang="en-US" dirty="0" smtClean="0"/>
              <a:t>Snapshot-based</a:t>
            </a:r>
          </a:p>
          <a:p>
            <a:pPr lvl="1"/>
            <a:r>
              <a:rPr lang="en-US" dirty="0" smtClean="0"/>
              <a:t>Collect </a:t>
            </a:r>
            <a:r>
              <a:rPr lang="en-US" dirty="0" err="1" smtClean="0"/>
              <a:t>config</a:t>
            </a:r>
            <a:r>
              <a:rPr lang="en-US" dirty="0" smtClean="0"/>
              <a:t> snapshots from different users</a:t>
            </a:r>
          </a:p>
          <a:p>
            <a:r>
              <a:rPr lang="en-US" dirty="0" smtClean="0"/>
              <a:t>Change-based</a:t>
            </a:r>
          </a:p>
          <a:p>
            <a:pPr lvl="1"/>
            <a:r>
              <a:rPr lang="en-US" dirty="0" smtClean="0"/>
              <a:t>Collect </a:t>
            </a:r>
            <a:r>
              <a:rPr lang="en-US" dirty="0" err="1" smtClean="0"/>
              <a:t>config</a:t>
            </a:r>
            <a:r>
              <a:rPr lang="en-US" dirty="0" smtClean="0"/>
              <a:t> changes that a user makes</a:t>
            </a:r>
          </a:p>
          <a:p>
            <a:r>
              <a:rPr lang="en-US" dirty="0" smtClean="0"/>
              <a:t>Symptom-based</a:t>
            </a:r>
          </a:p>
          <a:p>
            <a:pPr lvl="1"/>
            <a:r>
              <a:rPr lang="en-US" dirty="0" smtClean="0"/>
              <a:t>Collect signatures of problems from network traffic </a:t>
            </a:r>
            <a:endParaRPr lang="en-US" dirty="0"/>
          </a:p>
        </p:txBody>
      </p:sp>
      <p:sp>
        <p:nvSpPr>
          <p:cNvPr id="3" name="Slide Number Placeholder 2"/>
          <p:cNvSpPr>
            <a:spLocks noGrp="1"/>
          </p:cNvSpPr>
          <p:nvPr>
            <p:ph type="sldNum" sz="quarter" idx="12"/>
          </p:nvPr>
        </p:nvSpPr>
        <p:spPr/>
        <p:txBody>
          <a:bodyPr/>
          <a:lstStyle/>
          <a:p>
            <a:fld id="{85E03F63-720F-4528-97AA-A6D0A3FC2C07}" type="slidenum">
              <a:rPr lang="en-US" smtClean="0"/>
              <a:pPr/>
              <a:t>26</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DF482F"/>
                                      </p:to>
                                    </p:animClr>
                                  </p:childTnLst>
                                </p:cTn>
                              </p:par>
                              <p:par>
                                <p:cTn id="7" presetID="3" presetClass="emph" presetSubtype="2" fill="hold" nodeType="withEffect">
                                  <p:stCondLst>
                                    <p:cond delay="0"/>
                                  </p:stCondLst>
                                  <p:childTnLst>
                                    <p:animClr clrSpc="rgb" dir="cw">
                                      <p:cBhvr override="childStyle">
                                        <p:cTn id="8" dur="500" fill="hold"/>
                                        <p:tgtEl>
                                          <p:spTgt spid="4">
                                            <p:txEl>
                                              <p:pRg st="1" end="1"/>
                                            </p:txEl>
                                          </p:spTgt>
                                        </p:tgtEl>
                                        <p:attrNameLst>
                                          <p:attrName>style.color</p:attrName>
                                        </p:attrNameLst>
                                      </p:cBhvr>
                                      <p:to>
                                        <a:srgbClr val="DF482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Design</a:t>
            </a:r>
            <a:endParaRPr lang="en-US" dirty="0"/>
          </a:p>
        </p:txBody>
      </p:sp>
      <p:sp>
        <p:nvSpPr>
          <p:cNvPr id="4" name="Cloud 3"/>
          <p:cNvSpPr/>
          <p:nvPr/>
        </p:nvSpPr>
        <p:spPr>
          <a:xfrm>
            <a:off x="1213224" y="4334933"/>
            <a:ext cx="1987176" cy="711200"/>
          </a:xfrm>
          <a:prstGeom prst="clou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Local-Area</a:t>
            </a:r>
          </a:p>
          <a:p>
            <a:pPr algn="ctr"/>
            <a:r>
              <a:rPr lang="en-US" sz="1600" dirty="0" smtClean="0">
                <a:solidFill>
                  <a:schemeClr val="tx1"/>
                </a:solidFill>
              </a:rPr>
              <a:t>Network</a:t>
            </a:r>
            <a:endParaRPr lang="en-US" sz="1600" dirty="0">
              <a:solidFill>
                <a:schemeClr val="tx1"/>
              </a:solidFill>
            </a:endParaRPr>
          </a:p>
        </p:txBody>
      </p:sp>
      <p:sp>
        <p:nvSpPr>
          <p:cNvPr id="8" name="Rounded Rectangle 7"/>
          <p:cNvSpPr/>
          <p:nvPr/>
        </p:nvSpPr>
        <p:spPr>
          <a:xfrm>
            <a:off x="2057400" y="2209800"/>
            <a:ext cx="1371600"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Network Feature  Extractor</a:t>
            </a:r>
          </a:p>
        </p:txBody>
      </p:sp>
      <p:cxnSp>
        <p:nvCxnSpPr>
          <p:cNvPr id="11" name="Elbow Connector 10"/>
          <p:cNvCxnSpPr/>
          <p:nvPr/>
        </p:nvCxnSpPr>
        <p:spPr>
          <a:xfrm rot="16200000" flipH="1">
            <a:off x="666750" y="4324350"/>
            <a:ext cx="1524002" cy="342902"/>
          </a:xfrm>
          <a:prstGeom prst="bentConnector3">
            <a:avLst>
              <a:gd name="adj1" fmla="val 50000"/>
            </a:avLst>
          </a:prstGeom>
          <a:ln w="28575">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7" name="Cloud 16"/>
          <p:cNvSpPr/>
          <p:nvPr/>
        </p:nvSpPr>
        <p:spPr>
          <a:xfrm>
            <a:off x="5422153" y="4868333"/>
            <a:ext cx="3193676" cy="1303867"/>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Internet</a:t>
            </a:r>
            <a:endParaRPr lang="en-US" sz="1600" dirty="0">
              <a:solidFill>
                <a:schemeClr val="tx1"/>
              </a:solidFill>
            </a:endParaRPr>
          </a:p>
        </p:txBody>
      </p:sp>
      <p:cxnSp>
        <p:nvCxnSpPr>
          <p:cNvPr id="18" name="Straight Arrow Connector 17"/>
          <p:cNvCxnSpPr/>
          <p:nvPr/>
        </p:nvCxnSpPr>
        <p:spPr>
          <a:xfrm>
            <a:off x="2296886" y="5508171"/>
            <a:ext cx="3124200" cy="10886"/>
          </a:xfrm>
          <a:prstGeom prst="straightConnector1">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17" idx="3"/>
          </p:cNvCxnSpPr>
          <p:nvPr/>
        </p:nvCxnSpPr>
        <p:spPr>
          <a:xfrm rot="5400000" flipH="1" flipV="1">
            <a:off x="6692835" y="4608796"/>
            <a:ext cx="660244" cy="7932"/>
          </a:xfrm>
          <a:prstGeom prst="straightConnector1">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2" name="Rounded Rectangle 21"/>
          <p:cNvSpPr/>
          <p:nvPr/>
        </p:nvSpPr>
        <p:spPr>
          <a:xfrm>
            <a:off x="533400" y="2209800"/>
            <a:ext cx="1447800" cy="152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Config</a:t>
            </a:r>
            <a:endParaRPr lang="en-US" sz="1600" dirty="0" smtClean="0">
              <a:solidFill>
                <a:schemeClr val="tx1"/>
              </a:solidFill>
            </a:endParaRPr>
          </a:p>
          <a:p>
            <a:pPr algn="ctr"/>
            <a:r>
              <a:rPr lang="en-US" sz="1600" dirty="0" smtClean="0">
                <a:solidFill>
                  <a:schemeClr val="tx1"/>
                </a:solidFill>
              </a:rPr>
              <a:t>Scraper</a:t>
            </a:r>
          </a:p>
          <a:p>
            <a:pPr algn="ctr"/>
            <a:r>
              <a:rPr lang="en-US" sz="1600" dirty="0" smtClean="0">
                <a:solidFill>
                  <a:schemeClr val="tx1"/>
                </a:solidFill>
              </a:rPr>
              <a:t>(End-host </a:t>
            </a:r>
          </a:p>
          <a:p>
            <a:pPr algn="ctr"/>
            <a:r>
              <a:rPr lang="en-US" sz="1600" dirty="0" smtClean="0">
                <a:solidFill>
                  <a:schemeClr val="tx1"/>
                </a:solidFill>
              </a:rPr>
              <a:t>&amp; Router)</a:t>
            </a:r>
            <a:endParaRPr lang="en-US" sz="1600" dirty="0">
              <a:solidFill>
                <a:schemeClr val="tx1"/>
              </a:solidFill>
            </a:endParaRPr>
          </a:p>
        </p:txBody>
      </p:sp>
      <p:sp>
        <p:nvSpPr>
          <p:cNvPr id="30" name="Rounded Rectangle 29"/>
          <p:cNvSpPr/>
          <p:nvPr/>
        </p:nvSpPr>
        <p:spPr>
          <a:xfrm>
            <a:off x="5562600" y="2209800"/>
            <a:ext cx="2819400"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pPr algn="ctr"/>
            <a:endParaRPr lang="en-US" sz="1600" dirty="0">
              <a:solidFill>
                <a:schemeClr val="tx1"/>
              </a:solidFill>
            </a:endParaRPr>
          </a:p>
        </p:txBody>
      </p:sp>
      <p:sp>
        <p:nvSpPr>
          <p:cNvPr id="31" name="Rounded Rectangle 30"/>
          <p:cNvSpPr/>
          <p:nvPr/>
        </p:nvSpPr>
        <p:spPr>
          <a:xfrm>
            <a:off x="5562600" y="3352800"/>
            <a:ext cx="28194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Diagnosis engine</a:t>
            </a:r>
            <a:endParaRPr lang="en-US" sz="1600" dirty="0">
              <a:solidFill>
                <a:schemeClr val="tx1"/>
              </a:solidFill>
            </a:endParaRPr>
          </a:p>
        </p:txBody>
      </p:sp>
      <p:sp>
        <p:nvSpPr>
          <p:cNvPr id="24" name="Rounded Rectangle 23"/>
          <p:cNvSpPr/>
          <p:nvPr/>
        </p:nvSpPr>
        <p:spPr>
          <a:xfrm>
            <a:off x="381000" y="1905000"/>
            <a:ext cx="3200400" cy="2286000"/>
          </a:xfrm>
          <a:prstGeom prst="roundRect">
            <a:avLst>
              <a:gd name="adj" fmla="val 368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086015" y="1371600"/>
            <a:ext cx="1657185" cy="369332"/>
          </a:xfrm>
          <a:prstGeom prst="rect">
            <a:avLst/>
          </a:prstGeom>
          <a:noFill/>
        </p:spPr>
        <p:txBody>
          <a:bodyPr wrap="none" rtlCol="0">
            <a:spAutoFit/>
          </a:bodyPr>
          <a:lstStyle/>
          <a:p>
            <a:r>
              <a:rPr lang="en-US" dirty="0" err="1" smtClean="0"/>
              <a:t>NetPrints</a:t>
            </a:r>
            <a:r>
              <a:rPr lang="en-US" dirty="0" smtClean="0"/>
              <a:t> Client</a:t>
            </a:r>
            <a:endParaRPr lang="en-US" dirty="0"/>
          </a:p>
        </p:txBody>
      </p:sp>
      <p:sp>
        <p:nvSpPr>
          <p:cNvPr id="32" name="Rounded Rectangle 31"/>
          <p:cNvSpPr/>
          <p:nvPr/>
        </p:nvSpPr>
        <p:spPr>
          <a:xfrm>
            <a:off x="5410200" y="1905000"/>
            <a:ext cx="3124200" cy="2362200"/>
          </a:xfrm>
          <a:prstGeom prst="roundRect">
            <a:avLst>
              <a:gd name="adj" fmla="val 29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096000" y="1383268"/>
            <a:ext cx="1716880" cy="369332"/>
          </a:xfrm>
          <a:prstGeom prst="rect">
            <a:avLst/>
          </a:prstGeom>
          <a:noFill/>
        </p:spPr>
        <p:txBody>
          <a:bodyPr wrap="none" rtlCol="0">
            <a:spAutoFit/>
          </a:bodyPr>
          <a:lstStyle/>
          <a:p>
            <a:r>
              <a:rPr lang="en-US" dirty="0" err="1" smtClean="0"/>
              <a:t>NetPrints</a:t>
            </a:r>
            <a:r>
              <a:rPr lang="en-US" dirty="0" smtClean="0"/>
              <a:t> Server</a:t>
            </a:r>
            <a:endParaRPr lang="en-US" dirty="0"/>
          </a:p>
        </p:txBody>
      </p:sp>
      <p:sp>
        <p:nvSpPr>
          <p:cNvPr id="20" name="Rounded Rectangle 19"/>
          <p:cNvSpPr/>
          <p:nvPr/>
        </p:nvSpPr>
        <p:spPr>
          <a:xfrm>
            <a:off x="1150471" y="5257800"/>
            <a:ext cx="1135529" cy="787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Internet Gateway Device</a:t>
            </a:r>
            <a:endParaRPr lang="en-US" sz="1600" dirty="0">
              <a:solidFill>
                <a:schemeClr val="tx1"/>
              </a:solidFill>
            </a:endParaRPr>
          </a:p>
        </p:txBody>
      </p:sp>
      <p:sp>
        <p:nvSpPr>
          <p:cNvPr id="21" name="Rounded Rectangle 20"/>
          <p:cNvSpPr/>
          <p:nvPr/>
        </p:nvSpPr>
        <p:spPr>
          <a:xfrm>
            <a:off x="6510670" y="2667000"/>
            <a:ext cx="838200" cy="457200"/>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Change trees</a:t>
            </a:r>
            <a:endParaRPr lang="en-US" sz="1600" dirty="0">
              <a:solidFill>
                <a:schemeClr val="tx1"/>
              </a:solidFill>
            </a:endParaRPr>
          </a:p>
        </p:txBody>
      </p:sp>
      <p:sp>
        <p:nvSpPr>
          <p:cNvPr id="28" name="Rounded Rectangle 27"/>
          <p:cNvSpPr/>
          <p:nvPr/>
        </p:nvSpPr>
        <p:spPr>
          <a:xfrm>
            <a:off x="5638800" y="2667000"/>
            <a:ext cx="838200" cy="457200"/>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smtClean="0">
                <a:solidFill>
                  <a:schemeClr val="tx1"/>
                </a:solidFill>
              </a:rPr>
              <a:t>Config</a:t>
            </a:r>
            <a:r>
              <a:rPr lang="en-US" sz="1600" dirty="0" smtClean="0">
                <a:solidFill>
                  <a:schemeClr val="tx1"/>
                </a:solidFill>
              </a:rPr>
              <a:t> trees</a:t>
            </a:r>
            <a:endParaRPr lang="en-US" sz="1600" dirty="0">
              <a:solidFill>
                <a:schemeClr val="tx1"/>
              </a:solidFill>
            </a:endParaRPr>
          </a:p>
        </p:txBody>
      </p:sp>
      <p:sp>
        <p:nvSpPr>
          <p:cNvPr id="29" name="Rounded Rectangle 28"/>
          <p:cNvSpPr/>
          <p:nvPr/>
        </p:nvSpPr>
        <p:spPr>
          <a:xfrm>
            <a:off x="7391400" y="2667000"/>
            <a:ext cx="914400" cy="457200"/>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Sig-</a:t>
            </a:r>
          </a:p>
          <a:p>
            <a:pPr algn="ctr"/>
            <a:r>
              <a:rPr lang="en-US" sz="1600" dirty="0" smtClean="0">
                <a:solidFill>
                  <a:schemeClr val="tx1"/>
                </a:solidFill>
              </a:rPr>
              <a:t>natures</a:t>
            </a:r>
            <a:endParaRPr lang="en-US" sz="1600" dirty="0">
              <a:solidFill>
                <a:schemeClr val="tx1"/>
              </a:solidFill>
            </a:endParaRPr>
          </a:p>
        </p:txBody>
      </p:sp>
      <p:sp>
        <p:nvSpPr>
          <p:cNvPr id="33" name="TextBox 32"/>
          <p:cNvSpPr txBox="1"/>
          <p:nvPr/>
        </p:nvSpPr>
        <p:spPr>
          <a:xfrm>
            <a:off x="5840074" y="2209800"/>
            <a:ext cx="2313326" cy="369332"/>
          </a:xfrm>
          <a:prstGeom prst="rect">
            <a:avLst/>
          </a:prstGeom>
          <a:noFill/>
        </p:spPr>
        <p:txBody>
          <a:bodyPr wrap="none" rtlCol="0">
            <a:spAutoFit/>
          </a:bodyPr>
          <a:lstStyle/>
          <a:p>
            <a:r>
              <a:rPr lang="en-US" dirty="0" smtClean="0"/>
              <a:t>Server Knowledgebase</a:t>
            </a:r>
            <a:endParaRPr lang="en-US" dirty="0"/>
          </a:p>
        </p:txBody>
      </p:sp>
      <p:sp>
        <p:nvSpPr>
          <p:cNvPr id="37" name="Rounded Rectangle 36"/>
          <p:cNvSpPr/>
          <p:nvPr/>
        </p:nvSpPr>
        <p:spPr>
          <a:xfrm>
            <a:off x="2057400" y="3200400"/>
            <a:ext cx="13716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GUI</a:t>
            </a:r>
          </a:p>
        </p:txBody>
      </p:sp>
    </p:spTree>
  </p:cSld>
  <p:clrMapOvr>
    <a:masterClrMapping/>
  </p:clrMapOvr>
  <p:transition xmlns:p14="http://schemas.microsoft.com/office/powerpoint/2010/main" advTm="61573">
    <p:fade thruBlk="1"/>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a:xfrm>
            <a:off x="2057400" y="3200400"/>
            <a:ext cx="13716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GUI</a:t>
            </a:r>
          </a:p>
        </p:txBody>
      </p:sp>
      <p:sp>
        <p:nvSpPr>
          <p:cNvPr id="2" name="Title 1"/>
          <p:cNvSpPr>
            <a:spLocks noGrp="1"/>
          </p:cNvSpPr>
          <p:nvPr>
            <p:ph type="title"/>
          </p:nvPr>
        </p:nvSpPr>
        <p:spPr/>
        <p:txBody>
          <a:bodyPr/>
          <a:lstStyle/>
          <a:p>
            <a:r>
              <a:rPr lang="en-US" dirty="0" smtClean="0"/>
              <a:t>Normal Mode</a:t>
            </a:r>
            <a:endParaRPr lang="en-US" dirty="0"/>
          </a:p>
        </p:txBody>
      </p:sp>
      <p:sp>
        <p:nvSpPr>
          <p:cNvPr id="4" name="Cloud 3"/>
          <p:cNvSpPr/>
          <p:nvPr/>
        </p:nvSpPr>
        <p:spPr>
          <a:xfrm>
            <a:off x="1213224" y="4334933"/>
            <a:ext cx="1987176" cy="711200"/>
          </a:xfrm>
          <a:prstGeom prst="clou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Local-Area</a:t>
            </a:r>
          </a:p>
          <a:p>
            <a:pPr algn="ctr"/>
            <a:r>
              <a:rPr lang="en-US" sz="1600" dirty="0" smtClean="0">
                <a:solidFill>
                  <a:schemeClr val="tx1"/>
                </a:solidFill>
              </a:rPr>
              <a:t>Network</a:t>
            </a:r>
            <a:endParaRPr lang="en-US" sz="1600" dirty="0">
              <a:solidFill>
                <a:schemeClr val="tx1"/>
              </a:solidFill>
            </a:endParaRPr>
          </a:p>
        </p:txBody>
      </p:sp>
      <p:sp>
        <p:nvSpPr>
          <p:cNvPr id="8" name="Rounded Rectangle 7"/>
          <p:cNvSpPr/>
          <p:nvPr/>
        </p:nvSpPr>
        <p:spPr>
          <a:xfrm>
            <a:off x="2057400" y="2209800"/>
            <a:ext cx="1371600"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Network Feature  Extractor</a:t>
            </a:r>
          </a:p>
        </p:txBody>
      </p:sp>
      <p:cxnSp>
        <p:nvCxnSpPr>
          <p:cNvPr id="11" name="Elbow Connector 10"/>
          <p:cNvCxnSpPr>
            <a:stCxn id="26" idx="2"/>
          </p:cNvCxnSpPr>
          <p:nvPr/>
        </p:nvCxnSpPr>
        <p:spPr>
          <a:xfrm rot="16200000" flipH="1">
            <a:off x="666750" y="4324350"/>
            <a:ext cx="1524002" cy="342902"/>
          </a:xfrm>
          <a:prstGeom prst="bentConnector3">
            <a:avLst>
              <a:gd name="adj1" fmla="val 50000"/>
            </a:avLst>
          </a:prstGeom>
          <a:ln w="28575">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7" name="Cloud 16"/>
          <p:cNvSpPr/>
          <p:nvPr/>
        </p:nvSpPr>
        <p:spPr>
          <a:xfrm>
            <a:off x="5422153" y="4868333"/>
            <a:ext cx="3193676" cy="1303867"/>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Internet</a:t>
            </a:r>
            <a:endParaRPr lang="en-US" sz="1600" dirty="0">
              <a:solidFill>
                <a:schemeClr val="tx1"/>
              </a:solidFill>
            </a:endParaRPr>
          </a:p>
        </p:txBody>
      </p:sp>
      <p:cxnSp>
        <p:nvCxnSpPr>
          <p:cNvPr id="18" name="Straight Arrow Connector 17"/>
          <p:cNvCxnSpPr/>
          <p:nvPr/>
        </p:nvCxnSpPr>
        <p:spPr>
          <a:xfrm>
            <a:off x="2296886" y="5508171"/>
            <a:ext cx="3124200" cy="10886"/>
          </a:xfrm>
          <a:prstGeom prst="straightConnector1">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17" idx="3"/>
          </p:cNvCxnSpPr>
          <p:nvPr/>
        </p:nvCxnSpPr>
        <p:spPr>
          <a:xfrm rot="5400000" flipH="1" flipV="1">
            <a:off x="6692835" y="4608796"/>
            <a:ext cx="660244" cy="7932"/>
          </a:xfrm>
          <a:prstGeom prst="straightConnector1">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2" name="Rounded Rectangle 21"/>
          <p:cNvSpPr/>
          <p:nvPr/>
        </p:nvSpPr>
        <p:spPr>
          <a:xfrm>
            <a:off x="533400" y="2209800"/>
            <a:ext cx="1447800" cy="152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Config</a:t>
            </a:r>
            <a:endParaRPr lang="en-US" sz="1600" dirty="0" smtClean="0">
              <a:solidFill>
                <a:schemeClr val="tx1"/>
              </a:solidFill>
            </a:endParaRPr>
          </a:p>
          <a:p>
            <a:pPr algn="ctr"/>
            <a:r>
              <a:rPr lang="en-US" sz="1600" dirty="0" smtClean="0">
                <a:solidFill>
                  <a:schemeClr val="tx1"/>
                </a:solidFill>
              </a:rPr>
              <a:t>Scraper</a:t>
            </a:r>
          </a:p>
          <a:p>
            <a:pPr algn="ctr"/>
            <a:r>
              <a:rPr lang="en-US" sz="1600" dirty="0" smtClean="0">
                <a:solidFill>
                  <a:schemeClr val="tx1"/>
                </a:solidFill>
              </a:rPr>
              <a:t>(End-host </a:t>
            </a:r>
          </a:p>
          <a:p>
            <a:pPr algn="ctr"/>
            <a:r>
              <a:rPr lang="en-US" sz="1600" dirty="0" smtClean="0">
                <a:solidFill>
                  <a:schemeClr val="tx1"/>
                </a:solidFill>
              </a:rPr>
              <a:t>&amp; Router)</a:t>
            </a:r>
            <a:endParaRPr lang="en-US" sz="1600" dirty="0">
              <a:solidFill>
                <a:schemeClr val="tx1"/>
              </a:solidFill>
            </a:endParaRPr>
          </a:p>
        </p:txBody>
      </p:sp>
      <p:sp>
        <p:nvSpPr>
          <p:cNvPr id="31" name="Rounded Rectangle 30"/>
          <p:cNvSpPr/>
          <p:nvPr/>
        </p:nvSpPr>
        <p:spPr>
          <a:xfrm>
            <a:off x="5486400" y="3352800"/>
            <a:ext cx="28956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Diagnosis engine</a:t>
            </a:r>
            <a:endParaRPr lang="en-US" sz="1600" dirty="0">
              <a:solidFill>
                <a:schemeClr val="tx1"/>
              </a:solidFill>
            </a:endParaRPr>
          </a:p>
        </p:txBody>
      </p:sp>
      <p:sp>
        <p:nvSpPr>
          <p:cNvPr id="24" name="Rounded Rectangle 23"/>
          <p:cNvSpPr/>
          <p:nvPr/>
        </p:nvSpPr>
        <p:spPr>
          <a:xfrm>
            <a:off x="381000" y="1905000"/>
            <a:ext cx="3200400" cy="2286000"/>
          </a:xfrm>
          <a:prstGeom prst="roundRect">
            <a:avLst>
              <a:gd name="adj" fmla="val 368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086015" y="1371600"/>
            <a:ext cx="1657185" cy="369332"/>
          </a:xfrm>
          <a:prstGeom prst="rect">
            <a:avLst/>
          </a:prstGeom>
          <a:noFill/>
        </p:spPr>
        <p:txBody>
          <a:bodyPr wrap="none" rtlCol="0">
            <a:spAutoFit/>
          </a:bodyPr>
          <a:lstStyle/>
          <a:p>
            <a:r>
              <a:rPr lang="en-US" dirty="0" err="1" smtClean="0"/>
              <a:t>NetPrints</a:t>
            </a:r>
            <a:r>
              <a:rPr lang="en-US" dirty="0" smtClean="0"/>
              <a:t> Client</a:t>
            </a:r>
            <a:endParaRPr lang="en-US" dirty="0"/>
          </a:p>
        </p:txBody>
      </p:sp>
      <p:sp>
        <p:nvSpPr>
          <p:cNvPr id="32" name="Rounded Rectangle 31"/>
          <p:cNvSpPr/>
          <p:nvPr/>
        </p:nvSpPr>
        <p:spPr>
          <a:xfrm>
            <a:off x="5410200" y="1905000"/>
            <a:ext cx="3048000" cy="2362200"/>
          </a:xfrm>
          <a:prstGeom prst="roundRect">
            <a:avLst>
              <a:gd name="adj" fmla="val 29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096000" y="1383268"/>
            <a:ext cx="1716880" cy="369332"/>
          </a:xfrm>
          <a:prstGeom prst="rect">
            <a:avLst/>
          </a:prstGeom>
          <a:noFill/>
        </p:spPr>
        <p:txBody>
          <a:bodyPr wrap="none" rtlCol="0">
            <a:spAutoFit/>
          </a:bodyPr>
          <a:lstStyle/>
          <a:p>
            <a:r>
              <a:rPr lang="en-US" dirty="0" err="1" smtClean="0"/>
              <a:t>NetPrints</a:t>
            </a:r>
            <a:r>
              <a:rPr lang="en-US" dirty="0" smtClean="0"/>
              <a:t> Server</a:t>
            </a:r>
            <a:endParaRPr lang="en-US" dirty="0"/>
          </a:p>
        </p:txBody>
      </p:sp>
      <p:sp>
        <p:nvSpPr>
          <p:cNvPr id="20" name="Rounded Rectangle 19"/>
          <p:cNvSpPr/>
          <p:nvPr/>
        </p:nvSpPr>
        <p:spPr>
          <a:xfrm>
            <a:off x="1150471" y="5257800"/>
            <a:ext cx="1135529" cy="787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Internet Gateway Device</a:t>
            </a:r>
            <a:endParaRPr lang="en-US" sz="1600" dirty="0">
              <a:solidFill>
                <a:schemeClr val="tx1"/>
              </a:solidFill>
            </a:endParaRPr>
          </a:p>
        </p:txBody>
      </p:sp>
      <p:sp>
        <p:nvSpPr>
          <p:cNvPr id="26" name="Rounded Rectangle 25"/>
          <p:cNvSpPr/>
          <p:nvPr/>
        </p:nvSpPr>
        <p:spPr>
          <a:xfrm>
            <a:off x="533400" y="2209800"/>
            <a:ext cx="1447800" cy="152400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b="1" dirty="0" smtClean="0">
                <a:solidFill>
                  <a:schemeClr val="tx1"/>
                </a:solidFill>
              </a:rPr>
              <a:t>1. </a:t>
            </a:r>
            <a:r>
              <a:rPr lang="en-US" sz="1600" b="1" dirty="0" err="1" smtClean="0">
                <a:solidFill>
                  <a:schemeClr val="tx1"/>
                </a:solidFill>
              </a:rPr>
              <a:t>Config</a:t>
            </a:r>
            <a:endParaRPr lang="en-US" sz="1600" b="1" dirty="0" smtClean="0">
              <a:solidFill>
                <a:schemeClr val="tx1"/>
              </a:solidFill>
            </a:endParaRPr>
          </a:p>
          <a:p>
            <a:pPr algn="ctr"/>
            <a:r>
              <a:rPr lang="en-US" sz="1600" b="1" dirty="0" smtClean="0">
                <a:solidFill>
                  <a:schemeClr val="tx1"/>
                </a:solidFill>
              </a:rPr>
              <a:t>Scraper</a:t>
            </a:r>
          </a:p>
          <a:p>
            <a:pPr algn="ctr"/>
            <a:r>
              <a:rPr lang="en-US" sz="1600" b="1" dirty="0" smtClean="0">
                <a:solidFill>
                  <a:schemeClr val="tx1"/>
                </a:solidFill>
              </a:rPr>
              <a:t>(End-host </a:t>
            </a:r>
          </a:p>
          <a:p>
            <a:pPr algn="ctr"/>
            <a:r>
              <a:rPr lang="en-US" sz="1600" b="1" dirty="0" smtClean="0">
                <a:solidFill>
                  <a:schemeClr val="tx1"/>
                </a:solidFill>
              </a:rPr>
              <a:t>&amp; Router)</a:t>
            </a:r>
            <a:endParaRPr lang="en-US" sz="1600" b="1" dirty="0">
              <a:solidFill>
                <a:schemeClr val="tx1"/>
              </a:solidFill>
            </a:endParaRPr>
          </a:p>
        </p:txBody>
      </p:sp>
      <p:grpSp>
        <p:nvGrpSpPr>
          <p:cNvPr id="38" name="Group 37"/>
          <p:cNvGrpSpPr/>
          <p:nvPr/>
        </p:nvGrpSpPr>
        <p:grpSpPr>
          <a:xfrm>
            <a:off x="5486400" y="2209800"/>
            <a:ext cx="2895600" cy="990600"/>
            <a:chOff x="5562600" y="2209800"/>
            <a:chExt cx="2895600" cy="990600"/>
          </a:xfrm>
        </p:grpSpPr>
        <p:sp>
          <p:nvSpPr>
            <p:cNvPr id="30" name="Rounded Rectangle 29"/>
            <p:cNvSpPr/>
            <p:nvPr/>
          </p:nvSpPr>
          <p:spPr>
            <a:xfrm>
              <a:off x="5562600" y="2209800"/>
              <a:ext cx="2895600"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pPr algn="ctr"/>
              <a:endParaRPr lang="en-US" sz="1600" dirty="0">
                <a:solidFill>
                  <a:schemeClr val="tx1"/>
                </a:solidFill>
              </a:endParaRPr>
            </a:p>
          </p:txBody>
        </p:sp>
        <p:sp>
          <p:nvSpPr>
            <p:cNvPr id="21" name="Rounded Rectangle 20"/>
            <p:cNvSpPr/>
            <p:nvPr/>
          </p:nvSpPr>
          <p:spPr>
            <a:xfrm>
              <a:off x="6553200" y="2667000"/>
              <a:ext cx="838200" cy="457200"/>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Change trees</a:t>
              </a:r>
              <a:endParaRPr lang="en-US" sz="1600" dirty="0">
                <a:solidFill>
                  <a:schemeClr val="tx1"/>
                </a:solidFill>
              </a:endParaRPr>
            </a:p>
          </p:txBody>
        </p:sp>
        <p:sp>
          <p:nvSpPr>
            <p:cNvPr id="28" name="Rounded Rectangle 27"/>
            <p:cNvSpPr/>
            <p:nvPr/>
          </p:nvSpPr>
          <p:spPr>
            <a:xfrm>
              <a:off x="5638800" y="2667000"/>
              <a:ext cx="838200" cy="457200"/>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smtClean="0">
                  <a:solidFill>
                    <a:schemeClr val="tx1"/>
                  </a:solidFill>
                </a:rPr>
                <a:t>Config</a:t>
              </a:r>
              <a:r>
                <a:rPr lang="en-US" sz="1600" dirty="0" smtClean="0">
                  <a:solidFill>
                    <a:schemeClr val="tx1"/>
                  </a:solidFill>
                </a:rPr>
                <a:t> trees</a:t>
              </a:r>
              <a:endParaRPr lang="en-US" sz="1600" dirty="0">
                <a:solidFill>
                  <a:schemeClr val="tx1"/>
                </a:solidFill>
              </a:endParaRPr>
            </a:p>
          </p:txBody>
        </p:sp>
        <p:sp>
          <p:nvSpPr>
            <p:cNvPr id="29" name="Rounded Rectangle 28"/>
            <p:cNvSpPr/>
            <p:nvPr/>
          </p:nvSpPr>
          <p:spPr>
            <a:xfrm>
              <a:off x="7467600" y="2667000"/>
              <a:ext cx="914400" cy="457200"/>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Sig-</a:t>
              </a:r>
            </a:p>
            <a:p>
              <a:pPr algn="ctr"/>
              <a:r>
                <a:rPr lang="en-US" sz="1600" dirty="0" smtClean="0">
                  <a:solidFill>
                    <a:schemeClr val="tx1"/>
                  </a:solidFill>
                </a:rPr>
                <a:t>natures</a:t>
              </a:r>
              <a:endParaRPr lang="en-US" sz="1600" dirty="0">
                <a:solidFill>
                  <a:schemeClr val="tx1"/>
                </a:solidFill>
              </a:endParaRPr>
            </a:p>
          </p:txBody>
        </p:sp>
        <p:sp>
          <p:nvSpPr>
            <p:cNvPr id="33" name="TextBox 32"/>
            <p:cNvSpPr txBox="1"/>
            <p:nvPr/>
          </p:nvSpPr>
          <p:spPr>
            <a:xfrm>
              <a:off x="5916274" y="2209800"/>
              <a:ext cx="2313326" cy="369332"/>
            </a:xfrm>
            <a:prstGeom prst="rect">
              <a:avLst/>
            </a:prstGeom>
            <a:noFill/>
          </p:spPr>
          <p:txBody>
            <a:bodyPr wrap="none" rtlCol="0">
              <a:spAutoFit/>
            </a:bodyPr>
            <a:lstStyle/>
            <a:p>
              <a:r>
                <a:rPr lang="en-US" dirty="0" smtClean="0"/>
                <a:t>Server Knowledgebase</a:t>
              </a:r>
              <a:endParaRPr lang="en-US" dirty="0"/>
            </a:p>
          </p:txBody>
        </p:sp>
      </p:grpSp>
      <p:sp>
        <p:nvSpPr>
          <p:cNvPr id="25" name="Rounded Rectangle 24"/>
          <p:cNvSpPr/>
          <p:nvPr/>
        </p:nvSpPr>
        <p:spPr>
          <a:xfrm>
            <a:off x="2819400" y="4876800"/>
            <a:ext cx="2133600" cy="53340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b="1" dirty="0" smtClean="0">
                <a:solidFill>
                  <a:schemeClr val="tx1"/>
                </a:solidFill>
              </a:rPr>
              <a:t>4. Send data to server</a:t>
            </a:r>
            <a:endParaRPr lang="en-US" sz="1600" b="1" dirty="0">
              <a:solidFill>
                <a:schemeClr val="tx1"/>
              </a:solidFill>
            </a:endParaRPr>
          </a:p>
        </p:txBody>
      </p:sp>
      <p:cxnSp>
        <p:nvCxnSpPr>
          <p:cNvPr id="35" name="Straight Arrow Connector 34"/>
          <p:cNvCxnSpPr/>
          <p:nvPr/>
        </p:nvCxnSpPr>
        <p:spPr>
          <a:xfrm>
            <a:off x="3429000" y="4724400"/>
            <a:ext cx="914400" cy="158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37" name="Rounded Rectangle 36"/>
          <p:cNvSpPr/>
          <p:nvPr/>
        </p:nvSpPr>
        <p:spPr>
          <a:xfrm>
            <a:off x="2057400" y="2209800"/>
            <a:ext cx="1371600" cy="83820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b="1" dirty="0" smtClean="0">
                <a:solidFill>
                  <a:schemeClr val="tx1"/>
                </a:solidFill>
              </a:rPr>
              <a:t>2. Network Feature  Extractor</a:t>
            </a:r>
          </a:p>
        </p:txBody>
      </p:sp>
      <p:sp>
        <p:nvSpPr>
          <p:cNvPr id="40" name="Rounded Rectangle 39"/>
          <p:cNvSpPr/>
          <p:nvPr/>
        </p:nvSpPr>
        <p:spPr>
          <a:xfrm>
            <a:off x="5486400" y="2209800"/>
            <a:ext cx="2895600" cy="99060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smtClean="0">
              <a:solidFill>
                <a:schemeClr val="tx1"/>
              </a:solidFill>
            </a:endParaRPr>
          </a:p>
          <a:p>
            <a:pPr algn="ctr"/>
            <a:endParaRPr lang="en-US" sz="1600" dirty="0">
              <a:solidFill>
                <a:schemeClr val="tx1"/>
              </a:solidFill>
            </a:endParaRPr>
          </a:p>
        </p:txBody>
      </p:sp>
      <p:sp>
        <p:nvSpPr>
          <p:cNvPr id="41" name="Rounded Rectangle 40"/>
          <p:cNvSpPr/>
          <p:nvPr/>
        </p:nvSpPr>
        <p:spPr>
          <a:xfrm>
            <a:off x="6477000" y="2667000"/>
            <a:ext cx="838200" cy="457200"/>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Change trees</a:t>
            </a:r>
            <a:endParaRPr lang="en-US" sz="1600" dirty="0">
              <a:solidFill>
                <a:schemeClr val="tx1"/>
              </a:solidFill>
            </a:endParaRPr>
          </a:p>
        </p:txBody>
      </p:sp>
      <p:sp>
        <p:nvSpPr>
          <p:cNvPr id="42" name="Rounded Rectangle 41"/>
          <p:cNvSpPr/>
          <p:nvPr/>
        </p:nvSpPr>
        <p:spPr>
          <a:xfrm>
            <a:off x="5562600" y="2667000"/>
            <a:ext cx="838200" cy="457200"/>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smtClean="0">
                <a:solidFill>
                  <a:schemeClr val="tx1"/>
                </a:solidFill>
              </a:rPr>
              <a:t>Config</a:t>
            </a:r>
            <a:r>
              <a:rPr lang="en-US" sz="1600" dirty="0" smtClean="0">
                <a:solidFill>
                  <a:schemeClr val="tx1"/>
                </a:solidFill>
              </a:rPr>
              <a:t> trees</a:t>
            </a:r>
            <a:endParaRPr lang="en-US" sz="1600" dirty="0">
              <a:solidFill>
                <a:schemeClr val="tx1"/>
              </a:solidFill>
            </a:endParaRPr>
          </a:p>
        </p:txBody>
      </p:sp>
      <p:sp>
        <p:nvSpPr>
          <p:cNvPr id="43" name="Rounded Rectangle 42"/>
          <p:cNvSpPr/>
          <p:nvPr/>
        </p:nvSpPr>
        <p:spPr>
          <a:xfrm>
            <a:off x="7391400" y="2667000"/>
            <a:ext cx="914400" cy="457200"/>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Sig-</a:t>
            </a:r>
          </a:p>
          <a:p>
            <a:pPr algn="ctr"/>
            <a:r>
              <a:rPr lang="en-US" sz="1600" dirty="0" smtClean="0">
                <a:solidFill>
                  <a:schemeClr val="tx1"/>
                </a:solidFill>
              </a:rPr>
              <a:t>natures</a:t>
            </a:r>
            <a:endParaRPr lang="en-US" sz="1600" dirty="0">
              <a:solidFill>
                <a:schemeClr val="tx1"/>
              </a:solidFill>
            </a:endParaRPr>
          </a:p>
        </p:txBody>
      </p:sp>
      <p:sp>
        <p:nvSpPr>
          <p:cNvPr id="44" name="TextBox 43"/>
          <p:cNvSpPr txBox="1"/>
          <p:nvPr/>
        </p:nvSpPr>
        <p:spPr>
          <a:xfrm>
            <a:off x="5722144" y="2209800"/>
            <a:ext cx="2583656" cy="369332"/>
          </a:xfrm>
          <a:prstGeom prst="rect">
            <a:avLst/>
          </a:prstGeom>
          <a:noFill/>
        </p:spPr>
        <p:txBody>
          <a:bodyPr wrap="none" rtlCol="0">
            <a:spAutoFit/>
          </a:bodyPr>
          <a:lstStyle/>
          <a:p>
            <a:r>
              <a:rPr lang="en-US" b="1" dirty="0" smtClean="0"/>
              <a:t>5. Server Knowledgebase</a:t>
            </a:r>
            <a:endParaRPr lang="en-US" b="1" dirty="0"/>
          </a:p>
        </p:txBody>
      </p:sp>
      <p:sp>
        <p:nvSpPr>
          <p:cNvPr id="45" name="Rounded Rectangle 44"/>
          <p:cNvSpPr/>
          <p:nvPr/>
        </p:nvSpPr>
        <p:spPr>
          <a:xfrm>
            <a:off x="2057400" y="3200400"/>
            <a:ext cx="13716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GUI</a:t>
            </a:r>
          </a:p>
        </p:txBody>
      </p:sp>
      <p:sp>
        <p:nvSpPr>
          <p:cNvPr id="46" name="Rounded Rectangle 45"/>
          <p:cNvSpPr/>
          <p:nvPr/>
        </p:nvSpPr>
        <p:spPr>
          <a:xfrm>
            <a:off x="2057400" y="3200400"/>
            <a:ext cx="1371600" cy="53340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b="1" dirty="0" smtClean="0">
                <a:solidFill>
                  <a:schemeClr val="tx1"/>
                </a:solidFill>
              </a:rPr>
              <a:t>3. GUI</a:t>
            </a:r>
          </a:p>
        </p:txBody>
      </p:sp>
    </p:spTree>
  </p:cSld>
  <p:clrMapOvr>
    <a:masterClrMapping/>
  </p:clrMapOvr>
  <p:transition xmlns:p14="http://schemas.microsoft.com/office/powerpoint/2010/main" advTm="61573">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37" grpId="0" animBg="1"/>
      <p:bldP spid="40" grpId="0" animBg="1"/>
      <p:bldP spid="41" grpId="0" animBg="1"/>
      <p:bldP spid="42" grpId="0" animBg="1"/>
      <p:bldP spid="43" grpId="0" animBg="1"/>
      <p:bldP spid="44"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a:xfrm>
            <a:off x="2057400" y="3200400"/>
            <a:ext cx="13716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GUI</a:t>
            </a:r>
          </a:p>
        </p:txBody>
      </p:sp>
      <p:sp>
        <p:nvSpPr>
          <p:cNvPr id="2" name="Title 1"/>
          <p:cNvSpPr>
            <a:spLocks noGrp="1"/>
          </p:cNvSpPr>
          <p:nvPr>
            <p:ph type="title"/>
          </p:nvPr>
        </p:nvSpPr>
        <p:spPr/>
        <p:txBody>
          <a:bodyPr/>
          <a:lstStyle/>
          <a:p>
            <a:r>
              <a:rPr lang="en-US" dirty="0" smtClean="0"/>
              <a:t>Diagnose Mode</a:t>
            </a:r>
            <a:endParaRPr lang="en-US" dirty="0"/>
          </a:p>
        </p:txBody>
      </p:sp>
      <p:sp>
        <p:nvSpPr>
          <p:cNvPr id="4" name="Cloud 3"/>
          <p:cNvSpPr/>
          <p:nvPr/>
        </p:nvSpPr>
        <p:spPr>
          <a:xfrm>
            <a:off x="1213224" y="4334933"/>
            <a:ext cx="1987176" cy="711200"/>
          </a:xfrm>
          <a:prstGeom prst="clou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Local-Area</a:t>
            </a:r>
          </a:p>
          <a:p>
            <a:pPr algn="ctr"/>
            <a:r>
              <a:rPr lang="en-US" sz="1600" dirty="0" smtClean="0">
                <a:solidFill>
                  <a:schemeClr val="tx1"/>
                </a:solidFill>
              </a:rPr>
              <a:t>Network</a:t>
            </a:r>
            <a:endParaRPr lang="en-US" sz="1600" dirty="0">
              <a:solidFill>
                <a:schemeClr val="tx1"/>
              </a:solidFill>
            </a:endParaRPr>
          </a:p>
        </p:txBody>
      </p:sp>
      <p:sp>
        <p:nvSpPr>
          <p:cNvPr id="8" name="Rounded Rectangle 7"/>
          <p:cNvSpPr/>
          <p:nvPr/>
        </p:nvSpPr>
        <p:spPr>
          <a:xfrm>
            <a:off x="2057400" y="2209800"/>
            <a:ext cx="1371600"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Network Feature  Extractor</a:t>
            </a:r>
          </a:p>
        </p:txBody>
      </p:sp>
      <p:cxnSp>
        <p:nvCxnSpPr>
          <p:cNvPr id="11" name="Elbow Connector 10"/>
          <p:cNvCxnSpPr>
            <a:stCxn id="26" idx="2"/>
          </p:cNvCxnSpPr>
          <p:nvPr/>
        </p:nvCxnSpPr>
        <p:spPr>
          <a:xfrm rot="16200000" flipH="1">
            <a:off x="666750" y="4324350"/>
            <a:ext cx="1524002" cy="342902"/>
          </a:xfrm>
          <a:prstGeom prst="bentConnector3">
            <a:avLst>
              <a:gd name="adj1" fmla="val 50000"/>
            </a:avLst>
          </a:prstGeom>
          <a:ln w="28575">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7" name="Cloud 16"/>
          <p:cNvSpPr/>
          <p:nvPr/>
        </p:nvSpPr>
        <p:spPr>
          <a:xfrm>
            <a:off x="5422153" y="4868333"/>
            <a:ext cx="3193676" cy="1303867"/>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Internet</a:t>
            </a:r>
            <a:endParaRPr lang="en-US" sz="1600" dirty="0">
              <a:solidFill>
                <a:schemeClr val="tx1"/>
              </a:solidFill>
            </a:endParaRPr>
          </a:p>
        </p:txBody>
      </p:sp>
      <p:cxnSp>
        <p:nvCxnSpPr>
          <p:cNvPr id="18" name="Straight Arrow Connector 17"/>
          <p:cNvCxnSpPr/>
          <p:nvPr/>
        </p:nvCxnSpPr>
        <p:spPr>
          <a:xfrm>
            <a:off x="2296886" y="5508171"/>
            <a:ext cx="3124200" cy="10886"/>
          </a:xfrm>
          <a:prstGeom prst="straightConnector1">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17" idx="3"/>
          </p:cNvCxnSpPr>
          <p:nvPr/>
        </p:nvCxnSpPr>
        <p:spPr>
          <a:xfrm rot="5400000" flipH="1" flipV="1">
            <a:off x="6692835" y="4608796"/>
            <a:ext cx="660244" cy="7932"/>
          </a:xfrm>
          <a:prstGeom prst="straightConnector1">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2" name="Rounded Rectangle 21"/>
          <p:cNvSpPr/>
          <p:nvPr/>
        </p:nvSpPr>
        <p:spPr>
          <a:xfrm>
            <a:off x="533400" y="2209800"/>
            <a:ext cx="1447800" cy="152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Config</a:t>
            </a:r>
            <a:endParaRPr lang="en-US" sz="1600" dirty="0" smtClean="0">
              <a:solidFill>
                <a:schemeClr val="tx1"/>
              </a:solidFill>
            </a:endParaRPr>
          </a:p>
          <a:p>
            <a:pPr algn="ctr"/>
            <a:r>
              <a:rPr lang="en-US" sz="1600" dirty="0" smtClean="0">
                <a:solidFill>
                  <a:schemeClr val="tx1"/>
                </a:solidFill>
              </a:rPr>
              <a:t>Scraper</a:t>
            </a:r>
          </a:p>
          <a:p>
            <a:pPr algn="ctr"/>
            <a:r>
              <a:rPr lang="en-US" sz="1600" dirty="0" smtClean="0">
                <a:solidFill>
                  <a:schemeClr val="tx1"/>
                </a:solidFill>
              </a:rPr>
              <a:t>(End-host </a:t>
            </a:r>
          </a:p>
          <a:p>
            <a:pPr algn="ctr"/>
            <a:r>
              <a:rPr lang="en-US" sz="1600" dirty="0" smtClean="0">
                <a:solidFill>
                  <a:schemeClr val="tx1"/>
                </a:solidFill>
              </a:rPr>
              <a:t>&amp; Router)</a:t>
            </a:r>
            <a:endParaRPr lang="en-US" sz="1600" dirty="0">
              <a:solidFill>
                <a:schemeClr val="tx1"/>
              </a:solidFill>
            </a:endParaRPr>
          </a:p>
        </p:txBody>
      </p:sp>
      <p:sp>
        <p:nvSpPr>
          <p:cNvPr id="31" name="Rounded Rectangle 30"/>
          <p:cNvSpPr/>
          <p:nvPr/>
        </p:nvSpPr>
        <p:spPr>
          <a:xfrm>
            <a:off x="5486400" y="3352800"/>
            <a:ext cx="28956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Diagnosis engine</a:t>
            </a:r>
            <a:endParaRPr lang="en-US" sz="1600" dirty="0">
              <a:solidFill>
                <a:schemeClr val="tx1"/>
              </a:solidFill>
            </a:endParaRPr>
          </a:p>
        </p:txBody>
      </p:sp>
      <p:sp>
        <p:nvSpPr>
          <p:cNvPr id="24" name="Rounded Rectangle 23"/>
          <p:cNvSpPr/>
          <p:nvPr/>
        </p:nvSpPr>
        <p:spPr>
          <a:xfrm>
            <a:off x="381000" y="1905000"/>
            <a:ext cx="3200400" cy="2286000"/>
          </a:xfrm>
          <a:prstGeom prst="roundRect">
            <a:avLst>
              <a:gd name="adj" fmla="val 368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086015" y="1371600"/>
            <a:ext cx="1657185" cy="369332"/>
          </a:xfrm>
          <a:prstGeom prst="rect">
            <a:avLst/>
          </a:prstGeom>
          <a:noFill/>
        </p:spPr>
        <p:txBody>
          <a:bodyPr wrap="none" rtlCol="0">
            <a:spAutoFit/>
          </a:bodyPr>
          <a:lstStyle/>
          <a:p>
            <a:r>
              <a:rPr lang="en-US" dirty="0" err="1" smtClean="0"/>
              <a:t>NetPrints</a:t>
            </a:r>
            <a:r>
              <a:rPr lang="en-US" dirty="0" smtClean="0"/>
              <a:t> Client</a:t>
            </a:r>
            <a:endParaRPr lang="en-US" dirty="0"/>
          </a:p>
        </p:txBody>
      </p:sp>
      <p:sp>
        <p:nvSpPr>
          <p:cNvPr id="32" name="Rounded Rectangle 31"/>
          <p:cNvSpPr/>
          <p:nvPr/>
        </p:nvSpPr>
        <p:spPr>
          <a:xfrm>
            <a:off x="5410200" y="1905000"/>
            <a:ext cx="3048000" cy="2362200"/>
          </a:xfrm>
          <a:prstGeom prst="roundRect">
            <a:avLst>
              <a:gd name="adj" fmla="val 29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096000" y="1383268"/>
            <a:ext cx="1716880" cy="369332"/>
          </a:xfrm>
          <a:prstGeom prst="rect">
            <a:avLst/>
          </a:prstGeom>
          <a:noFill/>
        </p:spPr>
        <p:txBody>
          <a:bodyPr wrap="none" rtlCol="0">
            <a:spAutoFit/>
          </a:bodyPr>
          <a:lstStyle/>
          <a:p>
            <a:r>
              <a:rPr lang="en-US" dirty="0" err="1" smtClean="0"/>
              <a:t>NetPrints</a:t>
            </a:r>
            <a:r>
              <a:rPr lang="en-US" dirty="0" smtClean="0"/>
              <a:t> Server</a:t>
            </a:r>
            <a:endParaRPr lang="en-US" dirty="0"/>
          </a:p>
        </p:txBody>
      </p:sp>
      <p:sp>
        <p:nvSpPr>
          <p:cNvPr id="20" name="Rounded Rectangle 19"/>
          <p:cNvSpPr/>
          <p:nvPr/>
        </p:nvSpPr>
        <p:spPr>
          <a:xfrm>
            <a:off x="1150471" y="5257800"/>
            <a:ext cx="1135529" cy="787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Internet Gateway Device</a:t>
            </a:r>
            <a:endParaRPr lang="en-US" sz="1600" dirty="0">
              <a:solidFill>
                <a:schemeClr val="tx1"/>
              </a:solidFill>
            </a:endParaRPr>
          </a:p>
        </p:txBody>
      </p:sp>
      <p:sp>
        <p:nvSpPr>
          <p:cNvPr id="26" name="Rounded Rectangle 25"/>
          <p:cNvSpPr/>
          <p:nvPr/>
        </p:nvSpPr>
        <p:spPr>
          <a:xfrm>
            <a:off x="533400" y="2209800"/>
            <a:ext cx="1447800" cy="152400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b="1" dirty="0" smtClean="0">
                <a:solidFill>
                  <a:schemeClr val="tx1"/>
                </a:solidFill>
              </a:rPr>
              <a:t>2. </a:t>
            </a:r>
            <a:r>
              <a:rPr lang="en-US" sz="1600" b="1" dirty="0" err="1" smtClean="0">
                <a:solidFill>
                  <a:schemeClr val="tx1"/>
                </a:solidFill>
              </a:rPr>
              <a:t>Config</a:t>
            </a:r>
            <a:endParaRPr lang="en-US" sz="1600" b="1" dirty="0" smtClean="0">
              <a:solidFill>
                <a:schemeClr val="tx1"/>
              </a:solidFill>
            </a:endParaRPr>
          </a:p>
          <a:p>
            <a:pPr algn="ctr"/>
            <a:r>
              <a:rPr lang="en-US" sz="1600" b="1" dirty="0" smtClean="0">
                <a:solidFill>
                  <a:schemeClr val="tx1"/>
                </a:solidFill>
              </a:rPr>
              <a:t>Scraper</a:t>
            </a:r>
          </a:p>
          <a:p>
            <a:pPr algn="ctr"/>
            <a:r>
              <a:rPr lang="en-US" sz="1600" b="1" dirty="0" smtClean="0">
                <a:solidFill>
                  <a:schemeClr val="tx1"/>
                </a:solidFill>
              </a:rPr>
              <a:t>(End-host </a:t>
            </a:r>
          </a:p>
          <a:p>
            <a:pPr algn="ctr"/>
            <a:r>
              <a:rPr lang="en-US" sz="1600" b="1" dirty="0" smtClean="0">
                <a:solidFill>
                  <a:schemeClr val="tx1"/>
                </a:solidFill>
              </a:rPr>
              <a:t>&amp; Router)</a:t>
            </a:r>
            <a:endParaRPr lang="en-US" sz="1600" b="1" dirty="0">
              <a:solidFill>
                <a:schemeClr val="tx1"/>
              </a:solidFill>
            </a:endParaRPr>
          </a:p>
        </p:txBody>
      </p:sp>
      <p:grpSp>
        <p:nvGrpSpPr>
          <p:cNvPr id="3" name="Group 37"/>
          <p:cNvGrpSpPr/>
          <p:nvPr/>
        </p:nvGrpSpPr>
        <p:grpSpPr>
          <a:xfrm>
            <a:off x="5486400" y="2209800"/>
            <a:ext cx="2895600" cy="990600"/>
            <a:chOff x="5562600" y="2209800"/>
            <a:chExt cx="2895600" cy="990600"/>
          </a:xfrm>
        </p:grpSpPr>
        <p:sp>
          <p:nvSpPr>
            <p:cNvPr id="30" name="Rounded Rectangle 29"/>
            <p:cNvSpPr/>
            <p:nvPr/>
          </p:nvSpPr>
          <p:spPr>
            <a:xfrm>
              <a:off x="5562600" y="2209800"/>
              <a:ext cx="2895600"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pPr algn="ctr"/>
              <a:endParaRPr lang="en-US" sz="1600" dirty="0">
                <a:solidFill>
                  <a:schemeClr val="tx1"/>
                </a:solidFill>
              </a:endParaRPr>
            </a:p>
          </p:txBody>
        </p:sp>
        <p:sp>
          <p:nvSpPr>
            <p:cNvPr id="21" name="Rounded Rectangle 20"/>
            <p:cNvSpPr/>
            <p:nvPr/>
          </p:nvSpPr>
          <p:spPr>
            <a:xfrm>
              <a:off x="6553200" y="2667000"/>
              <a:ext cx="838200" cy="457200"/>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Change trees</a:t>
              </a:r>
              <a:endParaRPr lang="en-US" sz="1600" dirty="0">
                <a:solidFill>
                  <a:schemeClr val="tx1"/>
                </a:solidFill>
              </a:endParaRPr>
            </a:p>
          </p:txBody>
        </p:sp>
        <p:sp>
          <p:nvSpPr>
            <p:cNvPr id="28" name="Rounded Rectangle 27"/>
            <p:cNvSpPr/>
            <p:nvPr/>
          </p:nvSpPr>
          <p:spPr>
            <a:xfrm>
              <a:off x="5638800" y="2667000"/>
              <a:ext cx="838200" cy="457200"/>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smtClean="0">
                  <a:solidFill>
                    <a:schemeClr val="tx1"/>
                  </a:solidFill>
                </a:rPr>
                <a:t>Config</a:t>
              </a:r>
              <a:r>
                <a:rPr lang="en-US" sz="1600" dirty="0" smtClean="0">
                  <a:solidFill>
                    <a:schemeClr val="tx1"/>
                  </a:solidFill>
                </a:rPr>
                <a:t> trees</a:t>
              </a:r>
              <a:endParaRPr lang="en-US" sz="1600" dirty="0">
                <a:solidFill>
                  <a:schemeClr val="tx1"/>
                </a:solidFill>
              </a:endParaRPr>
            </a:p>
          </p:txBody>
        </p:sp>
        <p:sp>
          <p:nvSpPr>
            <p:cNvPr id="29" name="Rounded Rectangle 28"/>
            <p:cNvSpPr/>
            <p:nvPr/>
          </p:nvSpPr>
          <p:spPr>
            <a:xfrm>
              <a:off x="7467600" y="2667000"/>
              <a:ext cx="914400" cy="457200"/>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Sig-</a:t>
              </a:r>
            </a:p>
            <a:p>
              <a:pPr algn="ctr"/>
              <a:r>
                <a:rPr lang="en-US" sz="1600" dirty="0" smtClean="0">
                  <a:solidFill>
                    <a:schemeClr val="tx1"/>
                  </a:solidFill>
                </a:rPr>
                <a:t>natures</a:t>
              </a:r>
              <a:endParaRPr lang="en-US" sz="1600" dirty="0">
                <a:solidFill>
                  <a:schemeClr val="tx1"/>
                </a:solidFill>
              </a:endParaRPr>
            </a:p>
          </p:txBody>
        </p:sp>
        <p:sp>
          <p:nvSpPr>
            <p:cNvPr id="33" name="TextBox 32"/>
            <p:cNvSpPr txBox="1"/>
            <p:nvPr/>
          </p:nvSpPr>
          <p:spPr>
            <a:xfrm>
              <a:off x="5916274" y="2209800"/>
              <a:ext cx="2313326" cy="369332"/>
            </a:xfrm>
            <a:prstGeom prst="rect">
              <a:avLst/>
            </a:prstGeom>
            <a:noFill/>
          </p:spPr>
          <p:txBody>
            <a:bodyPr wrap="none" rtlCol="0">
              <a:spAutoFit/>
            </a:bodyPr>
            <a:lstStyle/>
            <a:p>
              <a:r>
                <a:rPr lang="en-US" dirty="0" smtClean="0"/>
                <a:t>Server Knowledgebase</a:t>
              </a:r>
              <a:endParaRPr lang="en-US" dirty="0"/>
            </a:p>
          </p:txBody>
        </p:sp>
      </p:grpSp>
      <p:sp>
        <p:nvSpPr>
          <p:cNvPr id="25" name="Rounded Rectangle 24"/>
          <p:cNvSpPr/>
          <p:nvPr/>
        </p:nvSpPr>
        <p:spPr>
          <a:xfrm>
            <a:off x="2819400" y="4876800"/>
            <a:ext cx="2133600" cy="53340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b="1" dirty="0" smtClean="0">
                <a:solidFill>
                  <a:schemeClr val="tx1"/>
                </a:solidFill>
              </a:rPr>
              <a:t>4. Send data to server</a:t>
            </a:r>
            <a:endParaRPr lang="en-US" sz="1600" b="1" dirty="0">
              <a:solidFill>
                <a:schemeClr val="tx1"/>
              </a:solidFill>
            </a:endParaRPr>
          </a:p>
        </p:txBody>
      </p:sp>
      <p:cxnSp>
        <p:nvCxnSpPr>
          <p:cNvPr id="35" name="Straight Arrow Connector 34"/>
          <p:cNvCxnSpPr/>
          <p:nvPr/>
        </p:nvCxnSpPr>
        <p:spPr>
          <a:xfrm>
            <a:off x="3429000" y="4724400"/>
            <a:ext cx="914400" cy="158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37" name="Rounded Rectangle 36"/>
          <p:cNvSpPr/>
          <p:nvPr/>
        </p:nvSpPr>
        <p:spPr>
          <a:xfrm>
            <a:off x="2057400" y="2209800"/>
            <a:ext cx="1371600" cy="83820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b="1" dirty="0" smtClean="0">
                <a:solidFill>
                  <a:schemeClr val="tx1"/>
                </a:solidFill>
              </a:rPr>
              <a:t>3. Network Feature  Extractor</a:t>
            </a:r>
          </a:p>
        </p:txBody>
      </p:sp>
      <p:sp>
        <p:nvSpPr>
          <p:cNvPr id="40" name="Rounded Rectangle 39"/>
          <p:cNvSpPr/>
          <p:nvPr/>
        </p:nvSpPr>
        <p:spPr>
          <a:xfrm>
            <a:off x="5486400" y="2209800"/>
            <a:ext cx="2895600" cy="99060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smtClean="0">
              <a:solidFill>
                <a:schemeClr val="tx1"/>
              </a:solidFill>
            </a:endParaRPr>
          </a:p>
          <a:p>
            <a:pPr algn="ctr"/>
            <a:endParaRPr lang="en-US" sz="1600" dirty="0">
              <a:solidFill>
                <a:schemeClr val="tx1"/>
              </a:solidFill>
            </a:endParaRPr>
          </a:p>
        </p:txBody>
      </p:sp>
      <p:sp>
        <p:nvSpPr>
          <p:cNvPr id="41" name="Rounded Rectangle 40"/>
          <p:cNvSpPr/>
          <p:nvPr/>
        </p:nvSpPr>
        <p:spPr>
          <a:xfrm>
            <a:off x="6477000" y="2667000"/>
            <a:ext cx="838200" cy="457200"/>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Change trees</a:t>
            </a:r>
            <a:endParaRPr lang="en-US" sz="1600" dirty="0">
              <a:solidFill>
                <a:schemeClr val="tx1"/>
              </a:solidFill>
            </a:endParaRPr>
          </a:p>
        </p:txBody>
      </p:sp>
      <p:sp>
        <p:nvSpPr>
          <p:cNvPr id="42" name="Rounded Rectangle 41"/>
          <p:cNvSpPr/>
          <p:nvPr/>
        </p:nvSpPr>
        <p:spPr>
          <a:xfrm>
            <a:off x="5562600" y="2667000"/>
            <a:ext cx="838200" cy="457200"/>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smtClean="0">
                <a:solidFill>
                  <a:schemeClr val="tx1"/>
                </a:solidFill>
              </a:rPr>
              <a:t>Config</a:t>
            </a:r>
            <a:r>
              <a:rPr lang="en-US" sz="1600" dirty="0" smtClean="0">
                <a:solidFill>
                  <a:schemeClr val="tx1"/>
                </a:solidFill>
              </a:rPr>
              <a:t> trees</a:t>
            </a:r>
            <a:endParaRPr lang="en-US" sz="1600" dirty="0">
              <a:solidFill>
                <a:schemeClr val="tx1"/>
              </a:solidFill>
            </a:endParaRPr>
          </a:p>
        </p:txBody>
      </p:sp>
      <p:sp>
        <p:nvSpPr>
          <p:cNvPr id="43" name="Rounded Rectangle 42"/>
          <p:cNvSpPr/>
          <p:nvPr/>
        </p:nvSpPr>
        <p:spPr>
          <a:xfrm>
            <a:off x="7391400" y="2667000"/>
            <a:ext cx="914400" cy="457200"/>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Sig-</a:t>
            </a:r>
          </a:p>
          <a:p>
            <a:pPr algn="ctr"/>
            <a:r>
              <a:rPr lang="en-US" sz="1600" dirty="0" smtClean="0">
                <a:solidFill>
                  <a:schemeClr val="tx1"/>
                </a:solidFill>
              </a:rPr>
              <a:t>natures</a:t>
            </a:r>
            <a:endParaRPr lang="en-US" sz="1600" dirty="0">
              <a:solidFill>
                <a:schemeClr val="tx1"/>
              </a:solidFill>
            </a:endParaRPr>
          </a:p>
        </p:txBody>
      </p:sp>
      <p:sp>
        <p:nvSpPr>
          <p:cNvPr id="44" name="TextBox 43"/>
          <p:cNvSpPr txBox="1"/>
          <p:nvPr/>
        </p:nvSpPr>
        <p:spPr>
          <a:xfrm>
            <a:off x="5722144" y="2209800"/>
            <a:ext cx="2405723" cy="369332"/>
          </a:xfrm>
          <a:prstGeom prst="rect">
            <a:avLst/>
          </a:prstGeom>
          <a:noFill/>
        </p:spPr>
        <p:txBody>
          <a:bodyPr wrap="none" rtlCol="0">
            <a:spAutoFit/>
          </a:bodyPr>
          <a:lstStyle/>
          <a:p>
            <a:r>
              <a:rPr lang="en-US" b="1" dirty="0" smtClean="0"/>
              <a:t> Server Knowledgebase</a:t>
            </a:r>
            <a:endParaRPr lang="en-US" b="1" dirty="0"/>
          </a:p>
        </p:txBody>
      </p:sp>
      <p:sp>
        <p:nvSpPr>
          <p:cNvPr id="45" name="Rounded Rectangle 44"/>
          <p:cNvSpPr/>
          <p:nvPr/>
        </p:nvSpPr>
        <p:spPr>
          <a:xfrm>
            <a:off x="2057400" y="3200400"/>
            <a:ext cx="13716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GUI</a:t>
            </a:r>
          </a:p>
        </p:txBody>
      </p:sp>
      <p:sp>
        <p:nvSpPr>
          <p:cNvPr id="46" name="Rounded Rectangle 45"/>
          <p:cNvSpPr/>
          <p:nvPr/>
        </p:nvSpPr>
        <p:spPr>
          <a:xfrm>
            <a:off x="2057400" y="3200400"/>
            <a:ext cx="1371600" cy="53340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b="1" dirty="0" smtClean="0">
                <a:solidFill>
                  <a:schemeClr val="tx1"/>
                </a:solidFill>
              </a:rPr>
              <a:t>1. GUI</a:t>
            </a:r>
          </a:p>
        </p:txBody>
      </p:sp>
      <p:sp>
        <p:nvSpPr>
          <p:cNvPr id="34" name="Rounded Rectangle 33"/>
          <p:cNvSpPr/>
          <p:nvPr/>
        </p:nvSpPr>
        <p:spPr>
          <a:xfrm>
            <a:off x="5486400" y="3352800"/>
            <a:ext cx="2895600" cy="68580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b="1" dirty="0" smtClean="0">
                <a:solidFill>
                  <a:schemeClr val="tx1"/>
                </a:solidFill>
              </a:rPr>
              <a:t>5. Diagnosis engine uses configuration mutation</a:t>
            </a:r>
            <a:endParaRPr lang="en-US" sz="1600" b="1" dirty="0">
              <a:solidFill>
                <a:schemeClr val="tx1"/>
              </a:solidFill>
            </a:endParaRPr>
          </a:p>
        </p:txBody>
      </p:sp>
    </p:spTree>
  </p:cSld>
  <p:clrMapOvr>
    <a:masterClrMapping/>
  </p:clrMapOvr>
  <p:transition xmlns:p14="http://schemas.microsoft.com/office/powerpoint/2010/main" advTm="61573">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bg/>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 presetClass="emph" presetSubtype="2" fill="hold" nodeType="clickEffect">
                                  <p:stCondLst>
                                    <p:cond delay="0"/>
                                  </p:stCondLst>
                                  <p:childTnLst>
                                    <p:animClr clrSpc="rgb" dir="cw">
                                      <p:cBhvr override="childStyle">
                                        <p:cTn id="46" dur="500" fill="hold"/>
                                        <p:tgtEl>
                                          <p:spTgt spid="26">
                                            <p:txEl>
                                              <p:pRg st="0" end="0"/>
                                            </p:txEl>
                                          </p:spTgt>
                                        </p:tgtEl>
                                        <p:attrNameLst>
                                          <p:attrName>style.color</p:attrName>
                                        </p:attrNameLst>
                                      </p:cBhvr>
                                      <p:to>
                                        <a:schemeClr val="hlink"/>
                                      </p:to>
                                    </p:animClr>
                                  </p:childTnLst>
                                </p:cTn>
                              </p:par>
                              <p:par>
                                <p:cTn id="47" presetID="3" presetClass="emph" presetSubtype="2" fill="hold" nodeType="withEffect">
                                  <p:stCondLst>
                                    <p:cond delay="0"/>
                                  </p:stCondLst>
                                  <p:childTnLst>
                                    <p:animClr clrSpc="rgb" dir="cw">
                                      <p:cBhvr override="childStyle">
                                        <p:cTn id="48" dur="500" fill="hold"/>
                                        <p:tgtEl>
                                          <p:spTgt spid="26">
                                            <p:txEl>
                                              <p:pRg st="1" end="1"/>
                                            </p:txEl>
                                          </p:spTgt>
                                        </p:tgtEl>
                                        <p:attrNameLst>
                                          <p:attrName>style.color</p:attrName>
                                        </p:attrNameLst>
                                      </p:cBhvr>
                                      <p:to>
                                        <a:schemeClr val="hlink"/>
                                      </p:to>
                                    </p:animClr>
                                  </p:childTnLst>
                                </p:cTn>
                              </p:par>
                            </p:childTnLst>
                          </p:cTn>
                        </p:par>
                      </p:childTnLst>
                    </p:cTn>
                  </p:par>
                  <p:par>
                    <p:cTn id="49" fill="hold">
                      <p:stCondLst>
                        <p:cond delay="indefinite"/>
                      </p:stCondLst>
                      <p:childTnLst>
                        <p:par>
                          <p:cTn id="50" fill="hold">
                            <p:stCondLst>
                              <p:cond delay="0"/>
                            </p:stCondLst>
                            <p:childTnLst>
                              <p:par>
                                <p:cTn id="51" presetID="3" presetClass="emph" presetSubtype="2" fill="hold" nodeType="clickEffect">
                                  <p:stCondLst>
                                    <p:cond delay="0"/>
                                  </p:stCondLst>
                                  <p:childTnLst>
                                    <p:animClr clrSpc="rgb" dir="cw">
                                      <p:cBhvr override="childStyle">
                                        <p:cTn id="52" dur="500" fill="hold"/>
                                        <p:tgtEl>
                                          <p:spTgt spid="44">
                                            <p:txEl>
                                              <p:pRg st="0" end="0"/>
                                            </p:txEl>
                                          </p:spTgt>
                                        </p:tgtEl>
                                        <p:attrNameLst>
                                          <p:attrName>style.color</p:attrName>
                                        </p:attrNameLst>
                                      </p:cBhvr>
                                      <p:to>
                                        <a:schemeClr val="hlink"/>
                                      </p:to>
                                    </p:animClr>
                                  </p:childTnLst>
                                </p:cTn>
                              </p:par>
                            </p:childTnLst>
                          </p:cTn>
                        </p:par>
                      </p:childTnLst>
                    </p:cTn>
                  </p:par>
                  <p:par>
                    <p:cTn id="53" fill="hold">
                      <p:stCondLst>
                        <p:cond delay="indefinite"/>
                      </p:stCondLst>
                      <p:childTnLst>
                        <p:par>
                          <p:cTn id="54" fill="hold">
                            <p:stCondLst>
                              <p:cond delay="0"/>
                            </p:stCondLst>
                            <p:childTnLst>
                              <p:par>
                                <p:cTn id="55" presetID="3" presetClass="emph" presetSubtype="2" fill="hold" nodeType="clickEffect">
                                  <p:stCondLst>
                                    <p:cond delay="0"/>
                                  </p:stCondLst>
                                  <p:childTnLst>
                                    <p:animClr clrSpc="rgb" dir="cw">
                                      <p:cBhvr override="childStyle">
                                        <p:cTn id="56" dur="500" fill="hold"/>
                                        <p:tgtEl>
                                          <p:spTgt spid="34">
                                            <p:txEl>
                                              <p:pRg st="0" end="0"/>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allAtOnce" animBg="1"/>
      <p:bldP spid="25" grpId="0" animBg="1"/>
      <p:bldP spid="37" grpId="0" animBg="1"/>
      <p:bldP spid="40" grpId="0" animBg="1"/>
      <p:bldP spid="41" grpId="0" animBg="1"/>
      <p:bldP spid="42" grpId="0" animBg="1"/>
      <p:bldP spid="43" grpId="0" animBg="1"/>
      <p:bldP spid="44" grpId="0" build="allAtOnce"/>
      <p:bldP spid="46" grpId="0" animBg="1"/>
      <p:bldP spid="34"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Espace réservé du contenu 4" descr="cdf_downloads_p95maxsla_per_isp.gif"/>
          <p:cNvPicPr>
            <a:picLocks noGrp="1" noChangeAspect="1"/>
          </p:cNvPicPr>
          <p:nvPr>
            <p:ph idx="4294967295"/>
          </p:nvPr>
        </p:nvPicPr>
        <p:blipFill>
          <a:blip r:embed="rId3"/>
          <a:srcRect/>
          <a:stretch>
            <a:fillRect/>
          </a:stretch>
        </p:blipFill>
        <p:spPr>
          <a:xfrm>
            <a:off x="930275" y="1049338"/>
            <a:ext cx="7135813" cy="5351462"/>
          </a:xfrm>
        </p:spPr>
      </p:pic>
      <p:sp>
        <p:nvSpPr>
          <p:cNvPr id="18435" name="Slide Number Placeholder 3"/>
          <p:cNvSpPr>
            <a:spLocks noGrp="1"/>
          </p:cNvSpPr>
          <p:nvPr>
            <p:ph type="sldNum" sz="quarter" idx="12"/>
          </p:nvPr>
        </p:nvSpPr>
        <p:spPr>
          <a:noFill/>
        </p:spPr>
        <p:txBody>
          <a:bodyPr/>
          <a:lstStyle/>
          <a:p>
            <a:fld id="{10C457D1-F187-CB4E-B3D8-0D3D794FB05A}" type="slidenum">
              <a:rPr lang="en-US" smtClean="0"/>
              <a:pPr/>
              <a:t>3</a:t>
            </a:fld>
            <a:endParaRPr lang="en-US" smtClean="0"/>
          </a:p>
        </p:txBody>
      </p:sp>
      <p:sp>
        <p:nvSpPr>
          <p:cNvPr id="18436" name="Titre 1"/>
          <p:cNvSpPr>
            <a:spLocks noGrp="1"/>
          </p:cNvSpPr>
          <p:nvPr>
            <p:ph type="title" idx="4294967295"/>
          </p:nvPr>
        </p:nvSpPr>
        <p:spPr>
          <a:xfrm>
            <a:off x="381000" y="41275"/>
            <a:ext cx="8588375" cy="1254125"/>
          </a:xfrm>
        </p:spPr>
        <p:txBody>
          <a:bodyPr lIns="124418" tIns="0" rIns="149301" bIns="0"/>
          <a:lstStyle/>
          <a:p>
            <a:pPr eaLnBrk="1" hangingPunct="1"/>
            <a:r>
              <a:rPr lang="en-US" dirty="0" smtClean="0"/>
              <a:t>User Performance is Poor</a:t>
            </a:r>
          </a:p>
        </p:txBody>
      </p:sp>
      <p:sp>
        <p:nvSpPr>
          <p:cNvPr id="18437" name="ZoneTexte 7"/>
          <p:cNvSpPr txBox="1">
            <a:spLocks noChangeArrowheads="1"/>
          </p:cNvSpPr>
          <p:nvPr/>
        </p:nvSpPr>
        <p:spPr bwMode="auto">
          <a:xfrm rot="-5400000">
            <a:off x="-789781" y="3128169"/>
            <a:ext cx="4002088" cy="444500"/>
          </a:xfrm>
          <a:prstGeom prst="rect">
            <a:avLst/>
          </a:prstGeom>
          <a:solidFill>
            <a:schemeClr val="bg1"/>
          </a:solidFill>
          <a:ln w="9525">
            <a:noFill/>
            <a:miter lim="800000"/>
            <a:headEnd/>
            <a:tailEnd/>
          </a:ln>
        </p:spPr>
        <p:txBody>
          <a:bodyPr wrap="none">
            <a:prstTxWarp prst="textNoShape">
              <a:avLst/>
            </a:prstTxWarp>
            <a:spAutoFit/>
          </a:bodyPr>
          <a:lstStyle/>
          <a:p>
            <a:pPr>
              <a:lnSpc>
                <a:spcPct val="102000"/>
              </a:lnSpc>
              <a:spcBef>
                <a:spcPts val="1275"/>
              </a:spcBef>
              <a:buClr>
                <a:srgbClr val="000000"/>
              </a:buClr>
              <a:buSzPct val="75000"/>
              <a:buFont typeface="Times" charset="0"/>
              <a:buNone/>
            </a:pPr>
            <a:r>
              <a:rPr lang="en-US" sz="2400">
                <a:ea typeface="Arial" charset="0"/>
                <a:cs typeface="Arial" charset="0"/>
                <a:sym typeface="Arial" charset="0"/>
              </a:rPr>
              <a:t>Cumulative fraction of users</a:t>
            </a:r>
          </a:p>
        </p:txBody>
      </p:sp>
      <p:sp>
        <p:nvSpPr>
          <p:cNvPr id="18438" name="ZoneTexte 8"/>
          <p:cNvSpPr txBox="1">
            <a:spLocks noChangeArrowheads="1"/>
          </p:cNvSpPr>
          <p:nvPr/>
        </p:nvSpPr>
        <p:spPr bwMode="auto">
          <a:xfrm>
            <a:off x="995363" y="6096000"/>
            <a:ext cx="7291387" cy="444500"/>
          </a:xfrm>
          <a:prstGeom prst="rect">
            <a:avLst/>
          </a:prstGeom>
          <a:solidFill>
            <a:schemeClr val="bg1"/>
          </a:solidFill>
          <a:ln w="9525">
            <a:noFill/>
            <a:miter lim="800000"/>
            <a:headEnd/>
            <a:tailEnd/>
          </a:ln>
        </p:spPr>
        <p:txBody>
          <a:bodyPr wrap="none">
            <a:prstTxWarp prst="textNoShape">
              <a:avLst/>
            </a:prstTxWarp>
            <a:spAutoFit/>
          </a:bodyPr>
          <a:lstStyle/>
          <a:p>
            <a:pPr>
              <a:lnSpc>
                <a:spcPct val="102000"/>
              </a:lnSpc>
              <a:spcBef>
                <a:spcPts val="1275"/>
              </a:spcBef>
              <a:buClr>
                <a:srgbClr val="000000"/>
              </a:buClr>
              <a:buSzPct val="75000"/>
              <a:buFont typeface="Times" charset="0"/>
              <a:buNone/>
            </a:pPr>
            <a:r>
              <a:rPr lang="en-US" sz="2400">
                <a:ea typeface="Arial" charset="0"/>
                <a:cs typeface="Arial" charset="0"/>
                <a:sym typeface="Arial" charset="0"/>
              </a:rPr>
              <a:t>95</a:t>
            </a:r>
            <a:r>
              <a:rPr lang="en-US" sz="2400" baseline="30000">
                <a:ea typeface="Arial" charset="0"/>
                <a:cs typeface="Arial" charset="0"/>
                <a:sym typeface="Arial" charset="0"/>
              </a:rPr>
              <a:t>th</a:t>
            </a:r>
            <a:r>
              <a:rPr lang="en-US" sz="2400">
                <a:ea typeface="Arial" charset="0"/>
                <a:cs typeface="Arial" charset="0"/>
                <a:sym typeface="Arial" charset="0"/>
              </a:rPr>
              <a:t> percentile of download speeds / advertised SLA</a:t>
            </a:r>
          </a:p>
        </p:txBody>
      </p:sp>
      <p:cxnSp>
        <p:nvCxnSpPr>
          <p:cNvPr id="14" name="Connecteur droit 13"/>
          <p:cNvCxnSpPr>
            <a:cxnSpLocks noChangeShapeType="1"/>
          </p:cNvCxnSpPr>
          <p:nvPr/>
        </p:nvCxnSpPr>
        <p:spPr bwMode="auto">
          <a:xfrm rot="16200000" flipH="1">
            <a:off x="2637632" y="3525044"/>
            <a:ext cx="4260850" cy="20637"/>
          </a:xfrm>
          <a:prstGeom prst="line">
            <a:avLst/>
          </a:prstGeom>
          <a:noFill/>
          <a:ln w="28575">
            <a:solidFill>
              <a:srgbClr val="0000FF"/>
            </a:solidFill>
            <a:prstDash val="dash"/>
            <a:round/>
            <a:headEnd/>
            <a:tailEnd/>
          </a:ln>
        </p:spPr>
      </p:cxnSp>
      <p:sp>
        <p:nvSpPr>
          <p:cNvPr id="15" name="ZoneTexte 14"/>
          <p:cNvSpPr txBox="1">
            <a:spLocks noChangeArrowheads="1"/>
          </p:cNvSpPr>
          <p:nvPr/>
        </p:nvSpPr>
        <p:spPr bwMode="auto">
          <a:xfrm>
            <a:off x="4976813" y="2720975"/>
            <a:ext cx="3760787" cy="12223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pPr algn="ctr">
              <a:lnSpc>
                <a:spcPct val="102000"/>
              </a:lnSpc>
              <a:spcBef>
                <a:spcPts val="1275"/>
              </a:spcBef>
              <a:buClr>
                <a:srgbClr val="000000"/>
              </a:buClr>
              <a:buSzPct val="75000"/>
              <a:buFont typeface="Times" charset="0"/>
              <a:buNone/>
            </a:pPr>
            <a:r>
              <a:rPr lang="en-US" sz="2400">
                <a:solidFill>
                  <a:srgbClr val="000000"/>
                </a:solidFill>
                <a:ea typeface="Arial" charset="0"/>
                <a:cs typeface="Arial" charset="0"/>
                <a:sym typeface="Arial" charset="0"/>
              </a:rPr>
              <a:t>Fewer than half of the users achieve 80% of advertised SLA.  Why?</a:t>
            </a:r>
          </a:p>
        </p:txBody>
      </p:sp>
      <p:sp>
        <p:nvSpPr>
          <p:cNvPr id="18441" name="TextBox 9"/>
          <p:cNvSpPr txBox="1">
            <a:spLocks noChangeArrowheads="1"/>
          </p:cNvSpPr>
          <p:nvPr/>
        </p:nvSpPr>
        <p:spPr bwMode="auto">
          <a:xfrm>
            <a:off x="819725" y="6540501"/>
            <a:ext cx="7524750" cy="27699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r>
              <a:rPr lang="en-US" sz="1200" dirty="0"/>
              <a:t>S. </a:t>
            </a:r>
            <a:r>
              <a:rPr lang="en-US" sz="1200" dirty="0" err="1"/>
              <a:t>Sundaresan</a:t>
            </a:r>
            <a:r>
              <a:rPr lang="en-US" sz="1200" dirty="0"/>
              <a:t>, L. Di </a:t>
            </a:r>
            <a:r>
              <a:rPr lang="en-US" sz="1200" dirty="0" err="1"/>
              <a:t>Cioccio</a:t>
            </a:r>
            <a:r>
              <a:rPr lang="en-US" sz="1200" dirty="0"/>
              <a:t>, N. Feamster, R. Teixeira.  “Which Factors Affect Home Network Performance?”</a:t>
            </a:r>
          </a:p>
        </p:txBody>
      </p:sp>
    </p:spTree>
    <p:extLst>
      <p:ext uri="{BB962C8B-B14F-4D97-AF65-F5344CB8AC3E}">
        <p14:creationId xmlns:p14="http://schemas.microsoft.com/office/powerpoint/2010/main" val="14884361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Configuration Scraper</a:t>
            </a:r>
            <a:endParaRPr lang="en-US" dirty="0"/>
          </a:p>
        </p:txBody>
      </p:sp>
      <p:sp>
        <p:nvSpPr>
          <p:cNvPr id="5" name="Content Placeholder 3"/>
          <p:cNvSpPr>
            <a:spLocks noGrp="1"/>
          </p:cNvSpPr>
          <p:nvPr>
            <p:ph idx="1"/>
          </p:nvPr>
        </p:nvSpPr>
        <p:spPr/>
        <p:txBody>
          <a:bodyPr>
            <a:normAutofit/>
          </a:bodyPr>
          <a:lstStyle/>
          <a:p>
            <a:r>
              <a:rPr lang="en-US" dirty="0" smtClean="0"/>
              <a:t>Router scraper</a:t>
            </a:r>
          </a:p>
          <a:p>
            <a:pPr lvl="1"/>
            <a:r>
              <a:rPr lang="en-US" dirty="0" smtClean="0"/>
              <a:t>UPnP</a:t>
            </a:r>
          </a:p>
          <a:p>
            <a:pPr lvl="1"/>
            <a:r>
              <a:rPr lang="en-US" dirty="0" smtClean="0"/>
              <a:t>Web Interface (HTTP Request Hijacking)</a:t>
            </a:r>
          </a:p>
          <a:p>
            <a:r>
              <a:rPr lang="en-US" dirty="0" smtClean="0"/>
              <a:t>End-host scraper</a:t>
            </a:r>
          </a:p>
          <a:p>
            <a:pPr lvl="1"/>
            <a:r>
              <a:rPr lang="en-US" dirty="0" smtClean="0"/>
              <a:t>Interface-specific parameters </a:t>
            </a:r>
          </a:p>
          <a:p>
            <a:pPr lvl="1"/>
            <a:r>
              <a:rPr lang="en-US" dirty="0" smtClean="0"/>
              <a:t>Patches and software versions</a:t>
            </a:r>
          </a:p>
          <a:p>
            <a:pPr lvl="1"/>
            <a:r>
              <a:rPr lang="en-US" dirty="0" smtClean="0"/>
              <a:t>Firewall rules</a:t>
            </a:r>
          </a:p>
          <a:p>
            <a:r>
              <a:rPr lang="en-US" dirty="0" smtClean="0"/>
              <a:t>Remote scraper</a:t>
            </a:r>
          </a:p>
          <a:p>
            <a:pPr lvl="1"/>
            <a:r>
              <a:rPr lang="en-US" dirty="0" smtClean="0"/>
              <a:t>Composition of local and remote </a:t>
            </a:r>
            <a:r>
              <a:rPr lang="en-US" dirty="0" err="1" smtClean="0"/>
              <a:t>configs</a:t>
            </a:r>
            <a:endParaRPr lang="en-US" dirty="0" smtClean="0"/>
          </a:p>
        </p:txBody>
      </p:sp>
      <p:sp>
        <p:nvSpPr>
          <p:cNvPr id="4" name="Slide Number Placeholder 3"/>
          <p:cNvSpPr>
            <a:spLocks noGrp="1"/>
          </p:cNvSpPr>
          <p:nvPr>
            <p:ph type="sldNum" sz="quarter" idx="12"/>
          </p:nvPr>
        </p:nvSpPr>
        <p:spPr/>
        <p:txBody>
          <a:bodyPr/>
          <a:lstStyle/>
          <a:p>
            <a:fld id="{85E03F63-720F-4528-97AA-A6D0A3FC2C07}" type="slidenum">
              <a:rPr lang="en-US" smtClean="0"/>
              <a:pPr/>
              <a:t>30</a:t>
            </a:fld>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Composing Local &amp; Remote </a:t>
            </a:r>
            <a:r>
              <a:rPr lang="en-US" dirty="0" err="1" smtClean="0"/>
              <a:t>Configs</a:t>
            </a:r>
            <a:endParaRPr lang="en-US" dirty="0"/>
          </a:p>
        </p:txBody>
      </p:sp>
      <p:sp>
        <p:nvSpPr>
          <p:cNvPr id="4" name="Slide Number Placeholder 3"/>
          <p:cNvSpPr>
            <a:spLocks noGrp="1"/>
          </p:cNvSpPr>
          <p:nvPr>
            <p:ph type="sldNum" sz="quarter" idx="12"/>
          </p:nvPr>
        </p:nvSpPr>
        <p:spPr/>
        <p:txBody>
          <a:bodyPr/>
          <a:lstStyle/>
          <a:p>
            <a:fld id="{DF5103A7-DABE-4F7F-86E5-16E7550D4702}" type="slidenum">
              <a:rPr lang="en-US" smtClean="0"/>
              <a:pPr/>
              <a:t>31</a:t>
            </a:fld>
            <a:endParaRPr lang="en-US" dirty="0"/>
          </a:p>
        </p:txBody>
      </p:sp>
      <p:graphicFrame>
        <p:nvGraphicFramePr>
          <p:cNvPr id="5" name="Table 4"/>
          <p:cNvGraphicFramePr>
            <a:graphicFrameLocks noGrp="1"/>
          </p:cNvGraphicFramePr>
          <p:nvPr/>
        </p:nvGraphicFramePr>
        <p:xfrm>
          <a:off x="533400" y="1397000"/>
          <a:ext cx="8077200" cy="4221479"/>
        </p:xfrm>
        <a:graphic>
          <a:graphicData uri="http://schemas.openxmlformats.org/drawingml/2006/table">
            <a:tbl>
              <a:tblPr firstRow="1" bandRow="1">
                <a:tableStyleId>{5C22544A-7EE6-4342-B048-85BDC9FD1C3A}</a:tableStyleId>
              </a:tblPr>
              <a:tblGrid>
                <a:gridCol w="4038600"/>
                <a:gridCol w="4038600"/>
              </a:tblGrid>
              <a:tr h="370840">
                <a:tc>
                  <a:txBody>
                    <a:bodyPr/>
                    <a:lstStyle/>
                    <a:p>
                      <a:r>
                        <a:rPr lang="en-US" dirty="0" smtClean="0"/>
                        <a:t>Problem</a:t>
                      </a:r>
                      <a:endParaRPr lang="en-US" dirty="0"/>
                    </a:p>
                  </a:txBody>
                  <a:tcPr/>
                </a:tc>
                <a:tc>
                  <a:txBody>
                    <a:bodyPr/>
                    <a:lstStyle/>
                    <a:p>
                      <a:r>
                        <a:rPr lang="en-US" dirty="0" smtClean="0"/>
                        <a:t>Solution</a:t>
                      </a:r>
                      <a:endParaRPr lang="en-US" dirty="0"/>
                    </a:p>
                  </a:txBody>
                  <a:tcPr/>
                </a:tc>
              </a:tr>
              <a:tr h="370840">
                <a:tc>
                  <a:txBody>
                    <a:bodyPr/>
                    <a:lstStyle/>
                    <a:p>
                      <a:r>
                        <a:rPr lang="en-US" dirty="0" smtClean="0"/>
                        <a:t>VPN client does not connect from home</a:t>
                      </a:r>
                      <a:endParaRPr lang="en-US" dirty="0"/>
                    </a:p>
                  </a:txBody>
                  <a:tcPr/>
                </a:tc>
                <a:tc>
                  <a:txBody>
                    <a:bodyPr/>
                    <a:lstStyle/>
                    <a:p>
                      <a:r>
                        <a:rPr lang="en-US" dirty="0" smtClean="0"/>
                        <a:t>Turn on PPTP </a:t>
                      </a:r>
                      <a:r>
                        <a:rPr lang="en-US" dirty="0" err="1" smtClean="0"/>
                        <a:t>passthrough</a:t>
                      </a:r>
                      <a:r>
                        <a:rPr lang="en-US" dirty="0" smtClean="0"/>
                        <a:t> on router, use a subnet that is either</a:t>
                      </a:r>
                      <a:r>
                        <a:rPr lang="en-US" baseline="0" dirty="0" smtClean="0"/>
                        <a:t> 192.168.0.x or 192.168.1.x</a:t>
                      </a:r>
                      <a:endParaRPr lang="en-US" dirty="0"/>
                    </a:p>
                  </a:txBody>
                  <a:tcPr/>
                </a:tc>
              </a:tr>
              <a:tr h="370840">
                <a:tc>
                  <a:txBody>
                    <a:bodyPr/>
                    <a:lstStyle/>
                    <a:p>
                      <a:r>
                        <a:rPr lang="en-US" dirty="0" smtClean="0"/>
                        <a:t>XBOX</a:t>
                      </a:r>
                      <a:r>
                        <a:rPr lang="en-US" baseline="0" dirty="0" smtClean="0"/>
                        <a:t> doesn’t connect to the Live service</a:t>
                      </a:r>
                      <a:endParaRPr lang="en-US" dirty="0"/>
                    </a:p>
                  </a:txBody>
                  <a:tcPr/>
                </a:tc>
                <a:tc>
                  <a:txBody>
                    <a:bodyPr/>
                    <a:lstStyle/>
                    <a:p>
                      <a:r>
                        <a:rPr lang="en-US" dirty="0" smtClean="0"/>
                        <a:t>Turn up your MTU above 1365, change NAT settings to full-cone, turn on UPnP</a:t>
                      </a:r>
                      <a:endParaRPr lang="en-US" dirty="0"/>
                    </a:p>
                  </a:txBody>
                  <a:tcPr/>
                </a:tc>
              </a:tr>
              <a:tr h="370840">
                <a:tc>
                  <a:txBody>
                    <a:bodyPr/>
                    <a:lstStyle/>
                    <a:p>
                      <a:r>
                        <a:rPr lang="en-US" dirty="0" smtClean="0"/>
                        <a:t>My</a:t>
                      </a:r>
                      <a:r>
                        <a:rPr lang="en-US" baseline="0" dirty="0" smtClean="0"/>
                        <a:t> IM client doesn’t work from home</a:t>
                      </a:r>
                      <a:endParaRPr lang="en-US" dirty="0"/>
                    </a:p>
                  </a:txBody>
                  <a:tcPr/>
                </a:tc>
                <a:tc>
                  <a:txBody>
                    <a:bodyPr/>
                    <a:lstStyle/>
                    <a:p>
                      <a:r>
                        <a:rPr lang="en-US" dirty="0" smtClean="0"/>
                        <a:t>Turn off the DNS proxy on the router</a:t>
                      </a:r>
                      <a:endParaRPr lang="en-US" dirty="0"/>
                    </a:p>
                  </a:txBody>
                  <a:tcPr/>
                </a:tc>
              </a:tr>
              <a:tr h="370840">
                <a:tc>
                  <a:txBody>
                    <a:bodyPr/>
                    <a:lstStyle/>
                    <a:p>
                      <a:r>
                        <a:rPr lang="en-US" dirty="0" smtClean="0"/>
                        <a:t>File sharing doesn’t seem to work at home</a:t>
                      </a:r>
                      <a:endParaRPr lang="en-US" dirty="0"/>
                    </a:p>
                  </a:txBody>
                  <a:tcPr/>
                </a:tc>
                <a:tc>
                  <a:txBody>
                    <a:bodyPr/>
                    <a:lstStyle/>
                    <a:p>
                      <a:r>
                        <a:rPr lang="en-US" dirty="0" smtClean="0"/>
                        <a:t>Make sure client and the  server</a:t>
                      </a:r>
                      <a:r>
                        <a:rPr lang="en-US" baseline="0" dirty="0" smtClean="0"/>
                        <a:t> are on the same domain/workgroup.</a:t>
                      </a:r>
                      <a:endParaRPr lang="en-US" dirty="0"/>
                    </a:p>
                  </a:txBody>
                  <a:tcPr/>
                </a:tc>
              </a:tr>
              <a:tr h="370840">
                <a:tc>
                  <a:txBody>
                    <a:bodyPr/>
                    <a:lstStyle/>
                    <a:p>
                      <a:r>
                        <a:rPr lang="en-US" dirty="0" smtClean="0"/>
                        <a:t>Printing</a:t>
                      </a:r>
                      <a:r>
                        <a:rPr lang="en-US" baseline="0" dirty="0" smtClean="0"/>
                        <a:t> doesn’t work from my laptop</a:t>
                      </a:r>
                      <a:endParaRPr lang="en-US" dirty="0"/>
                    </a:p>
                  </a:txBody>
                  <a:tcPr/>
                </a:tc>
                <a:tc>
                  <a:txBody>
                    <a:bodyPr/>
                    <a:lstStyle/>
                    <a:p>
                      <a:r>
                        <a:rPr lang="en-US" dirty="0" smtClean="0"/>
                        <a:t>Turn on</a:t>
                      </a:r>
                      <a:r>
                        <a:rPr lang="en-US" baseline="0" dirty="0" smtClean="0"/>
                        <a:t> correct firewall rules on print server machine</a:t>
                      </a:r>
                      <a:endParaRPr lang="en-US" dirty="0"/>
                    </a:p>
                  </a:txBody>
                  <a:tcPr/>
                </a:tc>
              </a:tr>
              <a:tr h="370840">
                <a:tc>
                  <a:txBody>
                    <a:bodyPr/>
                    <a:lstStyle/>
                    <a:p>
                      <a:r>
                        <a:rPr lang="en-US" dirty="0" smtClean="0"/>
                        <a:t>Cannot send large emails </a:t>
                      </a:r>
                      <a:endParaRPr lang="en-US" dirty="0"/>
                    </a:p>
                  </a:txBody>
                  <a:tcPr/>
                </a:tc>
                <a:tc>
                  <a:txBody>
                    <a:bodyPr/>
                    <a:lstStyle/>
                    <a:p>
                      <a:r>
                        <a:rPr lang="en-US" dirty="0" smtClean="0"/>
                        <a:t>Turn</a:t>
                      </a:r>
                      <a:r>
                        <a:rPr lang="en-US" baseline="0" dirty="0" smtClean="0"/>
                        <a:t> down MTU on your router</a:t>
                      </a:r>
                      <a:endParaRPr lang="en-US" dirty="0"/>
                    </a:p>
                  </a:txBody>
                  <a:tcPr/>
                </a:tc>
              </a:tr>
            </a:tbl>
          </a:graphicData>
        </a:graphic>
      </p:graphicFrame>
      <p:sp>
        <p:nvSpPr>
          <p:cNvPr id="7" name="Rectangle 6"/>
          <p:cNvSpPr/>
          <p:nvPr/>
        </p:nvSpPr>
        <p:spPr>
          <a:xfrm>
            <a:off x="533400" y="3733800"/>
            <a:ext cx="8077200" cy="6096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4800" y="5638800"/>
            <a:ext cx="8229311" cy="369332"/>
          </a:xfrm>
          <a:prstGeom prst="rect">
            <a:avLst/>
          </a:prstGeom>
          <a:solidFill>
            <a:srgbClr val="FFFF00"/>
          </a:solidFill>
          <a:ln>
            <a:solidFill>
              <a:srgbClr val="FFFF00"/>
            </a:solidFill>
          </a:ln>
        </p:spPr>
        <p:txBody>
          <a:bodyPr wrap="none" rtlCol="0">
            <a:spAutoFit/>
          </a:bodyPr>
          <a:lstStyle/>
          <a:p>
            <a:r>
              <a:rPr lang="en-US" dirty="0" smtClean="0">
                <a:solidFill>
                  <a:sysClr val="windowText" lastClr="000000"/>
                </a:solidFill>
              </a:rPr>
              <a:t>Sometimes it is the </a:t>
            </a:r>
            <a:r>
              <a:rPr lang="en-US" i="1" dirty="0" smtClean="0">
                <a:solidFill>
                  <a:sysClr val="windowText" lastClr="000000"/>
                </a:solidFill>
              </a:rPr>
              <a:t>combination</a:t>
            </a:r>
            <a:r>
              <a:rPr lang="en-US" dirty="0" smtClean="0">
                <a:solidFill>
                  <a:sysClr val="windowText" lastClr="000000"/>
                </a:solidFill>
              </a:rPr>
              <a:t> of local and remote </a:t>
            </a:r>
            <a:r>
              <a:rPr lang="en-US" dirty="0" err="1" smtClean="0">
                <a:solidFill>
                  <a:sysClr val="windowText" lastClr="000000"/>
                </a:solidFill>
              </a:rPr>
              <a:t>configs</a:t>
            </a:r>
            <a:r>
              <a:rPr lang="en-US" dirty="0" smtClean="0">
                <a:solidFill>
                  <a:sysClr val="windowText" lastClr="000000"/>
                </a:solidFill>
              </a:rPr>
              <a:t> that is the problem</a:t>
            </a:r>
            <a:endParaRPr lang="en-US" dirty="0">
              <a:solidFill>
                <a:sysClr val="windowText" lastClr="000000"/>
              </a:solidFill>
            </a:endParaRPr>
          </a:p>
        </p:txBody>
      </p:sp>
    </p:spTree>
    <p:custDataLst>
      <p:tags r:id="rId1"/>
    </p:custDataLst>
  </p:cSld>
  <p:clrMapOvr>
    <a:masterClrMapping/>
  </p:clrMapOvr>
  <p:transition xmlns:p14="http://schemas.microsoft.com/office/powerpoint/2010/main" advTm="4967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Server Knowledgebase</a:t>
            </a:r>
            <a:endParaRPr lang="en-US" dirty="0"/>
          </a:p>
        </p:txBody>
      </p:sp>
      <p:sp>
        <p:nvSpPr>
          <p:cNvPr id="4" name="Content Placeholder 3"/>
          <p:cNvSpPr>
            <a:spLocks noGrp="1"/>
          </p:cNvSpPr>
          <p:nvPr>
            <p:ph idx="1"/>
          </p:nvPr>
        </p:nvSpPr>
        <p:spPr/>
        <p:txBody>
          <a:bodyPr>
            <a:normAutofit/>
          </a:bodyPr>
          <a:lstStyle/>
          <a:p>
            <a:r>
              <a:rPr lang="en-US" dirty="0" smtClean="0"/>
              <a:t>Per-application decision trees constructed using labeled configuration snapshots</a:t>
            </a:r>
          </a:p>
          <a:p>
            <a:pPr lvl="1"/>
            <a:r>
              <a:rPr lang="en-US" dirty="0" smtClean="0"/>
              <a:t>decision trees aid interpretability</a:t>
            </a:r>
          </a:p>
          <a:p>
            <a:pPr lvl="1"/>
            <a:r>
              <a:rPr lang="en-US" dirty="0" smtClean="0"/>
              <a:t>C4.5 decision tree learning algorithm</a:t>
            </a:r>
          </a:p>
          <a:p>
            <a:endParaRPr lang="en-US" dirty="0" smtClean="0"/>
          </a:p>
          <a:p>
            <a:r>
              <a:rPr lang="en-US" dirty="0" smtClean="0"/>
              <a:t>Configuration tree, Change trees  and network signatures</a:t>
            </a:r>
          </a:p>
        </p:txBody>
      </p:sp>
      <p:sp>
        <p:nvSpPr>
          <p:cNvPr id="3" name="Slide Number Placeholder 2"/>
          <p:cNvSpPr>
            <a:spLocks noGrp="1"/>
          </p:cNvSpPr>
          <p:nvPr>
            <p:ph type="sldNum" sz="quarter" idx="12"/>
          </p:nvPr>
        </p:nvSpPr>
        <p:spPr/>
        <p:txBody>
          <a:bodyPr/>
          <a:lstStyle/>
          <a:p>
            <a:fld id="{DF5103A7-DABE-4F7F-86E5-16E7550D4702}" type="slidenum">
              <a:rPr lang="en-US" smtClean="0"/>
              <a:pPr/>
              <a:t>32</a:t>
            </a:fld>
            <a:endParaRPr lang="en-US"/>
          </a:p>
        </p:txBody>
      </p:sp>
    </p:spTree>
  </p:cSld>
  <p:clrMapOvr>
    <a:masterClrMapping/>
  </p:clrMapOvr>
  <p:transition xmlns:p14="http://schemas.microsoft.com/office/powerpoint/2010/main" advTm="24523"/>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a:bodyPr>
          <a:lstStyle/>
          <a:p>
            <a:r>
              <a:rPr lang="en-US" dirty="0" err="1" smtClean="0"/>
              <a:t>Testbed</a:t>
            </a:r>
            <a:r>
              <a:rPr lang="en-US" dirty="0" smtClean="0"/>
              <a:t> comprising 7 different routers</a:t>
            </a:r>
          </a:p>
          <a:p>
            <a:pPr lvl="1"/>
            <a:r>
              <a:rPr lang="en-US" dirty="0" smtClean="0"/>
              <a:t>various makes: </a:t>
            </a:r>
            <a:r>
              <a:rPr lang="en-US" dirty="0" err="1" smtClean="0"/>
              <a:t>Netgear</a:t>
            </a:r>
            <a:r>
              <a:rPr lang="en-US" dirty="0" smtClean="0"/>
              <a:t>, Linksys, D-Link, </a:t>
            </a:r>
            <a:r>
              <a:rPr lang="en-US" dirty="0" err="1" smtClean="0"/>
              <a:t>Belkin</a:t>
            </a:r>
            <a:endParaRPr lang="en-US" dirty="0" smtClean="0"/>
          </a:p>
          <a:p>
            <a:pPr lvl="1">
              <a:buNone/>
            </a:pPr>
            <a:endParaRPr lang="en-US" dirty="0" smtClean="0"/>
          </a:p>
          <a:p>
            <a:r>
              <a:rPr lang="en-US" dirty="0" smtClean="0"/>
              <a:t>Clients running the VPN sent configurations to the </a:t>
            </a:r>
            <a:r>
              <a:rPr lang="en-US" dirty="0" err="1" smtClean="0"/>
              <a:t>NetPrints</a:t>
            </a:r>
            <a:r>
              <a:rPr lang="en-US" dirty="0" smtClean="0"/>
              <a:t> service</a:t>
            </a:r>
          </a:p>
          <a:p>
            <a:pPr lvl="1"/>
            <a:r>
              <a:rPr lang="en-US" dirty="0" smtClean="0"/>
              <a:t>Roughly 6000 </a:t>
            </a:r>
            <a:r>
              <a:rPr lang="en-US" dirty="0" err="1" smtClean="0"/>
              <a:t>config</a:t>
            </a:r>
            <a:r>
              <a:rPr lang="en-US" dirty="0" smtClean="0"/>
              <a:t> parameters per snapshot</a:t>
            </a:r>
          </a:p>
          <a:p>
            <a:pPr>
              <a:buNone/>
            </a:pPr>
            <a:endParaRPr lang="en-US" dirty="0" smtClean="0"/>
          </a:p>
          <a:p>
            <a:r>
              <a:rPr lang="en-US" dirty="0" smtClean="0"/>
              <a:t>Service learned configuration trees using C4.5 algorithm</a:t>
            </a:r>
          </a:p>
          <a:p>
            <a:endParaRPr lang="en-US" dirty="0" smtClean="0"/>
          </a:p>
        </p:txBody>
      </p:sp>
      <p:sp>
        <p:nvSpPr>
          <p:cNvPr id="4" name="Slide Number Placeholder 3"/>
          <p:cNvSpPr>
            <a:spLocks noGrp="1"/>
          </p:cNvSpPr>
          <p:nvPr>
            <p:ph type="sldNum" sz="quarter" idx="12"/>
          </p:nvPr>
        </p:nvSpPr>
        <p:spPr/>
        <p:txBody>
          <a:bodyPr/>
          <a:lstStyle/>
          <a:p>
            <a:fld id="{85E03F63-720F-4528-97AA-A6D0A3FC2C07}" type="slidenum">
              <a:rPr lang="en-US" smtClean="0"/>
              <a:pPr/>
              <a:t>33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of Configuration Tree</a:t>
            </a:r>
            <a:endParaRPr lang="en-US" dirty="0"/>
          </a:p>
        </p:txBody>
      </p:sp>
      <p:sp>
        <p:nvSpPr>
          <p:cNvPr id="71" name="Slide Number Placeholder 70"/>
          <p:cNvSpPr>
            <a:spLocks noGrp="1"/>
          </p:cNvSpPr>
          <p:nvPr>
            <p:ph type="sldNum" sz="quarter" idx="12"/>
          </p:nvPr>
        </p:nvSpPr>
        <p:spPr/>
        <p:txBody>
          <a:bodyPr/>
          <a:lstStyle/>
          <a:p>
            <a:fld id="{DF5103A7-DABE-4F7F-86E5-16E7550D4702}" type="slidenum">
              <a:rPr lang="en-US" smtClean="0"/>
              <a:pPr/>
              <a:t>34</a:t>
            </a:fld>
            <a:endParaRPr lang="en-US"/>
          </a:p>
        </p:txBody>
      </p:sp>
      <p:grpSp>
        <p:nvGrpSpPr>
          <p:cNvPr id="3" name="Group 37"/>
          <p:cNvGrpSpPr/>
          <p:nvPr/>
        </p:nvGrpSpPr>
        <p:grpSpPr>
          <a:xfrm>
            <a:off x="1066800" y="1752600"/>
            <a:ext cx="6391037" cy="2971800"/>
            <a:chOff x="914400" y="838200"/>
            <a:chExt cx="5638800" cy="2438400"/>
          </a:xfrm>
          <a:effectLst>
            <a:outerShdw blurRad="50800" dist="38100" dir="2700000" algn="tl" rotWithShape="0">
              <a:prstClr val="black">
                <a:alpha val="40000"/>
              </a:prstClr>
            </a:outerShdw>
          </a:effectLst>
        </p:grpSpPr>
        <p:sp>
          <p:nvSpPr>
            <p:cNvPr id="39" name="Rounded Rectangle 38"/>
            <p:cNvSpPr/>
            <p:nvPr/>
          </p:nvSpPr>
          <p:spPr>
            <a:xfrm>
              <a:off x="3505200" y="838200"/>
              <a:ext cx="972450" cy="3810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pptp_pass</a:t>
              </a:r>
              <a:endParaRPr lang="en-US" sz="1600" dirty="0">
                <a:solidFill>
                  <a:schemeClr val="tx1"/>
                </a:solidFill>
              </a:endParaRPr>
            </a:p>
          </p:txBody>
        </p:sp>
        <p:sp>
          <p:nvSpPr>
            <p:cNvPr id="40" name="Rounded Rectangle 39"/>
            <p:cNvSpPr/>
            <p:nvPr/>
          </p:nvSpPr>
          <p:spPr>
            <a:xfrm>
              <a:off x="2133600" y="1524000"/>
              <a:ext cx="914400" cy="3810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device</a:t>
              </a:r>
              <a:endParaRPr lang="en-US" sz="1600" dirty="0">
                <a:solidFill>
                  <a:schemeClr val="tx1"/>
                </a:solidFill>
              </a:endParaRPr>
            </a:p>
          </p:txBody>
        </p:sp>
        <p:sp>
          <p:nvSpPr>
            <p:cNvPr id="41" name="Rounded Rectangle 40"/>
            <p:cNvSpPr/>
            <p:nvPr/>
          </p:nvSpPr>
          <p:spPr>
            <a:xfrm>
              <a:off x="4953000" y="1524000"/>
              <a:ext cx="914400" cy="3810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device</a:t>
              </a:r>
              <a:endParaRPr lang="en-US" sz="1600" dirty="0">
                <a:solidFill>
                  <a:schemeClr val="tx1"/>
                </a:solidFill>
              </a:endParaRPr>
            </a:p>
          </p:txBody>
        </p:sp>
        <p:sp>
          <p:nvSpPr>
            <p:cNvPr id="42" name="Rounded Rectangle 41"/>
            <p:cNvSpPr/>
            <p:nvPr/>
          </p:nvSpPr>
          <p:spPr>
            <a:xfrm>
              <a:off x="4275956" y="2133600"/>
              <a:ext cx="1058044" cy="3810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disable_spi</a:t>
              </a:r>
              <a:endParaRPr lang="en-US" sz="1600" dirty="0">
                <a:solidFill>
                  <a:schemeClr val="tx1"/>
                </a:solidFill>
              </a:endParaRPr>
            </a:p>
          </p:txBody>
        </p:sp>
        <p:sp>
          <p:nvSpPr>
            <p:cNvPr id="43" name="Oval 42"/>
            <p:cNvSpPr/>
            <p:nvPr/>
          </p:nvSpPr>
          <p:spPr>
            <a:xfrm>
              <a:off x="3810000" y="2895600"/>
              <a:ext cx="9906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good</a:t>
              </a:r>
              <a:endParaRPr lang="en-US" sz="1600" b="1" dirty="0">
                <a:solidFill>
                  <a:schemeClr val="tx1"/>
                </a:solidFill>
              </a:endParaRPr>
            </a:p>
          </p:txBody>
        </p:sp>
        <p:sp>
          <p:nvSpPr>
            <p:cNvPr id="44" name="Oval 43"/>
            <p:cNvSpPr/>
            <p:nvPr/>
          </p:nvSpPr>
          <p:spPr>
            <a:xfrm>
              <a:off x="2667000" y="2133600"/>
              <a:ext cx="990600" cy="381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bad</a:t>
              </a:r>
              <a:endParaRPr lang="en-US" sz="1600" b="1" dirty="0">
                <a:solidFill>
                  <a:schemeClr val="bg1"/>
                </a:solidFill>
              </a:endParaRPr>
            </a:p>
          </p:txBody>
        </p:sp>
        <p:sp>
          <p:nvSpPr>
            <p:cNvPr id="45" name="Oval 44"/>
            <p:cNvSpPr/>
            <p:nvPr/>
          </p:nvSpPr>
          <p:spPr>
            <a:xfrm>
              <a:off x="4953000" y="2895600"/>
              <a:ext cx="990600" cy="381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bad</a:t>
              </a:r>
              <a:endParaRPr lang="en-US" sz="1600" b="1" dirty="0">
                <a:solidFill>
                  <a:schemeClr val="bg1"/>
                </a:solidFill>
              </a:endParaRPr>
            </a:p>
          </p:txBody>
        </p:sp>
        <p:sp>
          <p:nvSpPr>
            <p:cNvPr id="46" name="Oval 45"/>
            <p:cNvSpPr/>
            <p:nvPr/>
          </p:nvSpPr>
          <p:spPr>
            <a:xfrm>
              <a:off x="5562600" y="2133600"/>
              <a:ext cx="9906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good</a:t>
              </a:r>
              <a:endParaRPr lang="en-US" sz="1600" b="1" dirty="0">
                <a:solidFill>
                  <a:schemeClr val="tx1"/>
                </a:solidFill>
              </a:endParaRPr>
            </a:p>
          </p:txBody>
        </p:sp>
        <p:sp>
          <p:nvSpPr>
            <p:cNvPr id="47" name="Rounded Rectangle 46"/>
            <p:cNvSpPr/>
            <p:nvPr/>
          </p:nvSpPr>
          <p:spPr>
            <a:xfrm>
              <a:off x="1385018" y="2133600"/>
              <a:ext cx="1053382" cy="3810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disable_spi</a:t>
              </a:r>
              <a:endParaRPr lang="en-US" sz="1600" dirty="0">
                <a:solidFill>
                  <a:schemeClr val="tx1"/>
                </a:solidFill>
              </a:endParaRPr>
            </a:p>
          </p:txBody>
        </p:sp>
        <p:sp>
          <p:nvSpPr>
            <p:cNvPr id="48" name="Oval 47"/>
            <p:cNvSpPr/>
            <p:nvPr/>
          </p:nvSpPr>
          <p:spPr>
            <a:xfrm>
              <a:off x="914400" y="2895600"/>
              <a:ext cx="9906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good</a:t>
              </a:r>
              <a:endParaRPr lang="en-US" sz="1600" b="1" dirty="0">
                <a:solidFill>
                  <a:schemeClr val="tx1"/>
                </a:solidFill>
              </a:endParaRPr>
            </a:p>
          </p:txBody>
        </p:sp>
        <p:sp>
          <p:nvSpPr>
            <p:cNvPr id="49" name="Oval 48"/>
            <p:cNvSpPr/>
            <p:nvPr/>
          </p:nvSpPr>
          <p:spPr>
            <a:xfrm>
              <a:off x="2057400" y="2895600"/>
              <a:ext cx="990600" cy="381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bad</a:t>
              </a:r>
              <a:endParaRPr lang="en-US" sz="1600" b="1" dirty="0">
                <a:solidFill>
                  <a:schemeClr val="bg1"/>
                </a:solidFill>
              </a:endParaRPr>
            </a:p>
          </p:txBody>
        </p:sp>
        <p:cxnSp>
          <p:nvCxnSpPr>
            <p:cNvPr id="50" name="Straight Connector 49"/>
            <p:cNvCxnSpPr>
              <a:stCxn id="39" idx="2"/>
              <a:endCxn id="40" idx="0"/>
            </p:cNvCxnSpPr>
            <p:nvPr/>
          </p:nvCxnSpPr>
          <p:spPr>
            <a:xfrm rot="5400000">
              <a:off x="3138713" y="671288"/>
              <a:ext cx="304800" cy="14006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9" idx="2"/>
              <a:endCxn id="41" idx="0"/>
            </p:cNvCxnSpPr>
            <p:nvPr/>
          </p:nvCxnSpPr>
          <p:spPr>
            <a:xfrm rot="16200000" flipH="1">
              <a:off x="4548412" y="662212"/>
              <a:ext cx="304800" cy="1418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0" idx="2"/>
              <a:endCxn id="47" idx="0"/>
            </p:cNvCxnSpPr>
            <p:nvPr/>
          </p:nvCxnSpPr>
          <p:spPr>
            <a:xfrm rot="5400000">
              <a:off x="2136955" y="1679755"/>
              <a:ext cx="228600" cy="6790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0" idx="2"/>
              <a:endCxn id="44" idx="0"/>
            </p:cNvCxnSpPr>
            <p:nvPr/>
          </p:nvCxnSpPr>
          <p:spPr>
            <a:xfrm rot="16200000" flipH="1">
              <a:off x="2762250" y="1733550"/>
              <a:ext cx="228600" cy="571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7" idx="2"/>
              <a:endCxn id="48" idx="0"/>
            </p:cNvCxnSpPr>
            <p:nvPr/>
          </p:nvCxnSpPr>
          <p:spPr>
            <a:xfrm rot="5400000">
              <a:off x="1470206" y="2454096"/>
              <a:ext cx="380999" cy="5020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7" idx="2"/>
              <a:endCxn id="49" idx="0"/>
            </p:cNvCxnSpPr>
            <p:nvPr/>
          </p:nvCxnSpPr>
          <p:spPr>
            <a:xfrm rot="16200000" flipH="1">
              <a:off x="2041705" y="2384604"/>
              <a:ext cx="380999" cy="6409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2" idx="2"/>
              <a:endCxn id="43" idx="0"/>
            </p:cNvCxnSpPr>
            <p:nvPr/>
          </p:nvCxnSpPr>
          <p:spPr>
            <a:xfrm rot="5400000">
              <a:off x="4364640" y="2455261"/>
              <a:ext cx="380999" cy="4996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2" idx="2"/>
              <a:endCxn id="45" idx="0"/>
            </p:cNvCxnSpPr>
            <p:nvPr/>
          </p:nvCxnSpPr>
          <p:spPr>
            <a:xfrm rot="16200000" flipH="1">
              <a:off x="4936139" y="2383439"/>
              <a:ext cx="380999" cy="6433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1" idx="2"/>
              <a:endCxn id="42" idx="0"/>
            </p:cNvCxnSpPr>
            <p:nvPr/>
          </p:nvCxnSpPr>
          <p:spPr>
            <a:xfrm rot="5400000">
              <a:off x="4993289" y="1716690"/>
              <a:ext cx="228600" cy="6052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41" idx="2"/>
              <a:endCxn id="46" idx="0"/>
            </p:cNvCxnSpPr>
            <p:nvPr/>
          </p:nvCxnSpPr>
          <p:spPr>
            <a:xfrm rot="16200000" flipH="1">
              <a:off x="5619750" y="1695450"/>
              <a:ext cx="228600" cy="647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124200" y="1143000"/>
              <a:ext cx="254862" cy="277788"/>
            </a:xfrm>
            <a:prstGeom prst="rect">
              <a:avLst/>
            </a:prstGeom>
            <a:noFill/>
            <a:ln w="12700">
              <a:noFill/>
            </a:ln>
          </p:spPr>
          <p:txBody>
            <a:bodyPr wrap="none" rtlCol="0">
              <a:spAutoFit/>
            </a:bodyPr>
            <a:lstStyle/>
            <a:p>
              <a:r>
                <a:rPr lang="en-US" sz="1600" dirty="0" smtClean="0"/>
                <a:t>0</a:t>
              </a:r>
              <a:endParaRPr lang="en-US" sz="1600" dirty="0"/>
            </a:p>
          </p:txBody>
        </p:sp>
        <p:sp>
          <p:nvSpPr>
            <p:cNvPr id="61" name="TextBox 60"/>
            <p:cNvSpPr txBox="1"/>
            <p:nvPr/>
          </p:nvSpPr>
          <p:spPr>
            <a:xfrm>
              <a:off x="4524562" y="1140023"/>
              <a:ext cx="254862" cy="277788"/>
            </a:xfrm>
            <a:prstGeom prst="rect">
              <a:avLst/>
            </a:prstGeom>
            <a:noFill/>
            <a:ln w="12700">
              <a:noFill/>
            </a:ln>
          </p:spPr>
          <p:txBody>
            <a:bodyPr wrap="none" rtlCol="0">
              <a:spAutoFit/>
            </a:bodyPr>
            <a:lstStyle/>
            <a:p>
              <a:r>
                <a:rPr lang="en-US" sz="1600" dirty="0" smtClean="0"/>
                <a:t>1</a:t>
              </a:r>
              <a:endParaRPr lang="en-US" sz="1600" dirty="0"/>
            </a:p>
          </p:txBody>
        </p:sp>
        <p:sp>
          <p:nvSpPr>
            <p:cNvPr id="62" name="TextBox 61"/>
            <p:cNvSpPr txBox="1"/>
            <p:nvPr/>
          </p:nvSpPr>
          <p:spPr>
            <a:xfrm>
              <a:off x="1295400" y="1828800"/>
              <a:ext cx="754458" cy="277788"/>
            </a:xfrm>
            <a:prstGeom prst="rect">
              <a:avLst/>
            </a:prstGeom>
            <a:noFill/>
            <a:ln w="12700">
              <a:noFill/>
            </a:ln>
          </p:spPr>
          <p:txBody>
            <a:bodyPr wrap="none" rtlCol="0">
              <a:spAutoFit/>
            </a:bodyPr>
            <a:lstStyle/>
            <a:p>
              <a:r>
                <a:rPr lang="en-US" sz="1600" dirty="0" err="1" smtClean="0"/>
                <a:t>Netgear</a:t>
              </a:r>
              <a:endParaRPr lang="en-US" sz="1600" dirty="0"/>
            </a:p>
          </p:txBody>
        </p:sp>
        <p:sp>
          <p:nvSpPr>
            <p:cNvPr id="63" name="TextBox 62"/>
            <p:cNvSpPr txBox="1"/>
            <p:nvPr/>
          </p:nvSpPr>
          <p:spPr>
            <a:xfrm>
              <a:off x="2981247" y="1828800"/>
              <a:ext cx="673898" cy="277788"/>
            </a:xfrm>
            <a:prstGeom prst="rect">
              <a:avLst/>
            </a:prstGeom>
            <a:noFill/>
            <a:ln w="12700">
              <a:noFill/>
            </a:ln>
          </p:spPr>
          <p:txBody>
            <a:bodyPr wrap="none" rtlCol="0">
              <a:spAutoFit/>
            </a:bodyPr>
            <a:lstStyle/>
            <a:p>
              <a:r>
                <a:rPr lang="en-US" sz="1600" dirty="0" smtClean="0"/>
                <a:t>Linksys</a:t>
              </a:r>
              <a:endParaRPr lang="en-US" sz="1600" dirty="0"/>
            </a:p>
          </p:txBody>
        </p:sp>
        <p:sp>
          <p:nvSpPr>
            <p:cNvPr id="64" name="TextBox 63"/>
            <p:cNvSpPr txBox="1"/>
            <p:nvPr/>
          </p:nvSpPr>
          <p:spPr>
            <a:xfrm>
              <a:off x="4191000" y="1828800"/>
              <a:ext cx="754458" cy="277788"/>
            </a:xfrm>
            <a:prstGeom prst="rect">
              <a:avLst/>
            </a:prstGeom>
            <a:noFill/>
            <a:ln w="12700">
              <a:noFill/>
            </a:ln>
          </p:spPr>
          <p:txBody>
            <a:bodyPr wrap="none" rtlCol="0">
              <a:spAutoFit/>
            </a:bodyPr>
            <a:lstStyle/>
            <a:p>
              <a:r>
                <a:rPr lang="en-US" sz="1600" dirty="0" err="1" smtClean="0"/>
                <a:t>Netgear</a:t>
              </a:r>
              <a:endParaRPr lang="en-US" sz="1600" dirty="0"/>
            </a:p>
          </p:txBody>
        </p:sp>
        <p:sp>
          <p:nvSpPr>
            <p:cNvPr id="65" name="TextBox 64"/>
            <p:cNvSpPr txBox="1"/>
            <p:nvPr/>
          </p:nvSpPr>
          <p:spPr>
            <a:xfrm>
              <a:off x="5800646" y="1828800"/>
              <a:ext cx="673898" cy="277788"/>
            </a:xfrm>
            <a:prstGeom prst="rect">
              <a:avLst/>
            </a:prstGeom>
            <a:noFill/>
            <a:ln w="12700">
              <a:noFill/>
            </a:ln>
          </p:spPr>
          <p:txBody>
            <a:bodyPr wrap="none" rtlCol="0">
              <a:spAutoFit/>
            </a:bodyPr>
            <a:lstStyle/>
            <a:p>
              <a:r>
                <a:rPr lang="en-US" sz="1600" dirty="0" smtClean="0"/>
                <a:t>Linksys</a:t>
              </a:r>
              <a:endParaRPr lang="en-US" sz="1600" dirty="0"/>
            </a:p>
          </p:txBody>
        </p:sp>
        <p:sp>
          <p:nvSpPr>
            <p:cNvPr id="66" name="TextBox 65"/>
            <p:cNvSpPr txBox="1"/>
            <p:nvPr/>
          </p:nvSpPr>
          <p:spPr>
            <a:xfrm>
              <a:off x="1371600" y="2587823"/>
              <a:ext cx="254862" cy="277788"/>
            </a:xfrm>
            <a:prstGeom prst="rect">
              <a:avLst/>
            </a:prstGeom>
            <a:noFill/>
            <a:ln w="12700">
              <a:noFill/>
            </a:ln>
          </p:spPr>
          <p:txBody>
            <a:bodyPr wrap="none" rtlCol="0">
              <a:spAutoFit/>
            </a:bodyPr>
            <a:lstStyle/>
            <a:p>
              <a:r>
                <a:rPr lang="en-US" sz="1600" dirty="0" smtClean="0"/>
                <a:t>0</a:t>
              </a:r>
              <a:endParaRPr lang="en-US" sz="1600" dirty="0"/>
            </a:p>
          </p:txBody>
        </p:sp>
        <p:sp>
          <p:nvSpPr>
            <p:cNvPr id="67" name="TextBox 66"/>
            <p:cNvSpPr txBox="1"/>
            <p:nvPr/>
          </p:nvSpPr>
          <p:spPr>
            <a:xfrm>
              <a:off x="2314762" y="2590800"/>
              <a:ext cx="254862" cy="277788"/>
            </a:xfrm>
            <a:prstGeom prst="rect">
              <a:avLst/>
            </a:prstGeom>
            <a:noFill/>
            <a:ln w="12700">
              <a:noFill/>
            </a:ln>
          </p:spPr>
          <p:txBody>
            <a:bodyPr wrap="none" rtlCol="0">
              <a:spAutoFit/>
            </a:bodyPr>
            <a:lstStyle/>
            <a:p>
              <a:r>
                <a:rPr lang="en-US" sz="1600" dirty="0" smtClean="0"/>
                <a:t>1</a:t>
              </a:r>
              <a:endParaRPr lang="en-US" sz="1600" dirty="0"/>
            </a:p>
          </p:txBody>
        </p:sp>
        <p:sp>
          <p:nvSpPr>
            <p:cNvPr id="68" name="TextBox 67"/>
            <p:cNvSpPr txBox="1"/>
            <p:nvPr/>
          </p:nvSpPr>
          <p:spPr>
            <a:xfrm>
              <a:off x="4267200" y="2587823"/>
              <a:ext cx="254862" cy="277788"/>
            </a:xfrm>
            <a:prstGeom prst="rect">
              <a:avLst/>
            </a:prstGeom>
            <a:noFill/>
            <a:ln w="12700">
              <a:noFill/>
            </a:ln>
          </p:spPr>
          <p:txBody>
            <a:bodyPr wrap="none" rtlCol="0">
              <a:spAutoFit/>
            </a:bodyPr>
            <a:lstStyle/>
            <a:p>
              <a:r>
                <a:rPr lang="en-US" sz="1600" dirty="0" smtClean="0"/>
                <a:t>0</a:t>
              </a:r>
              <a:endParaRPr lang="en-US" sz="1600" dirty="0"/>
            </a:p>
          </p:txBody>
        </p:sp>
        <p:sp>
          <p:nvSpPr>
            <p:cNvPr id="69" name="TextBox 68"/>
            <p:cNvSpPr txBox="1"/>
            <p:nvPr/>
          </p:nvSpPr>
          <p:spPr>
            <a:xfrm>
              <a:off x="5210362" y="2587823"/>
              <a:ext cx="254862" cy="277788"/>
            </a:xfrm>
            <a:prstGeom prst="rect">
              <a:avLst/>
            </a:prstGeom>
            <a:noFill/>
            <a:ln w="12700">
              <a:noFill/>
            </a:ln>
          </p:spPr>
          <p:txBody>
            <a:bodyPr wrap="none" rtlCol="0">
              <a:spAutoFit/>
            </a:bodyPr>
            <a:lstStyle/>
            <a:p>
              <a:r>
                <a:rPr lang="en-US" sz="1600" dirty="0" smtClean="0"/>
                <a:t>1</a:t>
              </a:r>
              <a:endParaRPr lang="en-US" sz="1600" dirty="0"/>
            </a:p>
          </p:txBody>
        </p:sp>
      </p:grpSp>
      <p:sp>
        <p:nvSpPr>
          <p:cNvPr id="79" name="TextBox 78"/>
          <p:cNvSpPr txBox="1"/>
          <p:nvPr/>
        </p:nvSpPr>
        <p:spPr>
          <a:xfrm>
            <a:off x="2057400" y="5486400"/>
            <a:ext cx="4688335" cy="461665"/>
          </a:xfrm>
          <a:prstGeom prst="rect">
            <a:avLst/>
          </a:prstGeom>
          <a:noFill/>
        </p:spPr>
        <p:txBody>
          <a:bodyPr wrap="none" rtlCol="0">
            <a:spAutoFit/>
          </a:bodyPr>
          <a:lstStyle/>
          <a:p>
            <a:r>
              <a:rPr lang="en-US" sz="2400" dirty="0" smtClean="0"/>
              <a:t>Simplified </a:t>
            </a:r>
            <a:r>
              <a:rPr lang="en-US" sz="2400" dirty="0" err="1" smtClean="0"/>
              <a:t>Config</a:t>
            </a:r>
            <a:r>
              <a:rPr lang="en-US" sz="2400" dirty="0" smtClean="0"/>
              <a:t> Tree for VPN Client</a:t>
            </a:r>
            <a:endParaRPr lang="en-US" sz="2400" dirty="0"/>
          </a:p>
        </p:txBody>
      </p:sp>
    </p:spTree>
  </p:cSld>
  <p:clrMapOvr>
    <a:masterClrMapping/>
  </p:clrMapOvr>
  <p:transition xmlns:p14="http://schemas.microsoft.com/office/powerpoint/2010/main" advTm="56940"/>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Configuration Tree for VPN Client</a:t>
            </a:r>
            <a:endParaRPr lang="en-US" dirty="0"/>
          </a:p>
        </p:txBody>
      </p:sp>
      <p:sp>
        <p:nvSpPr>
          <p:cNvPr id="3" name="Slide Number Placeholder 2"/>
          <p:cNvSpPr>
            <a:spLocks noGrp="1"/>
          </p:cNvSpPr>
          <p:nvPr>
            <p:ph type="sldNum" sz="quarter" idx="12"/>
          </p:nvPr>
        </p:nvSpPr>
        <p:spPr/>
        <p:txBody>
          <a:bodyPr/>
          <a:lstStyle/>
          <a:p>
            <a:fld id="{DF5103A7-DABE-4F7F-86E5-16E7550D4702}" type="slidenum">
              <a:rPr lang="en-US" smtClean="0"/>
              <a:pPr/>
              <a:t>35</a:t>
            </a:fld>
            <a:endParaRPr lang="en-US"/>
          </a:p>
        </p:txBody>
      </p:sp>
      <p:sp>
        <p:nvSpPr>
          <p:cNvPr id="156" name="Rectangle 155"/>
          <p:cNvSpPr/>
          <p:nvPr/>
        </p:nvSpPr>
        <p:spPr>
          <a:xfrm>
            <a:off x="3872251" y="1752600"/>
            <a:ext cx="1571885"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local.disable_spi</a:t>
            </a:r>
            <a:endParaRPr lang="en-US" sz="1400" dirty="0">
              <a:solidFill>
                <a:schemeClr val="tx1"/>
              </a:solidFill>
            </a:endParaRPr>
          </a:p>
        </p:txBody>
      </p:sp>
      <p:sp>
        <p:nvSpPr>
          <p:cNvPr id="157" name="Oval 156"/>
          <p:cNvSpPr/>
          <p:nvPr/>
        </p:nvSpPr>
        <p:spPr>
          <a:xfrm>
            <a:off x="3117746" y="2311400"/>
            <a:ext cx="943131" cy="406400"/>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Good (50/1)</a:t>
            </a:r>
            <a:endParaRPr lang="en-US" sz="1400" dirty="0">
              <a:solidFill>
                <a:schemeClr val="tx1"/>
              </a:solidFill>
            </a:endParaRPr>
          </a:p>
        </p:txBody>
      </p:sp>
      <p:cxnSp>
        <p:nvCxnSpPr>
          <p:cNvPr id="158" name="Straight Arrow Connector 157"/>
          <p:cNvCxnSpPr>
            <a:stCxn id="156" idx="2"/>
            <a:endCxn id="157" idx="0"/>
          </p:cNvCxnSpPr>
          <p:nvPr/>
        </p:nvCxnSpPr>
        <p:spPr>
          <a:xfrm rot="5400000">
            <a:off x="3996752" y="1649959"/>
            <a:ext cx="254000" cy="1068882"/>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9" name="Oval 158"/>
          <p:cNvSpPr/>
          <p:nvPr/>
        </p:nvSpPr>
        <p:spPr>
          <a:xfrm>
            <a:off x="4186628" y="2311400"/>
            <a:ext cx="943131" cy="4064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Bad (48/0)</a:t>
            </a:r>
            <a:endParaRPr lang="en-US" sz="1400" dirty="0">
              <a:solidFill>
                <a:schemeClr val="bg1"/>
              </a:solidFill>
            </a:endParaRPr>
          </a:p>
        </p:txBody>
      </p:sp>
      <p:cxnSp>
        <p:nvCxnSpPr>
          <p:cNvPr id="160" name="Straight Arrow Connector 159"/>
          <p:cNvCxnSpPr>
            <a:stCxn id="156" idx="2"/>
            <a:endCxn id="159" idx="0"/>
          </p:cNvCxnSpPr>
          <p:nvPr/>
        </p:nvCxnSpPr>
        <p:spPr>
          <a:xfrm rot="5400000">
            <a:off x="4531193" y="2184274"/>
            <a:ext cx="254000" cy="131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4626756" y="2108200"/>
            <a:ext cx="125751" cy="215444"/>
          </a:xfrm>
          <a:prstGeom prst="rect">
            <a:avLst/>
          </a:prstGeom>
          <a:solidFill>
            <a:schemeClr val="bg1"/>
          </a:solidFill>
          <a:ln w="12700">
            <a:noFill/>
          </a:ln>
        </p:spPr>
        <p:txBody>
          <a:bodyPr wrap="square" lIns="0" tIns="0" rIns="0" bIns="0" rtlCol="0">
            <a:spAutoFit/>
          </a:bodyPr>
          <a:lstStyle/>
          <a:p>
            <a:r>
              <a:rPr lang="en-US" sz="1400" dirty="0" smtClean="0"/>
              <a:t>1</a:t>
            </a:r>
            <a:endParaRPr lang="en-US" sz="1400" dirty="0"/>
          </a:p>
        </p:txBody>
      </p:sp>
      <p:sp>
        <p:nvSpPr>
          <p:cNvPr id="162" name="TextBox 161"/>
          <p:cNvSpPr txBox="1"/>
          <p:nvPr/>
        </p:nvSpPr>
        <p:spPr>
          <a:xfrm>
            <a:off x="3849150" y="2108200"/>
            <a:ext cx="91372" cy="215444"/>
          </a:xfrm>
          <a:prstGeom prst="rect">
            <a:avLst/>
          </a:prstGeom>
          <a:solidFill>
            <a:schemeClr val="bg1"/>
          </a:solidFill>
          <a:ln w="12700">
            <a:noFill/>
          </a:ln>
        </p:spPr>
        <p:txBody>
          <a:bodyPr wrap="none" lIns="0" tIns="0" rIns="0" bIns="0" rtlCol="0">
            <a:spAutoFit/>
          </a:bodyPr>
          <a:lstStyle/>
          <a:p>
            <a:r>
              <a:rPr lang="en-US" sz="1400" dirty="0" smtClean="0"/>
              <a:t>0</a:t>
            </a:r>
            <a:endParaRPr lang="en-US" sz="1400" dirty="0"/>
          </a:p>
        </p:txBody>
      </p:sp>
      <p:sp>
        <p:nvSpPr>
          <p:cNvPr id="163" name="Rectangle 162"/>
          <p:cNvSpPr/>
          <p:nvPr/>
        </p:nvSpPr>
        <p:spPr>
          <a:xfrm>
            <a:off x="5192634" y="2362200"/>
            <a:ext cx="1446134"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local.pptp_pass</a:t>
            </a:r>
            <a:endParaRPr lang="en-US" sz="1400" dirty="0">
              <a:solidFill>
                <a:schemeClr val="tx1"/>
              </a:solidFill>
            </a:endParaRPr>
          </a:p>
        </p:txBody>
      </p:sp>
      <p:cxnSp>
        <p:nvCxnSpPr>
          <p:cNvPr id="164" name="Straight Arrow Connector 163"/>
          <p:cNvCxnSpPr>
            <a:stCxn id="156" idx="2"/>
            <a:endCxn id="163" idx="0"/>
          </p:cNvCxnSpPr>
          <p:nvPr/>
        </p:nvCxnSpPr>
        <p:spPr>
          <a:xfrm rot="16200000" flipH="1">
            <a:off x="5134548" y="1581046"/>
            <a:ext cx="304800" cy="1257508"/>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5255510" y="2108200"/>
            <a:ext cx="459490" cy="215444"/>
          </a:xfrm>
          <a:prstGeom prst="rect">
            <a:avLst/>
          </a:prstGeom>
          <a:solidFill>
            <a:schemeClr val="bg1"/>
          </a:solidFill>
          <a:ln w="12700">
            <a:noFill/>
          </a:ln>
        </p:spPr>
        <p:txBody>
          <a:bodyPr wrap="square" lIns="0" tIns="0" rIns="0" bIns="0" rtlCol="0">
            <a:spAutoFit/>
          </a:bodyPr>
          <a:lstStyle/>
          <a:p>
            <a:r>
              <a:rPr lang="en-US" sz="1400" dirty="0" smtClean="0"/>
              <a:t>NA</a:t>
            </a:r>
            <a:endParaRPr lang="en-US" sz="1400" dirty="0"/>
          </a:p>
        </p:txBody>
      </p:sp>
      <p:sp>
        <p:nvSpPr>
          <p:cNvPr id="166" name="Oval 165"/>
          <p:cNvSpPr/>
          <p:nvPr/>
        </p:nvSpPr>
        <p:spPr>
          <a:xfrm>
            <a:off x="5444136" y="2971800"/>
            <a:ext cx="943131" cy="406400"/>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Good (49/0)</a:t>
            </a:r>
            <a:endParaRPr lang="en-US" sz="1400" dirty="0">
              <a:solidFill>
                <a:schemeClr val="tx1"/>
              </a:solidFill>
            </a:endParaRPr>
          </a:p>
        </p:txBody>
      </p:sp>
      <p:cxnSp>
        <p:nvCxnSpPr>
          <p:cNvPr id="167" name="Straight Arrow Connector 166"/>
          <p:cNvCxnSpPr>
            <a:stCxn id="163" idx="2"/>
            <a:endCxn id="166" idx="0"/>
          </p:cNvCxnSpPr>
          <p:nvPr/>
        </p:nvCxnSpPr>
        <p:spPr>
          <a:xfrm rot="5400000">
            <a:off x="5763302" y="2819274"/>
            <a:ext cx="304800" cy="131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5884264" y="2717800"/>
            <a:ext cx="91372" cy="215444"/>
          </a:xfrm>
          <a:prstGeom prst="rect">
            <a:avLst/>
          </a:prstGeom>
          <a:solidFill>
            <a:schemeClr val="bg1"/>
          </a:solidFill>
          <a:ln w="12700">
            <a:noFill/>
          </a:ln>
        </p:spPr>
        <p:txBody>
          <a:bodyPr wrap="none" lIns="0" tIns="0" rIns="0" bIns="0" rtlCol="0">
            <a:spAutoFit/>
          </a:bodyPr>
          <a:lstStyle/>
          <a:p>
            <a:r>
              <a:rPr lang="en-US" sz="1400" dirty="0" smtClean="0"/>
              <a:t>1</a:t>
            </a:r>
            <a:endParaRPr lang="en-US" sz="1400" dirty="0"/>
          </a:p>
        </p:txBody>
      </p:sp>
      <p:sp>
        <p:nvSpPr>
          <p:cNvPr id="169" name="Oval 168"/>
          <p:cNvSpPr/>
          <p:nvPr/>
        </p:nvSpPr>
        <p:spPr>
          <a:xfrm>
            <a:off x="6638769" y="2971800"/>
            <a:ext cx="943131" cy="406400"/>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Good</a:t>
            </a:r>
          </a:p>
          <a:p>
            <a:pPr algn="ctr"/>
            <a:r>
              <a:rPr lang="en-US" sz="1400" dirty="0" smtClean="0">
                <a:solidFill>
                  <a:schemeClr val="tx1"/>
                </a:solidFill>
              </a:rPr>
              <a:t>(73/0)</a:t>
            </a:r>
            <a:endParaRPr lang="en-US" sz="1400" dirty="0">
              <a:solidFill>
                <a:schemeClr val="tx1"/>
              </a:solidFill>
            </a:endParaRPr>
          </a:p>
        </p:txBody>
      </p:sp>
      <p:cxnSp>
        <p:nvCxnSpPr>
          <p:cNvPr id="170" name="Straight Arrow Connector 169"/>
          <p:cNvCxnSpPr>
            <a:stCxn id="163" idx="2"/>
            <a:endCxn id="169" idx="0"/>
          </p:cNvCxnSpPr>
          <p:nvPr/>
        </p:nvCxnSpPr>
        <p:spPr>
          <a:xfrm rot="16200000" flipH="1">
            <a:off x="6360618" y="2222084"/>
            <a:ext cx="304800" cy="1194633"/>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6575893" y="2717800"/>
            <a:ext cx="219612" cy="215444"/>
          </a:xfrm>
          <a:prstGeom prst="rect">
            <a:avLst/>
          </a:prstGeom>
          <a:solidFill>
            <a:schemeClr val="bg1"/>
          </a:solidFill>
          <a:ln w="12700">
            <a:noFill/>
          </a:ln>
        </p:spPr>
        <p:txBody>
          <a:bodyPr wrap="none" lIns="0" tIns="0" rIns="0" bIns="0" rtlCol="0">
            <a:spAutoFit/>
          </a:bodyPr>
          <a:lstStyle/>
          <a:p>
            <a:r>
              <a:rPr lang="en-US" sz="1400" dirty="0" smtClean="0"/>
              <a:t>NA</a:t>
            </a:r>
            <a:endParaRPr lang="en-US" sz="1400" dirty="0"/>
          </a:p>
        </p:txBody>
      </p:sp>
      <p:sp>
        <p:nvSpPr>
          <p:cNvPr id="172" name="Rectangle 171"/>
          <p:cNvSpPr/>
          <p:nvPr/>
        </p:nvSpPr>
        <p:spPr>
          <a:xfrm>
            <a:off x="3872251" y="3022600"/>
            <a:ext cx="1446134"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local.filter</a:t>
            </a:r>
            <a:endParaRPr lang="en-US" sz="1400" dirty="0">
              <a:solidFill>
                <a:schemeClr val="tx1"/>
              </a:solidFill>
            </a:endParaRPr>
          </a:p>
        </p:txBody>
      </p:sp>
      <p:cxnSp>
        <p:nvCxnSpPr>
          <p:cNvPr id="173" name="Straight Arrow Connector 172"/>
          <p:cNvCxnSpPr>
            <a:stCxn id="163" idx="2"/>
            <a:endCxn id="172" idx="0"/>
          </p:cNvCxnSpPr>
          <p:nvPr/>
        </p:nvCxnSpPr>
        <p:spPr>
          <a:xfrm rot="5400000">
            <a:off x="5077710" y="2184608"/>
            <a:ext cx="355600" cy="1320384"/>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5106658" y="2717800"/>
            <a:ext cx="91372" cy="215444"/>
          </a:xfrm>
          <a:prstGeom prst="rect">
            <a:avLst/>
          </a:prstGeom>
          <a:solidFill>
            <a:schemeClr val="bg1"/>
          </a:solidFill>
          <a:ln w="12700">
            <a:noFill/>
          </a:ln>
        </p:spPr>
        <p:txBody>
          <a:bodyPr wrap="none" lIns="0" tIns="0" rIns="0" bIns="0" rtlCol="0">
            <a:spAutoFit/>
          </a:bodyPr>
          <a:lstStyle/>
          <a:p>
            <a:r>
              <a:rPr lang="en-US" sz="1400" dirty="0" smtClean="0"/>
              <a:t>0</a:t>
            </a:r>
            <a:endParaRPr lang="en-US" sz="1400" dirty="0"/>
          </a:p>
        </p:txBody>
      </p:sp>
      <p:sp>
        <p:nvSpPr>
          <p:cNvPr id="175" name="Oval 174"/>
          <p:cNvSpPr/>
          <p:nvPr/>
        </p:nvSpPr>
        <p:spPr>
          <a:xfrm>
            <a:off x="5318385" y="3632200"/>
            <a:ext cx="943131" cy="4064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Bad</a:t>
            </a:r>
          </a:p>
          <a:p>
            <a:pPr algn="ctr"/>
            <a:r>
              <a:rPr lang="en-US" sz="1400" dirty="0" smtClean="0">
                <a:solidFill>
                  <a:schemeClr val="bg1"/>
                </a:solidFill>
              </a:rPr>
              <a:t>(12/0)</a:t>
            </a:r>
            <a:endParaRPr lang="en-US" sz="1400" dirty="0">
              <a:solidFill>
                <a:schemeClr val="bg1"/>
              </a:solidFill>
            </a:endParaRPr>
          </a:p>
        </p:txBody>
      </p:sp>
      <p:cxnSp>
        <p:nvCxnSpPr>
          <p:cNvPr id="176" name="Straight Arrow Connector 175"/>
          <p:cNvCxnSpPr>
            <a:stCxn id="172" idx="2"/>
            <a:endCxn id="175" idx="0"/>
          </p:cNvCxnSpPr>
          <p:nvPr/>
        </p:nvCxnSpPr>
        <p:spPr>
          <a:xfrm rot="16200000" flipH="1">
            <a:off x="5040234" y="2882484"/>
            <a:ext cx="304800" cy="1194633"/>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5173597" y="3417253"/>
            <a:ext cx="219612" cy="215444"/>
          </a:xfrm>
          <a:prstGeom prst="rect">
            <a:avLst/>
          </a:prstGeom>
          <a:solidFill>
            <a:schemeClr val="bg1"/>
          </a:solidFill>
          <a:ln w="12700">
            <a:noFill/>
          </a:ln>
        </p:spPr>
        <p:txBody>
          <a:bodyPr wrap="none" lIns="0" tIns="0" rIns="0" bIns="0" rtlCol="0">
            <a:spAutoFit/>
          </a:bodyPr>
          <a:lstStyle/>
          <a:p>
            <a:r>
              <a:rPr lang="en-US" sz="1400" dirty="0" smtClean="0"/>
              <a:t>NA</a:t>
            </a:r>
            <a:endParaRPr lang="en-US" sz="1400" dirty="0"/>
          </a:p>
        </p:txBody>
      </p:sp>
      <p:sp>
        <p:nvSpPr>
          <p:cNvPr id="178" name="Oval 177"/>
          <p:cNvSpPr/>
          <p:nvPr/>
        </p:nvSpPr>
        <p:spPr>
          <a:xfrm>
            <a:off x="4123752" y="3632200"/>
            <a:ext cx="943131" cy="4064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Bad</a:t>
            </a:r>
          </a:p>
          <a:p>
            <a:pPr algn="ctr"/>
            <a:r>
              <a:rPr lang="en-US" sz="1400" dirty="0" smtClean="0">
                <a:solidFill>
                  <a:schemeClr val="bg1"/>
                </a:solidFill>
              </a:rPr>
              <a:t>(54/0)</a:t>
            </a:r>
            <a:endParaRPr lang="en-US" sz="1400" dirty="0">
              <a:solidFill>
                <a:schemeClr val="bg1"/>
              </a:solidFill>
            </a:endParaRPr>
          </a:p>
        </p:txBody>
      </p:sp>
      <p:cxnSp>
        <p:nvCxnSpPr>
          <p:cNvPr id="179" name="Straight Arrow Connector 178"/>
          <p:cNvCxnSpPr>
            <a:stCxn id="172" idx="2"/>
            <a:endCxn id="178" idx="0"/>
          </p:cNvCxnSpPr>
          <p:nvPr/>
        </p:nvCxnSpPr>
        <p:spPr>
          <a:xfrm rot="5400000">
            <a:off x="4442918" y="3479674"/>
            <a:ext cx="304800" cy="131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4511067" y="3378200"/>
            <a:ext cx="189154" cy="215444"/>
          </a:xfrm>
          <a:prstGeom prst="rect">
            <a:avLst/>
          </a:prstGeom>
          <a:solidFill>
            <a:schemeClr val="bg1"/>
          </a:solidFill>
          <a:ln w="12700">
            <a:noFill/>
          </a:ln>
        </p:spPr>
        <p:txBody>
          <a:bodyPr wrap="none" lIns="0" tIns="0" rIns="0" bIns="0" rtlCol="0">
            <a:spAutoFit/>
          </a:bodyPr>
          <a:lstStyle/>
          <a:p>
            <a:r>
              <a:rPr lang="en-US" sz="1400" dirty="0" smtClean="0"/>
              <a:t>on</a:t>
            </a:r>
            <a:endParaRPr lang="en-US" sz="1400" dirty="0"/>
          </a:p>
        </p:txBody>
      </p:sp>
      <p:sp>
        <p:nvSpPr>
          <p:cNvPr id="181" name="Rectangle 180"/>
          <p:cNvSpPr/>
          <p:nvPr/>
        </p:nvSpPr>
        <p:spPr>
          <a:xfrm>
            <a:off x="2362200" y="3683000"/>
            <a:ext cx="1698677"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local.ethernet.speed</a:t>
            </a:r>
            <a:endParaRPr lang="en-US" sz="1400" dirty="0">
              <a:solidFill>
                <a:schemeClr val="tx1"/>
              </a:solidFill>
            </a:endParaRPr>
          </a:p>
        </p:txBody>
      </p:sp>
      <p:cxnSp>
        <p:nvCxnSpPr>
          <p:cNvPr id="182" name="Straight Arrow Connector 181"/>
          <p:cNvCxnSpPr>
            <a:stCxn id="172" idx="2"/>
            <a:endCxn id="181" idx="0"/>
          </p:cNvCxnSpPr>
          <p:nvPr/>
        </p:nvCxnSpPr>
        <p:spPr>
          <a:xfrm rot="5400000">
            <a:off x="3725629" y="2813311"/>
            <a:ext cx="355600" cy="1383779"/>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3" name="TextBox 182"/>
          <p:cNvSpPr txBox="1"/>
          <p:nvPr/>
        </p:nvSpPr>
        <p:spPr>
          <a:xfrm>
            <a:off x="3680777" y="3429000"/>
            <a:ext cx="201850" cy="215444"/>
          </a:xfrm>
          <a:prstGeom prst="rect">
            <a:avLst/>
          </a:prstGeom>
          <a:solidFill>
            <a:schemeClr val="bg1"/>
          </a:solidFill>
          <a:ln w="12700">
            <a:noFill/>
          </a:ln>
        </p:spPr>
        <p:txBody>
          <a:bodyPr wrap="none" lIns="0" tIns="0" rIns="0" bIns="0" rtlCol="0">
            <a:spAutoFit/>
          </a:bodyPr>
          <a:lstStyle/>
          <a:p>
            <a:r>
              <a:rPr lang="en-US" sz="1400" dirty="0" smtClean="0"/>
              <a:t>off</a:t>
            </a:r>
            <a:endParaRPr lang="en-US" sz="1400" dirty="0"/>
          </a:p>
        </p:txBody>
      </p:sp>
      <p:cxnSp>
        <p:nvCxnSpPr>
          <p:cNvPr id="184" name="Straight Arrow Connector 183"/>
          <p:cNvCxnSpPr>
            <a:stCxn id="181" idx="2"/>
            <a:endCxn id="189" idx="0"/>
          </p:cNvCxnSpPr>
          <p:nvPr/>
        </p:nvCxnSpPr>
        <p:spPr>
          <a:xfrm rot="5400000">
            <a:off x="2713585" y="3794646"/>
            <a:ext cx="304800" cy="691109"/>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2677618" y="4089400"/>
            <a:ext cx="463973" cy="215444"/>
          </a:xfrm>
          <a:prstGeom prst="rect">
            <a:avLst/>
          </a:prstGeom>
          <a:solidFill>
            <a:schemeClr val="bg1"/>
          </a:solidFill>
          <a:ln w="12700">
            <a:noFill/>
          </a:ln>
        </p:spPr>
        <p:txBody>
          <a:bodyPr wrap="none" lIns="0" tIns="0" rIns="0" bIns="0" rtlCol="0">
            <a:spAutoFit/>
          </a:bodyPr>
          <a:lstStyle/>
          <a:p>
            <a:r>
              <a:rPr lang="en-US" sz="1400" dirty="0" smtClean="0"/>
              <a:t>1Gbps</a:t>
            </a:r>
            <a:endParaRPr lang="en-US" sz="1400" dirty="0"/>
          </a:p>
        </p:txBody>
      </p:sp>
      <p:cxnSp>
        <p:nvCxnSpPr>
          <p:cNvPr id="186" name="Straight Arrow Connector 185"/>
          <p:cNvCxnSpPr>
            <a:stCxn id="181" idx="2"/>
            <a:endCxn id="188" idx="0"/>
          </p:cNvCxnSpPr>
          <p:nvPr/>
        </p:nvCxnSpPr>
        <p:spPr>
          <a:xfrm rot="16200000" flipH="1">
            <a:off x="3552721" y="3646617"/>
            <a:ext cx="355600" cy="1037965"/>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3557874" y="4089400"/>
            <a:ext cx="686791" cy="215444"/>
          </a:xfrm>
          <a:prstGeom prst="rect">
            <a:avLst/>
          </a:prstGeom>
          <a:solidFill>
            <a:schemeClr val="bg1"/>
          </a:solidFill>
          <a:ln w="12700">
            <a:noFill/>
          </a:ln>
        </p:spPr>
        <p:txBody>
          <a:bodyPr wrap="none" lIns="0" tIns="0" rIns="0" bIns="0" rtlCol="0">
            <a:spAutoFit/>
          </a:bodyPr>
          <a:lstStyle/>
          <a:p>
            <a:r>
              <a:rPr lang="en-US" sz="1400" dirty="0" smtClean="0"/>
              <a:t>100Mbps</a:t>
            </a:r>
            <a:endParaRPr lang="en-US" sz="1400" dirty="0"/>
          </a:p>
        </p:txBody>
      </p:sp>
      <p:sp>
        <p:nvSpPr>
          <p:cNvPr id="188" name="Rectangle 187"/>
          <p:cNvSpPr/>
          <p:nvPr/>
        </p:nvSpPr>
        <p:spPr>
          <a:xfrm>
            <a:off x="3432123" y="4343400"/>
            <a:ext cx="1634761"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local.dmz_enable</a:t>
            </a:r>
            <a:endParaRPr lang="en-US" sz="1400" dirty="0">
              <a:solidFill>
                <a:schemeClr val="tx1"/>
              </a:solidFill>
            </a:endParaRPr>
          </a:p>
        </p:txBody>
      </p:sp>
      <p:sp>
        <p:nvSpPr>
          <p:cNvPr id="189" name="Oval 188"/>
          <p:cNvSpPr/>
          <p:nvPr/>
        </p:nvSpPr>
        <p:spPr>
          <a:xfrm>
            <a:off x="2048864" y="4292600"/>
            <a:ext cx="943131" cy="406400"/>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Good</a:t>
            </a:r>
          </a:p>
          <a:p>
            <a:pPr algn="ctr"/>
            <a:r>
              <a:rPr lang="en-US" sz="1400" dirty="0" smtClean="0">
                <a:solidFill>
                  <a:schemeClr val="tx1"/>
                </a:solidFill>
              </a:rPr>
              <a:t>(42/0)</a:t>
            </a:r>
            <a:endParaRPr lang="en-US" sz="1400" dirty="0">
              <a:solidFill>
                <a:schemeClr val="tx1"/>
              </a:solidFill>
            </a:endParaRPr>
          </a:p>
        </p:txBody>
      </p:sp>
      <p:sp>
        <p:nvSpPr>
          <p:cNvPr id="190" name="Oval 189"/>
          <p:cNvSpPr/>
          <p:nvPr/>
        </p:nvSpPr>
        <p:spPr>
          <a:xfrm>
            <a:off x="4501005" y="4902200"/>
            <a:ext cx="943131" cy="406400"/>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Good</a:t>
            </a:r>
          </a:p>
          <a:p>
            <a:pPr algn="ctr"/>
            <a:r>
              <a:rPr lang="en-US" sz="1400" dirty="0" smtClean="0">
                <a:solidFill>
                  <a:schemeClr val="tx1"/>
                </a:solidFill>
              </a:rPr>
              <a:t>(4/0)</a:t>
            </a:r>
            <a:endParaRPr lang="en-US" sz="1400" dirty="0">
              <a:solidFill>
                <a:schemeClr val="tx1"/>
              </a:solidFill>
            </a:endParaRPr>
          </a:p>
        </p:txBody>
      </p:sp>
      <p:cxnSp>
        <p:nvCxnSpPr>
          <p:cNvPr id="191" name="Straight Arrow Connector 190"/>
          <p:cNvCxnSpPr>
            <a:stCxn id="188" idx="2"/>
            <a:endCxn id="190" idx="0"/>
          </p:cNvCxnSpPr>
          <p:nvPr/>
        </p:nvCxnSpPr>
        <p:spPr>
          <a:xfrm rot="16200000" flipH="1">
            <a:off x="4484037" y="4413666"/>
            <a:ext cx="254000" cy="723067"/>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92" name="TextBox 191"/>
          <p:cNvSpPr txBox="1"/>
          <p:nvPr/>
        </p:nvSpPr>
        <p:spPr>
          <a:xfrm>
            <a:off x="4563880" y="4699000"/>
            <a:ext cx="91372" cy="215444"/>
          </a:xfrm>
          <a:prstGeom prst="rect">
            <a:avLst/>
          </a:prstGeom>
          <a:solidFill>
            <a:schemeClr val="bg1"/>
          </a:solidFill>
          <a:ln w="12700">
            <a:noFill/>
          </a:ln>
        </p:spPr>
        <p:txBody>
          <a:bodyPr wrap="none" lIns="0" tIns="0" rIns="0" bIns="0" rtlCol="0">
            <a:spAutoFit/>
          </a:bodyPr>
          <a:lstStyle/>
          <a:p>
            <a:r>
              <a:rPr lang="en-US" sz="1400" dirty="0" smtClean="0"/>
              <a:t>1</a:t>
            </a:r>
            <a:endParaRPr lang="en-US" sz="1400" dirty="0"/>
          </a:p>
        </p:txBody>
      </p:sp>
      <p:sp>
        <p:nvSpPr>
          <p:cNvPr id="193" name="Rectangle 192"/>
          <p:cNvSpPr/>
          <p:nvPr/>
        </p:nvSpPr>
        <p:spPr>
          <a:xfrm>
            <a:off x="2677618" y="4953000"/>
            <a:ext cx="1634761"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local.ipsec_pass</a:t>
            </a:r>
            <a:endParaRPr lang="en-US" sz="1400" dirty="0">
              <a:solidFill>
                <a:schemeClr val="tx1"/>
              </a:solidFill>
            </a:endParaRPr>
          </a:p>
        </p:txBody>
      </p:sp>
      <p:sp>
        <p:nvSpPr>
          <p:cNvPr id="194" name="Oval 193"/>
          <p:cNvSpPr/>
          <p:nvPr/>
        </p:nvSpPr>
        <p:spPr>
          <a:xfrm>
            <a:off x="3746500" y="5461000"/>
            <a:ext cx="943131" cy="4064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Bad</a:t>
            </a:r>
          </a:p>
          <a:p>
            <a:pPr algn="ctr"/>
            <a:r>
              <a:rPr lang="en-US" sz="1400" dirty="0" smtClean="0">
                <a:solidFill>
                  <a:schemeClr val="bg1"/>
                </a:solidFill>
              </a:rPr>
              <a:t>(4/0)</a:t>
            </a:r>
            <a:endParaRPr lang="en-US" sz="1400" dirty="0">
              <a:solidFill>
                <a:schemeClr val="bg1"/>
              </a:solidFill>
            </a:endParaRPr>
          </a:p>
        </p:txBody>
      </p:sp>
      <p:cxnSp>
        <p:nvCxnSpPr>
          <p:cNvPr id="195" name="Straight Arrow Connector 194"/>
          <p:cNvCxnSpPr>
            <a:stCxn id="193" idx="2"/>
            <a:endCxn id="194" idx="0"/>
          </p:cNvCxnSpPr>
          <p:nvPr/>
        </p:nvCxnSpPr>
        <p:spPr>
          <a:xfrm rot="16200000" flipH="1">
            <a:off x="3754932" y="4997866"/>
            <a:ext cx="203200" cy="723067"/>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6" name="Straight Arrow Connector 195"/>
          <p:cNvCxnSpPr>
            <a:stCxn id="188" idx="2"/>
            <a:endCxn id="193" idx="0"/>
          </p:cNvCxnSpPr>
          <p:nvPr/>
        </p:nvCxnSpPr>
        <p:spPr>
          <a:xfrm rot="5400000">
            <a:off x="3719851" y="4423348"/>
            <a:ext cx="304800" cy="754505"/>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97" name="TextBox 196"/>
          <p:cNvSpPr txBox="1"/>
          <p:nvPr/>
        </p:nvSpPr>
        <p:spPr>
          <a:xfrm>
            <a:off x="3872251" y="4699000"/>
            <a:ext cx="91372" cy="215444"/>
          </a:xfrm>
          <a:prstGeom prst="rect">
            <a:avLst/>
          </a:prstGeom>
          <a:solidFill>
            <a:schemeClr val="bg1"/>
          </a:solidFill>
          <a:ln w="12700">
            <a:noFill/>
          </a:ln>
        </p:spPr>
        <p:txBody>
          <a:bodyPr wrap="none" lIns="0" tIns="0" rIns="0" bIns="0" rtlCol="0">
            <a:spAutoFit/>
          </a:bodyPr>
          <a:lstStyle/>
          <a:p>
            <a:r>
              <a:rPr lang="en-US" sz="1400" dirty="0" smtClean="0"/>
              <a:t>0</a:t>
            </a:r>
            <a:endParaRPr lang="en-US" sz="1400" dirty="0"/>
          </a:p>
        </p:txBody>
      </p:sp>
      <p:sp>
        <p:nvSpPr>
          <p:cNvPr id="198" name="Rectangle 197"/>
          <p:cNvSpPr/>
          <p:nvPr/>
        </p:nvSpPr>
        <p:spPr>
          <a:xfrm>
            <a:off x="2048864" y="5511800"/>
            <a:ext cx="1634761"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local.l2tp_pass</a:t>
            </a:r>
            <a:endParaRPr lang="en-US" sz="1400" dirty="0">
              <a:solidFill>
                <a:schemeClr val="tx1"/>
              </a:solidFill>
            </a:endParaRPr>
          </a:p>
        </p:txBody>
      </p:sp>
      <p:cxnSp>
        <p:nvCxnSpPr>
          <p:cNvPr id="199" name="Straight Arrow Connector 198"/>
          <p:cNvCxnSpPr>
            <a:stCxn id="193" idx="2"/>
            <a:endCxn id="198" idx="0"/>
          </p:cNvCxnSpPr>
          <p:nvPr/>
        </p:nvCxnSpPr>
        <p:spPr>
          <a:xfrm rot="5400000">
            <a:off x="3053621" y="5070423"/>
            <a:ext cx="254000" cy="628754"/>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00" name="TextBox 199"/>
          <p:cNvSpPr txBox="1"/>
          <p:nvPr/>
        </p:nvSpPr>
        <p:spPr>
          <a:xfrm>
            <a:off x="3872251" y="5296853"/>
            <a:ext cx="91372" cy="215444"/>
          </a:xfrm>
          <a:prstGeom prst="rect">
            <a:avLst/>
          </a:prstGeom>
          <a:solidFill>
            <a:schemeClr val="bg1"/>
          </a:solidFill>
          <a:ln w="12700">
            <a:noFill/>
          </a:ln>
        </p:spPr>
        <p:txBody>
          <a:bodyPr wrap="none" lIns="0" tIns="0" rIns="0" bIns="0" rtlCol="0">
            <a:spAutoFit/>
          </a:bodyPr>
          <a:lstStyle/>
          <a:p>
            <a:r>
              <a:rPr lang="en-US" sz="1400" dirty="0" smtClean="0"/>
              <a:t>1</a:t>
            </a:r>
            <a:endParaRPr lang="en-US" sz="1400" dirty="0"/>
          </a:p>
        </p:txBody>
      </p:sp>
      <p:sp>
        <p:nvSpPr>
          <p:cNvPr id="201" name="TextBox 200"/>
          <p:cNvSpPr txBox="1"/>
          <p:nvPr/>
        </p:nvSpPr>
        <p:spPr>
          <a:xfrm>
            <a:off x="3117746" y="5296853"/>
            <a:ext cx="91372" cy="215444"/>
          </a:xfrm>
          <a:prstGeom prst="rect">
            <a:avLst/>
          </a:prstGeom>
          <a:solidFill>
            <a:schemeClr val="bg1"/>
          </a:solidFill>
          <a:ln w="12700">
            <a:noFill/>
          </a:ln>
        </p:spPr>
        <p:txBody>
          <a:bodyPr wrap="none" lIns="0" tIns="0" rIns="0" bIns="0" rtlCol="0">
            <a:spAutoFit/>
          </a:bodyPr>
          <a:lstStyle/>
          <a:p>
            <a:r>
              <a:rPr lang="en-US" sz="1400" dirty="0" smtClean="0"/>
              <a:t>0</a:t>
            </a:r>
            <a:endParaRPr lang="en-US" sz="1400" dirty="0"/>
          </a:p>
        </p:txBody>
      </p:sp>
      <p:sp>
        <p:nvSpPr>
          <p:cNvPr id="202" name="Oval 201"/>
          <p:cNvSpPr/>
          <p:nvPr/>
        </p:nvSpPr>
        <p:spPr>
          <a:xfrm>
            <a:off x="2991995" y="6070600"/>
            <a:ext cx="943131" cy="4064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Bad</a:t>
            </a:r>
          </a:p>
          <a:p>
            <a:pPr algn="ctr"/>
            <a:r>
              <a:rPr lang="en-US" sz="1400" dirty="0" smtClean="0">
                <a:solidFill>
                  <a:schemeClr val="bg1"/>
                </a:solidFill>
              </a:rPr>
              <a:t>(2/0)</a:t>
            </a:r>
            <a:endParaRPr lang="en-US" sz="1400" dirty="0">
              <a:solidFill>
                <a:schemeClr val="bg1"/>
              </a:solidFill>
            </a:endParaRPr>
          </a:p>
        </p:txBody>
      </p:sp>
      <p:sp>
        <p:nvSpPr>
          <p:cNvPr id="203" name="Oval 202"/>
          <p:cNvSpPr/>
          <p:nvPr/>
        </p:nvSpPr>
        <p:spPr>
          <a:xfrm>
            <a:off x="1828800" y="6070600"/>
            <a:ext cx="943131" cy="406400"/>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Good</a:t>
            </a:r>
          </a:p>
          <a:p>
            <a:pPr algn="ctr"/>
            <a:r>
              <a:rPr lang="en-US" sz="1400" dirty="0" smtClean="0">
                <a:solidFill>
                  <a:schemeClr val="tx1"/>
                </a:solidFill>
              </a:rPr>
              <a:t>(2/0)</a:t>
            </a:r>
            <a:endParaRPr lang="en-US" sz="1400" dirty="0">
              <a:solidFill>
                <a:schemeClr val="tx1"/>
              </a:solidFill>
            </a:endParaRPr>
          </a:p>
        </p:txBody>
      </p:sp>
      <p:cxnSp>
        <p:nvCxnSpPr>
          <p:cNvPr id="204" name="Straight Arrow Connector 203"/>
          <p:cNvCxnSpPr>
            <a:stCxn id="198" idx="2"/>
            <a:endCxn id="202" idx="0"/>
          </p:cNvCxnSpPr>
          <p:nvPr/>
        </p:nvCxnSpPr>
        <p:spPr>
          <a:xfrm rot="16200000" flipH="1">
            <a:off x="3037902" y="5644942"/>
            <a:ext cx="254000" cy="597316"/>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5" name="Straight Arrow Connector 204"/>
          <p:cNvCxnSpPr>
            <a:stCxn id="198" idx="2"/>
            <a:endCxn id="203" idx="0"/>
          </p:cNvCxnSpPr>
          <p:nvPr/>
        </p:nvCxnSpPr>
        <p:spPr>
          <a:xfrm rot="5400000">
            <a:off x="2456305" y="5660661"/>
            <a:ext cx="254000" cy="565879"/>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06" name="TextBox 205"/>
          <p:cNvSpPr txBox="1"/>
          <p:nvPr/>
        </p:nvSpPr>
        <p:spPr>
          <a:xfrm>
            <a:off x="2426116" y="5855653"/>
            <a:ext cx="91372" cy="215444"/>
          </a:xfrm>
          <a:prstGeom prst="rect">
            <a:avLst/>
          </a:prstGeom>
          <a:solidFill>
            <a:schemeClr val="bg1"/>
          </a:solidFill>
          <a:ln w="12700">
            <a:noFill/>
          </a:ln>
        </p:spPr>
        <p:txBody>
          <a:bodyPr wrap="none" lIns="0" tIns="0" rIns="0" bIns="0" rtlCol="0">
            <a:spAutoFit/>
          </a:bodyPr>
          <a:lstStyle/>
          <a:p>
            <a:r>
              <a:rPr lang="en-US" sz="1400" dirty="0" smtClean="0"/>
              <a:t>0</a:t>
            </a:r>
            <a:endParaRPr lang="en-US" sz="1400" dirty="0"/>
          </a:p>
        </p:txBody>
      </p:sp>
      <p:sp>
        <p:nvSpPr>
          <p:cNvPr id="207" name="TextBox 206"/>
          <p:cNvSpPr txBox="1"/>
          <p:nvPr/>
        </p:nvSpPr>
        <p:spPr>
          <a:xfrm>
            <a:off x="3157521" y="5855653"/>
            <a:ext cx="91372" cy="215444"/>
          </a:xfrm>
          <a:prstGeom prst="rect">
            <a:avLst/>
          </a:prstGeom>
          <a:solidFill>
            <a:schemeClr val="bg1"/>
          </a:solidFill>
          <a:ln w="12700">
            <a:noFill/>
          </a:ln>
        </p:spPr>
        <p:txBody>
          <a:bodyPr wrap="none" lIns="0" tIns="0" rIns="0" bIns="0" rtlCol="0">
            <a:spAutoFit/>
          </a:bodyPr>
          <a:lstStyle/>
          <a:p>
            <a:r>
              <a:rPr lang="en-US" sz="1400" dirty="0" smtClean="0"/>
              <a:t>1</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Configuration Mutation</a:t>
            </a:r>
            <a:endParaRPr lang="en-US" dirty="0"/>
          </a:p>
        </p:txBody>
      </p:sp>
      <p:sp>
        <p:nvSpPr>
          <p:cNvPr id="4" name="Slide Number Placeholder 3"/>
          <p:cNvSpPr>
            <a:spLocks noGrp="1"/>
          </p:cNvSpPr>
          <p:nvPr>
            <p:ph type="sldNum" sz="quarter" idx="12"/>
          </p:nvPr>
        </p:nvSpPr>
        <p:spPr/>
        <p:txBody>
          <a:bodyPr/>
          <a:lstStyle/>
          <a:p>
            <a:fld id="{DF5103A7-DABE-4F7F-86E5-16E7550D4702}" type="slidenum">
              <a:rPr lang="en-US" smtClean="0"/>
              <a:pPr/>
              <a:t>36</a:t>
            </a:fld>
            <a:endParaRPr lang="en-US" dirty="0"/>
          </a:p>
        </p:txBody>
      </p:sp>
      <p:grpSp>
        <p:nvGrpSpPr>
          <p:cNvPr id="3" name="Group 37"/>
          <p:cNvGrpSpPr/>
          <p:nvPr/>
        </p:nvGrpSpPr>
        <p:grpSpPr>
          <a:xfrm>
            <a:off x="1371600" y="1905000"/>
            <a:ext cx="5792223" cy="2514600"/>
            <a:chOff x="914400" y="838200"/>
            <a:chExt cx="5638800" cy="2438400"/>
          </a:xfrm>
          <a:effectLst>
            <a:outerShdw blurRad="50800" dist="38100" dir="2700000" algn="tl" rotWithShape="0">
              <a:prstClr val="black">
                <a:alpha val="40000"/>
              </a:prstClr>
            </a:outerShdw>
          </a:effectLst>
        </p:grpSpPr>
        <p:sp>
          <p:nvSpPr>
            <p:cNvPr id="6" name="Rounded Rectangle 5"/>
            <p:cNvSpPr/>
            <p:nvPr/>
          </p:nvSpPr>
          <p:spPr>
            <a:xfrm>
              <a:off x="3505200" y="838200"/>
              <a:ext cx="914400" cy="3810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pptp_pass</a:t>
              </a:r>
              <a:endParaRPr lang="en-US" sz="1200" dirty="0" smtClean="0">
                <a:solidFill>
                  <a:schemeClr val="tx1"/>
                </a:solidFill>
              </a:endParaRPr>
            </a:p>
          </p:txBody>
        </p:sp>
        <p:sp>
          <p:nvSpPr>
            <p:cNvPr id="7" name="Rounded Rectangle 6"/>
            <p:cNvSpPr/>
            <p:nvPr/>
          </p:nvSpPr>
          <p:spPr>
            <a:xfrm>
              <a:off x="2133600" y="1524000"/>
              <a:ext cx="914400" cy="3810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device</a:t>
              </a:r>
              <a:endParaRPr lang="en-US" sz="1200" dirty="0">
                <a:solidFill>
                  <a:schemeClr val="tx1"/>
                </a:solidFill>
              </a:endParaRPr>
            </a:p>
          </p:txBody>
        </p:sp>
        <p:sp>
          <p:nvSpPr>
            <p:cNvPr id="8" name="Rounded Rectangle 7"/>
            <p:cNvSpPr/>
            <p:nvPr/>
          </p:nvSpPr>
          <p:spPr>
            <a:xfrm>
              <a:off x="4953000" y="1524000"/>
              <a:ext cx="914400" cy="3810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device</a:t>
              </a:r>
              <a:endParaRPr lang="en-US" sz="1200" dirty="0">
                <a:solidFill>
                  <a:schemeClr val="tx1"/>
                </a:solidFill>
              </a:endParaRPr>
            </a:p>
          </p:txBody>
        </p:sp>
        <p:sp>
          <p:nvSpPr>
            <p:cNvPr id="9" name="Rounded Rectangle 8"/>
            <p:cNvSpPr/>
            <p:nvPr/>
          </p:nvSpPr>
          <p:spPr>
            <a:xfrm>
              <a:off x="4419600" y="2133600"/>
              <a:ext cx="914400" cy="3810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disable_spi</a:t>
              </a:r>
              <a:endParaRPr lang="en-US" sz="1200" dirty="0">
                <a:solidFill>
                  <a:schemeClr val="tx1"/>
                </a:solidFill>
              </a:endParaRPr>
            </a:p>
          </p:txBody>
        </p:sp>
        <p:sp>
          <p:nvSpPr>
            <p:cNvPr id="10" name="Oval 9"/>
            <p:cNvSpPr/>
            <p:nvPr/>
          </p:nvSpPr>
          <p:spPr>
            <a:xfrm>
              <a:off x="3810000" y="2895600"/>
              <a:ext cx="9906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good</a:t>
              </a:r>
              <a:endParaRPr lang="en-US" b="1" dirty="0">
                <a:solidFill>
                  <a:schemeClr val="tx1"/>
                </a:solidFill>
              </a:endParaRPr>
            </a:p>
          </p:txBody>
        </p:sp>
        <p:sp>
          <p:nvSpPr>
            <p:cNvPr id="11" name="Oval 10"/>
            <p:cNvSpPr/>
            <p:nvPr/>
          </p:nvSpPr>
          <p:spPr>
            <a:xfrm>
              <a:off x="2667000" y="2133600"/>
              <a:ext cx="990600" cy="381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bad</a:t>
              </a:r>
              <a:endParaRPr lang="en-US" sz="1600" b="1" dirty="0">
                <a:solidFill>
                  <a:schemeClr val="bg1"/>
                </a:solidFill>
              </a:endParaRPr>
            </a:p>
          </p:txBody>
        </p:sp>
        <p:sp>
          <p:nvSpPr>
            <p:cNvPr id="12" name="Oval 11"/>
            <p:cNvSpPr/>
            <p:nvPr/>
          </p:nvSpPr>
          <p:spPr>
            <a:xfrm>
              <a:off x="4953000" y="2895600"/>
              <a:ext cx="990600" cy="381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bad</a:t>
              </a:r>
              <a:endParaRPr lang="en-US" sz="1600" b="1" dirty="0">
                <a:solidFill>
                  <a:schemeClr val="bg1"/>
                </a:solidFill>
              </a:endParaRPr>
            </a:p>
          </p:txBody>
        </p:sp>
        <p:sp>
          <p:nvSpPr>
            <p:cNvPr id="13" name="Oval 12"/>
            <p:cNvSpPr/>
            <p:nvPr/>
          </p:nvSpPr>
          <p:spPr>
            <a:xfrm>
              <a:off x="5562600" y="2133600"/>
              <a:ext cx="9906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good</a:t>
              </a:r>
              <a:endParaRPr lang="en-US" b="1" dirty="0">
                <a:solidFill>
                  <a:schemeClr val="tx1"/>
                </a:solidFill>
              </a:endParaRPr>
            </a:p>
          </p:txBody>
        </p:sp>
        <p:sp>
          <p:nvSpPr>
            <p:cNvPr id="14" name="Rounded Rectangle 13"/>
            <p:cNvSpPr/>
            <p:nvPr/>
          </p:nvSpPr>
          <p:spPr>
            <a:xfrm>
              <a:off x="1524000" y="2133600"/>
              <a:ext cx="914400" cy="3810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disable_spi</a:t>
              </a:r>
              <a:endParaRPr lang="en-US" sz="1200" dirty="0">
                <a:solidFill>
                  <a:schemeClr val="tx1"/>
                </a:solidFill>
              </a:endParaRPr>
            </a:p>
          </p:txBody>
        </p:sp>
        <p:sp>
          <p:nvSpPr>
            <p:cNvPr id="15" name="Oval 14"/>
            <p:cNvSpPr/>
            <p:nvPr/>
          </p:nvSpPr>
          <p:spPr>
            <a:xfrm>
              <a:off x="914400" y="2895600"/>
              <a:ext cx="9906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good</a:t>
              </a:r>
              <a:endParaRPr lang="en-US" b="1" dirty="0">
                <a:solidFill>
                  <a:schemeClr val="tx1"/>
                </a:solidFill>
              </a:endParaRPr>
            </a:p>
          </p:txBody>
        </p:sp>
        <p:sp>
          <p:nvSpPr>
            <p:cNvPr id="16" name="Oval 15"/>
            <p:cNvSpPr/>
            <p:nvPr/>
          </p:nvSpPr>
          <p:spPr>
            <a:xfrm>
              <a:off x="2057400" y="2895600"/>
              <a:ext cx="990600" cy="381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bad</a:t>
              </a:r>
              <a:endParaRPr lang="en-US" sz="1600" b="1" dirty="0">
                <a:solidFill>
                  <a:schemeClr val="bg1"/>
                </a:solidFill>
              </a:endParaRPr>
            </a:p>
          </p:txBody>
        </p:sp>
        <p:cxnSp>
          <p:nvCxnSpPr>
            <p:cNvPr id="17" name="Straight Connector 16"/>
            <p:cNvCxnSpPr>
              <a:stCxn id="6" idx="2"/>
              <a:endCxn id="7" idx="0"/>
            </p:cNvCxnSpPr>
            <p:nvPr/>
          </p:nvCxnSpPr>
          <p:spPr>
            <a:xfrm rot="5400000">
              <a:off x="3124200" y="685800"/>
              <a:ext cx="304800" cy="1371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2"/>
              <a:endCxn id="8" idx="0"/>
            </p:cNvCxnSpPr>
            <p:nvPr/>
          </p:nvCxnSpPr>
          <p:spPr>
            <a:xfrm rot="16200000" flipH="1">
              <a:off x="4533900" y="647700"/>
              <a:ext cx="304800" cy="1447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2"/>
              <a:endCxn id="14" idx="0"/>
            </p:cNvCxnSpPr>
            <p:nvPr/>
          </p:nvCxnSpPr>
          <p:spPr>
            <a:xfrm rot="5400000">
              <a:off x="2171700" y="1714500"/>
              <a:ext cx="228600" cy="609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2"/>
              <a:endCxn id="11" idx="0"/>
            </p:cNvCxnSpPr>
            <p:nvPr/>
          </p:nvCxnSpPr>
          <p:spPr>
            <a:xfrm rot="16200000" flipH="1">
              <a:off x="2762250" y="1733550"/>
              <a:ext cx="228600" cy="571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2"/>
              <a:endCxn id="15" idx="0"/>
            </p:cNvCxnSpPr>
            <p:nvPr/>
          </p:nvCxnSpPr>
          <p:spPr>
            <a:xfrm rot="5400000">
              <a:off x="1504950" y="2419350"/>
              <a:ext cx="381000" cy="571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4" idx="2"/>
              <a:endCxn id="16" idx="0"/>
            </p:cNvCxnSpPr>
            <p:nvPr/>
          </p:nvCxnSpPr>
          <p:spPr>
            <a:xfrm rot="16200000" flipH="1">
              <a:off x="2076450" y="2419350"/>
              <a:ext cx="381000" cy="571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2"/>
              <a:endCxn id="10" idx="0"/>
            </p:cNvCxnSpPr>
            <p:nvPr/>
          </p:nvCxnSpPr>
          <p:spPr>
            <a:xfrm rot="5400000">
              <a:off x="4400550" y="2419350"/>
              <a:ext cx="381000" cy="571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2"/>
              <a:endCxn id="12" idx="0"/>
            </p:cNvCxnSpPr>
            <p:nvPr/>
          </p:nvCxnSpPr>
          <p:spPr>
            <a:xfrm rot="16200000" flipH="1">
              <a:off x="4972050" y="2419350"/>
              <a:ext cx="381000" cy="571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2"/>
              <a:endCxn id="9" idx="0"/>
            </p:cNvCxnSpPr>
            <p:nvPr/>
          </p:nvCxnSpPr>
          <p:spPr>
            <a:xfrm rot="5400000">
              <a:off x="5029200" y="1752600"/>
              <a:ext cx="228600"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13" idx="0"/>
            </p:cNvCxnSpPr>
            <p:nvPr/>
          </p:nvCxnSpPr>
          <p:spPr>
            <a:xfrm rot="16200000" flipH="1">
              <a:off x="5619750" y="1695450"/>
              <a:ext cx="228600" cy="647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124200" y="1143000"/>
              <a:ext cx="276038" cy="307777"/>
            </a:xfrm>
            <a:prstGeom prst="rect">
              <a:avLst/>
            </a:prstGeom>
            <a:noFill/>
            <a:ln w="12700">
              <a:noFill/>
            </a:ln>
          </p:spPr>
          <p:txBody>
            <a:bodyPr wrap="none" rtlCol="0">
              <a:spAutoFit/>
            </a:bodyPr>
            <a:lstStyle/>
            <a:p>
              <a:r>
                <a:rPr lang="en-US" sz="1400" dirty="0" smtClean="0"/>
                <a:t>0</a:t>
              </a:r>
              <a:endParaRPr lang="en-US" sz="1400" dirty="0"/>
            </a:p>
          </p:txBody>
        </p:sp>
        <p:sp>
          <p:nvSpPr>
            <p:cNvPr id="28" name="TextBox 27"/>
            <p:cNvSpPr txBox="1"/>
            <p:nvPr/>
          </p:nvSpPr>
          <p:spPr>
            <a:xfrm>
              <a:off x="4524562" y="1140023"/>
              <a:ext cx="276038" cy="307777"/>
            </a:xfrm>
            <a:prstGeom prst="rect">
              <a:avLst/>
            </a:prstGeom>
            <a:noFill/>
            <a:ln w="12700">
              <a:noFill/>
            </a:ln>
          </p:spPr>
          <p:txBody>
            <a:bodyPr wrap="none" rtlCol="0">
              <a:spAutoFit/>
            </a:bodyPr>
            <a:lstStyle/>
            <a:p>
              <a:r>
                <a:rPr lang="en-US" sz="1400" dirty="0" smtClean="0"/>
                <a:t>1</a:t>
              </a:r>
              <a:endParaRPr lang="en-US" sz="1400" dirty="0"/>
            </a:p>
          </p:txBody>
        </p:sp>
        <p:sp>
          <p:nvSpPr>
            <p:cNvPr id="29" name="TextBox 28"/>
            <p:cNvSpPr txBox="1"/>
            <p:nvPr/>
          </p:nvSpPr>
          <p:spPr>
            <a:xfrm>
              <a:off x="1295400" y="1828800"/>
              <a:ext cx="751682" cy="298450"/>
            </a:xfrm>
            <a:prstGeom prst="rect">
              <a:avLst/>
            </a:prstGeom>
            <a:noFill/>
            <a:ln w="12700">
              <a:noFill/>
            </a:ln>
          </p:spPr>
          <p:txBody>
            <a:bodyPr wrap="none" rtlCol="0">
              <a:spAutoFit/>
            </a:bodyPr>
            <a:lstStyle/>
            <a:p>
              <a:r>
                <a:rPr lang="en-US" sz="1400" dirty="0" err="1" smtClean="0"/>
                <a:t>Netgear</a:t>
              </a:r>
              <a:endParaRPr lang="en-US" sz="1400" dirty="0"/>
            </a:p>
          </p:txBody>
        </p:sp>
        <p:sp>
          <p:nvSpPr>
            <p:cNvPr id="30" name="TextBox 29"/>
            <p:cNvSpPr txBox="1"/>
            <p:nvPr/>
          </p:nvSpPr>
          <p:spPr>
            <a:xfrm>
              <a:off x="2981247" y="1828800"/>
              <a:ext cx="675840" cy="298450"/>
            </a:xfrm>
            <a:prstGeom prst="rect">
              <a:avLst/>
            </a:prstGeom>
            <a:noFill/>
            <a:ln w="12700">
              <a:noFill/>
            </a:ln>
          </p:spPr>
          <p:txBody>
            <a:bodyPr wrap="none" rtlCol="0">
              <a:spAutoFit/>
            </a:bodyPr>
            <a:lstStyle/>
            <a:p>
              <a:r>
                <a:rPr lang="en-US" sz="1400" dirty="0" smtClean="0"/>
                <a:t>Linksys</a:t>
              </a:r>
              <a:endParaRPr lang="en-US" sz="1400" dirty="0"/>
            </a:p>
          </p:txBody>
        </p:sp>
        <p:sp>
          <p:nvSpPr>
            <p:cNvPr id="31" name="TextBox 30"/>
            <p:cNvSpPr txBox="1"/>
            <p:nvPr/>
          </p:nvSpPr>
          <p:spPr>
            <a:xfrm>
              <a:off x="4191000" y="1828800"/>
              <a:ext cx="751682" cy="298450"/>
            </a:xfrm>
            <a:prstGeom prst="rect">
              <a:avLst/>
            </a:prstGeom>
            <a:noFill/>
            <a:ln w="12700">
              <a:noFill/>
            </a:ln>
          </p:spPr>
          <p:txBody>
            <a:bodyPr wrap="none" rtlCol="0">
              <a:spAutoFit/>
            </a:bodyPr>
            <a:lstStyle/>
            <a:p>
              <a:r>
                <a:rPr lang="en-US" sz="1400" dirty="0" err="1" smtClean="0"/>
                <a:t>Netgear</a:t>
              </a:r>
              <a:endParaRPr lang="en-US" sz="1400" dirty="0"/>
            </a:p>
          </p:txBody>
        </p:sp>
        <p:sp>
          <p:nvSpPr>
            <p:cNvPr id="32" name="TextBox 31"/>
            <p:cNvSpPr txBox="1"/>
            <p:nvPr/>
          </p:nvSpPr>
          <p:spPr>
            <a:xfrm>
              <a:off x="5800647" y="1828800"/>
              <a:ext cx="675840" cy="298450"/>
            </a:xfrm>
            <a:prstGeom prst="rect">
              <a:avLst/>
            </a:prstGeom>
            <a:noFill/>
            <a:ln w="12700">
              <a:noFill/>
            </a:ln>
          </p:spPr>
          <p:txBody>
            <a:bodyPr wrap="none" rtlCol="0">
              <a:spAutoFit/>
            </a:bodyPr>
            <a:lstStyle/>
            <a:p>
              <a:r>
                <a:rPr lang="en-US" sz="1400" dirty="0" smtClean="0"/>
                <a:t>Linksys</a:t>
              </a:r>
              <a:endParaRPr lang="en-US" sz="1400" dirty="0"/>
            </a:p>
          </p:txBody>
        </p:sp>
        <p:sp>
          <p:nvSpPr>
            <p:cNvPr id="33" name="TextBox 32"/>
            <p:cNvSpPr txBox="1"/>
            <p:nvPr/>
          </p:nvSpPr>
          <p:spPr>
            <a:xfrm>
              <a:off x="1371600" y="2587823"/>
              <a:ext cx="276038" cy="307777"/>
            </a:xfrm>
            <a:prstGeom prst="rect">
              <a:avLst/>
            </a:prstGeom>
            <a:noFill/>
            <a:ln w="12700">
              <a:noFill/>
            </a:ln>
          </p:spPr>
          <p:txBody>
            <a:bodyPr wrap="none" rtlCol="0">
              <a:spAutoFit/>
            </a:bodyPr>
            <a:lstStyle/>
            <a:p>
              <a:r>
                <a:rPr lang="en-US" sz="1400" dirty="0" smtClean="0"/>
                <a:t>0</a:t>
              </a:r>
              <a:endParaRPr lang="en-US" sz="1400" dirty="0"/>
            </a:p>
          </p:txBody>
        </p:sp>
        <p:sp>
          <p:nvSpPr>
            <p:cNvPr id="34" name="TextBox 33"/>
            <p:cNvSpPr txBox="1"/>
            <p:nvPr/>
          </p:nvSpPr>
          <p:spPr>
            <a:xfrm>
              <a:off x="2314762" y="2590800"/>
              <a:ext cx="276038" cy="307777"/>
            </a:xfrm>
            <a:prstGeom prst="rect">
              <a:avLst/>
            </a:prstGeom>
            <a:noFill/>
            <a:ln w="12700">
              <a:noFill/>
            </a:ln>
          </p:spPr>
          <p:txBody>
            <a:bodyPr wrap="none" rtlCol="0">
              <a:spAutoFit/>
            </a:bodyPr>
            <a:lstStyle/>
            <a:p>
              <a:r>
                <a:rPr lang="en-US" sz="1400" dirty="0" smtClean="0"/>
                <a:t>1</a:t>
              </a:r>
              <a:endParaRPr lang="en-US" sz="1400" dirty="0"/>
            </a:p>
          </p:txBody>
        </p:sp>
        <p:sp>
          <p:nvSpPr>
            <p:cNvPr id="35" name="TextBox 34"/>
            <p:cNvSpPr txBox="1"/>
            <p:nvPr/>
          </p:nvSpPr>
          <p:spPr>
            <a:xfrm>
              <a:off x="4267200" y="2587823"/>
              <a:ext cx="276038" cy="307777"/>
            </a:xfrm>
            <a:prstGeom prst="rect">
              <a:avLst/>
            </a:prstGeom>
            <a:noFill/>
            <a:ln w="12700">
              <a:noFill/>
            </a:ln>
          </p:spPr>
          <p:txBody>
            <a:bodyPr wrap="none" rtlCol="0">
              <a:spAutoFit/>
            </a:bodyPr>
            <a:lstStyle/>
            <a:p>
              <a:r>
                <a:rPr lang="en-US" sz="1400" dirty="0" smtClean="0"/>
                <a:t>0</a:t>
              </a:r>
              <a:endParaRPr lang="en-US" sz="1400" dirty="0"/>
            </a:p>
          </p:txBody>
        </p:sp>
        <p:sp>
          <p:nvSpPr>
            <p:cNvPr id="36" name="TextBox 35"/>
            <p:cNvSpPr txBox="1"/>
            <p:nvPr/>
          </p:nvSpPr>
          <p:spPr>
            <a:xfrm>
              <a:off x="5210362" y="2587823"/>
              <a:ext cx="276038" cy="307777"/>
            </a:xfrm>
            <a:prstGeom prst="rect">
              <a:avLst/>
            </a:prstGeom>
            <a:noFill/>
            <a:ln w="12700">
              <a:noFill/>
            </a:ln>
          </p:spPr>
          <p:txBody>
            <a:bodyPr wrap="none" rtlCol="0">
              <a:spAutoFit/>
            </a:bodyPr>
            <a:lstStyle/>
            <a:p>
              <a:r>
                <a:rPr lang="en-US" sz="1400" dirty="0" smtClean="0"/>
                <a:t>1</a:t>
              </a:r>
              <a:endParaRPr lang="en-US" sz="1400" dirty="0"/>
            </a:p>
          </p:txBody>
        </p:sp>
      </p:grpSp>
      <p:sp>
        <p:nvSpPr>
          <p:cNvPr id="41" name="Freeform 40"/>
          <p:cNvSpPr/>
          <p:nvPr/>
        </p:nvSpPr>
        <p:spPr>
          <a:xfrm>
            <a:off x="1894114" y="3011715"/>
            <a:ext cx="1763486" cy="1026885"/>
          </a:xfrm>
          <a:custGeom>
            <a:avLst/>
            <a:gdLst>
              <a:gd name="connsiteX0" fmla="*/ 1763486 w 1763486"/>
              <a:gd name="connsiteY0" fmla="*/ 232228 h 1026885"/>
              <a:gd name="connsiteX1" fmla="*/ 1197429 w 1763486"/>
              <a:gd name="connsiteY1" fmla="*/ 3628 h 1026885"/>
              <a:gd name="connsiteX2" fmla="*/ 609600 w 1763486"/>
              <a:gd name="connsiteY2" fmla="*/ 253999 h 1026885"/>
              <a:gd name="connsiteX3" fmla="*/ 0 w 1763486"/>
              <a:gd name="connsiteY3" fmla="*/ 1026885 h 1026885"/>
            </a:gdLst>
            <a:ahLst/>
            <a:cxnLst>
              <a:cxn ang="0">
                <a:pos x="connsiteX0" y="connsiteY0"/>
              </a:cxn>
              <a:cxn ang="0">
                <a:pos x="connsiteX1" y="connsiteY1"/>
              </a:cxn>
              <a:cxn ang="0">
                <a:pos x="connsiteX2" y="connsiteY2"/>
              </a:cxn>
              <a:cxn ang="0">
                <a:pos x="connsiteX3" y="connsiteY3"/>
              </a:cxn>
            </a:cxnLst>
            <a:rect l="l" t="t" r="r" b="b"/>
            <a:pathLst>
              <a:path w="1763486" h="1026885">
                <a:moveTo>
                  <a:pt x="1763486" y="232228"/>
                </a:moveTo>
                <a:cubicBezTo>
                  <a:pt x="1576614" y="116114"/>
                  <a:pt x="1389743" y="0"/>
                  <a:pt x="1197429" y="3628"/>
                </a:cubicBezTo>
                <a:cubicBezTo>
                  <a:pt x="1005115" y="7256"/>
                  <a:pt x="809171" y="83456"/>
                  <a:pt x="609600" y="253999"/>
                </a:cubicBezTo>
                <a:cubicBezTo>
                  <a:pt x="410029" y="424542"/>
                  <a:pt x="205014" y="725713"/>
                  <a:pt x="0" y="1026885"/>
                </a:cubicBezTo>
              </a:path>
            </a:pathLst>
          </a:custGeom>
          <a:ln w="381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2975429" y="2296887"/>
            <a:ext cx="3653972" cy="827314"/>
          </a:xfrm>
          <a:custGeom>
            <a:avLst/>
            <a:gdLst>
              <a:gd name="connsiteX0" fmla="*/ 703943 w 3675743"/>
              <a:gd name="connsiteY0" fmla="*/ 947057 h 947057"/>
              <a:gd name="connsiteX1" fmla="*/ 137886 w 3675743"/>
              <a:gd name="connsiteY1" fmla="*/ 315685 h 947057"/>
              <a:gd name="connsiteX2" fmla="*/ 1531258 w 3675743"/>
              <a:gd name="connsiteY2" fmla="*/ 0 h 947057"/>
              <a:gd name="connsiteX3" fmla="*/ 3011715 w 3675743"/>
              <a:gd name="connsiteY3" fmla="*/ 315685 h 947057"/>
              <a:gd name="connsiteX4" fmla="*/ 3675743 w 3675743"/>
              <a:gd name="connsiteY4" fmla="*/ 947057 h 94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743" h="947057">
                <a:moveTo>
                  <a:pt x="703943" y="947057"/>
                </a:moveTo>
                <a:cubicBezTo>
                  <a:pt x="351971" y="710292"/>
                  <a:pt x="0" y="473528"/>
                  <a:pt x="137886" y="315685"/>
                </a:cubicBezTo>
                <a:cubicBezTo>
                  <a:pt x="275772" y="157842"/>
                  <a:pt x="1052287" y="0"/>
                  <a:pt x="1531258" y="0"/>
                </a:cubicBezTo>
                <a:cubicBezTo>
                  <a:pt x="2010229" y="0"/>
                  <a:pt x="2654301" y="157842"/>
                  <a:pt x="3011715" y="315685"/>
                </a:cubicBezTo>
                <a:cubicBezTo>
                  <a:pt x="3369129" y="473528"/>
                  <a:pt x="3522436" y="710292"/>
                  <a:pt x="3675743" y="947057"/>
                </a:cubicBezTo>
              </a:path>
            </a:pathLst>
          </a:cu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TextBox 42"/>
          <p:cNvSpPr txBox="1"/>
          <p:nvPr/>
        </p:nvSpPr>
        <p:spPr>
          <a:xfrm>
            <a:off x="5029200" y="1905000"/>
            <a:ext cx="652743" cy="369332"/>
          </a:xfrm>
          <a:prstGeom prst="rect">
            <a:avLst/>
          </a:prstGeom>
          <a:solidFill>
            <a:schemeClr val="bg1">
              <a:lumMod val="85000"/>
            </a:schemeClr>
          </a:solidFill>
        </p:spPr>
        <p:txBody>
          <a:bodyPr wrap="none" rtlCol="0">
            <a:spAutoFit/>
          </a:bodyPr>
          <a:lstStyle/>
          <a:p>
            <a:r>
              <a:rPr lang="en-US" dirty="0" smtClean="0"/>
              <a:t>1000</a:t>
            </a:r>
            <a:endParaRPr lang="en-US" dirty="0"/>
          </a:p>
        </p:txBody>
      </p:sp>
      <p:sp>
        <p:nvSpPr>
          <p:cNvPr id="44" name="TextBox 43"/>
          <p:cNvSpPr txBox="1"/>
          <p:nvPr/>
        </p:nvSpPr>
        <p:spPr>
          <a:xfrm>
            <a:off x="3619896" y="2590800"/>
            <a:ext cx="418704" cy="369332"/>
          </a:xfrm>
          <a:prstGeom prst="rect">
            <a:avLst/>
          </a:prstGeom>
          <a:solidFill>
            <a:schemeClr val="bg1">
              <a:lumMod val="85000"/>
            </a:schemeClr>
          </a:solidFill>
        </p:spPr>
        <p:txBody>
          <a:bodyPr wrap="none" rtlCol="0">
            <a:spAutoFit/>
          </a:bodyPr>
          <a:lstStyle/>
          <a:p>
            <a:r>
              <a:rPr lang="en-US" dirty="0" smtClean="0"/>
              <a:t>10</a:t>
            </a:r>
            <a:endParaRPr lang="en-US" dirty="0"/>
          </a:p>
        </p:txBody>
      </p:sp>
      <p:sp>
        <p:nvSpPr>
          <p:cNvPr id="45" name="TextBox 44"/>
          <p:cNvSpPr txBox="1"/>
          <p:nvPr/>
        </p:nvSpPr>
        <p:spPr>
          <a:xfrm>
            <a:off x="6515496" y="2590800"/>
            <a:ext cx="418704" cy="369332"/>
          </a:xfrm>
          <a:prstGeom prst="rect">
            <a:avLst/>
          </a:prstGeom>
          <a:solidFill>
            <a:schemeClr val="bg1">
              <a:lumMod val="85000"/>
            </a:schemeClr>
          </a:solidFill>
        </p:spPr>
        <p:txBody>
          <a:bodyPr wrap="none" rtlCol="0">
            <a:spAutoFit/>
          </a:bodyPr>
          <a:lstStyle/>
          <a:p>
            <a:r>
              <a:rPr lang="en-US" dirty="0" smtClean="0"/>
              <a:t>10</a:t>
            </a:r>
            <a:endParaRPr lang="en-US" dirty="0"/>
          </a:p>
        </p:txBody>
      </p:sp>
      <p:sp>
        <p:nvSpPr>
          <p:cNvPr id="46" name="TextBox 45"/>
          <p:cNvSpPr txBox="1"/>
          <p:nvPr/>
        </p:nvSpPr>
        <p:spPr>
          <a:xfrm>
            <a:off x="1295400" y="3276600"/>
            <a:ext cx="652743" cy="369332"/>
          </a:xfrm>
          <a:prstGeom prst="rect">
            <a:avLst/>
          </a:prstGeom>
          <a:solidFill>
            <a:schemeClr val="bg1">
              <a:lumMod val="85000"/>
            </a:schemeClr>
          </a:solidFill>
        </p:spPr>
        <p:txBody>
          <a:bodyPr wrap="none" rtlCol="0">
            <a:spAutoFit/>
          </a:bodyPr>
          <a:lstStyle/>
          <a:p>
            <a:r>
              <a:rPr lang="en-US" dirty="0" smtClean="0"/>
              <a:t>2000</a:t>
            </a:r>
            <a:endParaRPr lang="en-US" dirty="0"/>
          </a:p>
        </p:txBody>
      </p:sp>
      <p:sp>
        <p:nvSpPr>
          <p:cNvPr id="47" name="TextBox 46"/>
          <p:cNvSpPr txBox="1"/>
          <p:nvPr/>
        </p:nvSpPr>
        <p:spPr>
          <a:xfrm>
            <a:off x="4300257" y="3276600"/>
            <a:ext cx="652743" cy="369332"/>
          </a:xfrm>
          <a:prstGeom prst="rect">
            <a:avLst/>
          </a:prstGeom>
          <a:solidFill>
            <a:schemeClr val="bg1">
              <a:lumMod val="85000"/>
            </a:schemeClr>
          </a:solidFill>
        </p:spPr>
        <p:txBody>
          <a:bodyPr wrap="none" rtlCol="0">
            <a:spAutoFit/>
          </a:bodyPr>
          <a:lstStyle/>
          <a:p>
            <a:r>
              <a:rPr lang="en-US" dirty="0" smtClean="0"/>
              <a:t>2000</a:t>
            </a:r>
            <a:endParaRPr lang="en-US" dirty="0"/>
          </a:p>
        </p:txBody>
      </p:sp>
      <p:sp>
        <p:nvSpPr>
          <p:cNvPr id="49" name="TextBox 48"/>
          <p:cNvSpPr txBox="1"/>
          <p:nvPr/>
        </p:nvSpPr>
        <p:spPr>
          <a:xfrm>
            <a:off x="381000" y="5105400"/>
            <a:ext cx="8303812" cy="769441"/>
          </a:xfrm>
          <a:prstGeom prst="rect">
            <a:avLst/>
          </a:prstGeom>
          <a:noFill/>
        </p:spPr>
        <p:txBody>
          <a:bodyPr wrap="none" rtlCol="0">
            <a:spAutoFit/>
          </a:bodyPr>
          <a:lstStyle/>
          <a:p>
            <a:pPr marL="457200" indent="-457200">
              <a:buFont typeface="Arial" pitchFamily="34" charset="0"/>
              <a:buChar char="•"/>
            </a:pPr>
            <a:r>
              <a:rPr lang="en-US" sz="2200" dirty="0" smtClean="0"/>
              <a:t>Preference for mutations involving frequently changing parameters</a:t>
            </a:r>
          </a:p>
          <a:p>
            <a:pPr marL="457200" indent="-457200">
              <a:buFont typeface="Arial" pitchFamily="34" charset="0"/>
              <a:buChar char="•"/>
            </a:pPr>
            <a:r>
              <a:rPr lang="en-US" sz="2200" dirty="0" smtClean="0"/>
              <a:t>Assumption: higher the frequency, less disruptive the change</a:t>
            </a:r>
          </a:p>
        </p:txBody>
      </p:sp>
      <p:sp>
        <p:nvSpPr>
          <p:cNvPr id="48" name="TextBox 47"/>
          <p:cNvSpPr txBox="1"/>
          <p:nvPr/>
        </p:nvSpPr>
        <p:spPr>
          <a:xfrm>
            <a:off x="2907934" y="1295400"/>
            <a:ext cx="2930739" cy="769441"/>
          </a:xfrm>
          <a:prstGeom prst="rect">
            <a:avLst/>
          </a:prstGeom>
          <a:noFill/>
        </p:spPr>
        <p:txBody>
          <a:bodyPr wrap="none" rtlCol="0">
            <a:spAutoFit/>
          </a:bodyPr>
          <a:lstStyle/>
          <a:p>
            <a:pPr marL="457200" indent="-457200"/>
            <a:r>
              <a:rPr lang="en-US" sz="2200" dirty="0" smtClean="0"/>
              <a:t>Track change frequency.</a:t>
            </a:r>
          </a:p>
          <a:p>
            <a:pPr marL="457200" indent="-457200">
              <a:buAutoNum type="arabicPeriod"/>
            </a:pPr>
            <a:endParaRPr lang="en-US" sz="2200" dirty="0" smtClean="0"/>
          </a:p>
        </p:txBody>
      </p:sp>
      <p:sp>
        <p:nvSpPr>
          <p:cNvPr id="50" name="Folded Corner 49"/>
          <p:cNvSpPr/>
          <p:nvPr/>
        </p:nvSpPr>
        <p:spPr>
          <a:xfrm>
            <a:off x="228600" y="1600200"/>
            <a:ext cx="2209800" cy="762000"/>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device=Linksys</a:t>
            </a:r>
          </a:p>
          <a:p>
            <a:pPr algn="ctr"/>
            <a:r>
              <a:rPr lang="en-US" dirty="0" err="1" smtClean="0">
                <a:solidFill>
                  <a:schemeClr val="tx1"/>
                </a:solidFill>
              </a:rPr>
              <a:t>pptp_pass</a:t>
            </a:r>
            <a:r>
              <a:rPr lang="en-US" dirty="0" smtClean="0">
                <a:solidFill>
                  <a:schemeClr val="tx1"/>
                </a:solidFill>
              </a:rPr>
              <a:t>=0</a:t>
            </a:r>
          </a:p>
          <a:p>
            <a:pPr algn="ctr"/>
            <a:endParaRPr lang="en-US" dirty="0">
              <a:solidFill>
                <a:schemeClr val="tx1"/>
              </a:solidFill>
            </a:endParaRPr>
          </a:p>
        </p:txBody>
      </p:sp>
      <p:sp>
        <p:nvSpPr>
          <p:cNvPr id="54" name="TextBox 53"/>
          <p:cNvSpPr txBox="1"/>
          <p:nvPr/>
        </p:nvSpPr>
        <p:spPr>
          <a:xfrm>
            <a:off x="6489265" y="1371600"/>
            <a:ext cx="237566" cy="369332"/>
          </a:xfrm>
          <a:prstGeom prst="rect">
            <a:avLst/>
          </a:prstGeom>
          <a:noFill/>
        </p:spPr>
        <p:txBody>
          <a:bodyPr wrap="none" rtlCol="0">
            <a:spAutoFit/>
          </a:bodyPr>
          <a:lstStyle/>
          <a:p>
            <a:r>
              <a:rPr lang="en-US" dirty="0" smtClean="0"/>
              <a:t> </a:t>
            </a:r>
            <a:endParaRPr lang="en-US" dirty="0"/>
          </a:p>
        </p:txBody>
      </p:sp>
    </p:spTree>
    <p:custDataLst>
      <p:tags r:id="rId1"/>
    </p:custDataLst>
  </p:cSld>
  <p:clrMapOvr>
    <a:masterClrMapping/>
  </p:clrMapOvr>
  <p:transition xmlns:p14="http://schemas.microsoft.com/office/powerpoint/2010/main" advTm="14695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47" grpId="0" animBg="1"/>
      <p:bldP spid="49" grpId="0"/>
      <p:bldP spid="48" grpId="0"/>
      <p:bldP spid="48" grpId="1"/>
      <p:bldP spid="5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Shortcoming of Configuration Trees</a:t>
            </a:r>
            <a:endParaRPr lang="en-US" dirty="0"/>
          </a:p>
        </p:txBody>
      </p:sp>
      <p:sp>
        <p:nvSpPr>
          <p:cNvPr id="5" name="Content Placeholder 4"/>
          <p:cNvSpPr>
            <a:spLocks noGrp="1"/>
          </p:cNvSpPr>
          <p:nvPr>
            <p:ph idx="1"/>
          </p:nvPr>
        </p:nvSpPr>
        <p:spPr/>
        <p:txBody>
          <a:bodyPr>
            <a:normAutofit/>
          </a:bodyPr>
          <a:lstStyle/>
          <a:p>
            <a:r>
              <a:rPr lang="en-US" dirty="0" smtClean="0"/>
              <a:t>Some </a:t>
            </a:r>
            <a:r>
              <a:rPr lang="en-US" dirty="0" err="1" smtClean="0"/>
              <a:t>config</a:t>
            </a:r>
            <a:r>
              <a:rPr lang="en-US" dirty="0" smtClean="0"/>
              <a:t> info may not be learned</a:t>
            </a:r>
          </a:p>
          <a:p>
            <a:r>
              <a:rPr lang="en-US" dirty="0" smtClean="0"/>
              <a:t>So traversal of </a:t>
            </a:r>
            <a:r>
              <a:rPr lang="en-US" dirty="0" err="1" smtClean="0"/>
              <a:t>config</a:t>
            </a:r>
            <a:r>
              <a:rPr lang="en-US" dirty="0" smtClean="0"/>
              <a:t> tree may end in a “good” leaf even if </a:t>
            </a:r>
            <a:r>
              <a:rPr lang="en-US" dirty="0" err="1" smtClean="0"/>
              <a:t>config</a:t>
            </a:r>
            <a:r>
              <a:rPr lang="en-US" dirty="0" smtClean="0"/>
              <a:t> is problematic</a:t>
            </a:r>
          </a:p>
          <a:p>
            <a:r>
              <a:rPr lang="en-US" dirty="0" smtClean="0"/>
              <a:t>Reasons:</a:t>
            </a:r>
          </a:p>
          <a:p>
            <a:pPr lvl="1"/>
            <a:r>
              <a:rPr lang="en-US" b="1" dirty="0" smtClean="0"/>
              <a:t>Insufficient data</a:t>
            </a:r>
          </a:p>
          <a:p>
            <a:pPr lvl="2"/>
            <a:r>
              <a:rPr lang="en-US" dirty="0" smtClean="0"/>
              <a:t>e.g., a new router enters the market</a:t>
            </a:r>
          </a:p>
          <a:p>
            <a:pPr lvl="1"/>
            <a:r>
              <a:rPr lang="en-US" b="1" dirty="0" smtClean="0"/>
              <a:t>Hidden configurations </a:t>
            </a:r>
          </a:p>
          <a:p>
            <a:pPr lvl="2"/>
            <a:r>
              <a:rPr lang="en-US" dirty="0" smtClean="0"/>
              <a:t>e.g., application-specific parameters </a:t>
            </a:r>
          </a:p>
          <a:p>
            <a:pPr lvl="1"/>
            <a:endParaRPr lang="en-US" dirty="0" smtClean="0"/>
          </a:p>
          <a:p>
            <a:pPr lvl="1"/>
            <a:endParaRPr lang="en-US" dirty="0" smtClean="0"/>
          </a:p>
          <a:p>
            <a:pPr lvl="1"/>
            <a:endParaRPr lang="en-US" dirty="0" smtClean="0"/>
          </a:p>
          <a:p>
            <a:pPr lvl="1"/>
            <a:endParaRPr lang="en-US" dirty="0"/>
          </a:p>
        </p:txBody>
      </p:sp>
      <p:sp>
        <p:nvSpPr>
          <p:cNvPr id="3" name="Slide Number Placeholder 2"/>
          <p:cNvSpPr>
            <a:spLocks noGrp="1"/>
          </p:cNvSpPr>
          <p:nvPr>
            <p:ph type="sldNum" sz="quarter" idx="12"/>
          </p:nvPr>
        </p:nvSpPr>
        <p:spPr/>
        <p:txBody>
          <a:bodyPr/>
          <a:lstStyle/>
          <a:p>
            <a:fld id="{DF5103A7-DABE-4F7F-86E5-16E7550D4702}" type="slidenum">
              <a:rPr lang="en-US" smtClean="0"/>
              <a:pPr/>
              <a:t>37</a:t>
            </a:fld>
            <a:endParaRPr lang="en-US"/>
          </a:p>
        </p:txBody>
      </p:sp>
    </p:spTree>
  </p:cSld>
  <p:clrMapOvr>
    <a:masterClrMapping/>
  </p:clrMapOvr>
  <p:transition xmlns:p14="http://schemas.microsoft.com/office/powerpoint/2010/main" advTm="82806"/>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of Diagnosis Procedure</a:t>
            </a:r>
            <a:endParaRPr lang="en-US" dirty="0"/>
          </a:p>
        </p:txBody>
      </p:sp>
      <p:graphicFrame>
        <p:nvGraphicFramePr>
          <p:cNvPr id="14" name="Table 13"/>
          <p:cNvGraphicFramePr>
            <a:graphicFrameLocks noGrp="1"/>
          </p:cNvGraphicFramePr>
          <p:nvPr/>
        </p:nvGraphicFramePr>
        <p:xfrm>
          <a:off x="1981200" y="3833782"/>
          <a:ext cx="5334000" cy="2871818"/>
        </p:xfrm>
        <a:graphic>
          <a:graphicData uri="http://schemas.openxmlformats.org/drawingml/2006/table">
            <a:tbl>
              <a:tblPr firstRow="1" bandRow="1">
                <a:tableStyleId>{073A0DAA-6AF3-43AB-8588-CEC1D06C72B9}</a:tableStyleId>
              </a:tblPr>
              <a:tblGrid>
                <a:gridCol w="2667000"/>
                <a:gridCol w="2667000"/>
              </a:tblGrid>
              <a:tr h="777911">
                <a:tc>
                  <a:txBody>
                    <a:bodyPr/>
                    <a:lstStyle/>
                    <a:p>
                      <a:pPr algn="ctr"/>
                      <a:r>
                        <a:rPr lang="en-US" sz="2000" dirty="0" smtClean="0"/>
                        <a:t>Network traffic signature</a:t>
                      </a:r>
                      <a:endParaRPr lang="en-US" sz="2000" dirty="0"/>
                    </a:p>
                  </a:txBody>
                  <a:tcPr/>
                </a:tc>
                <a:tc>
                  <a:txBody>
                    <a:bodyPr/>
                    <a:lstStyle/>
                    <a:p>
                      <a:pPr algn="ctr"/>
                      <a:r>
                        <a:rPr lang="en-US" sz="2000" dirty="0" smtClean="0"/>
                        <a:t>Change trees</a:t>
                      </a:r>
                      <a:endParaRPr lang="en-US" sz="2000" dirty="0"/>
                    </a:p>
                  </a:txBody>
                  <a:tcPr/>
                </a:tc>
              </a:tr>
              <a:tr h="1119995">
                <a:tc>
                  <a:txBody>
                    <a:bodyPr/>
                    <a:lstStyle/>
                    <a:p>
                      <a:pPr algn="ctr"/>
                      <a:r>
                        <a:rPr lang="en-US" sz="1600" baseline="0" dirty="0" smtClean="0"/>
                        <a:t>1 X X </a:t>
                      </a:r>
                      <a:r>
                        <a:rPr lang="en-US" sz="1600" baseline="0" dirty="0" err="1" smtClean="0"/>
                        <a:t>X</a:t>
                      </a:r>
                      <a:r>
                        <a:rPr lang="en-US" sz="1600" baseline="0" dirty="0" smtClean="0"/>
                        <a:t> </a:t>
                      </a:r>
                      <a:r>
                        <a:rPr lang="en-US" sz="1600" baseline="0" dirty="0" err="1" smtClean="0"/>
                        <a:t>X</a:t>
                      </a:r>
                      <a:r>
                        <a:rPr lang="en-US" sz="1600" baseline="0" dirty="0" smtClean="0"/>
                        <a:t> </a:t>
                      </a:r>
                      <a:r>
                        <a:rPr lang="en-US" sz="1600" baseline="0" dirty="0" err="1" smtClean="0"/>
                        <a:t>X</a:t>
                      </a:r>
                      <a:r>
                        <a:rPr lang="en-US" sz="1600" baseline="0" dirty="0" smtClean="0"/>
                        <a:t> </a:t>
                      </a:r>
                      <a:r>
                        <a:rPr lang="en-US" sz="1600" baseline="0" dirty="0" err="1" smtClean="0"/>
                        <a:t>X</a:t>
                      </a:r>
                      <a:endParaRPr lang="en-US" sz="1600" dirty="0"/>
                    </a:p>
                  </a:txBody>
                  <a:tcPr/>
                </a:tc>
                <a:tc>
                  <a:txBody>
                    <a:bodyPr/>
                    <a:lstStyle/>
                    <a:p>
                      <a:pPr algn="ctr"/>
                      <a:endParaRPr lang="en-US" sz="1600" dirty="0"/>
                    </a:p>
                  </a:txBody>
                  <a:tcPr/>
                </a:tc>
              </a:tr>
              <a:tr h="973912">
                <a:tc>
                  <a:txBody>
                    <a:bodyPr/>
                    <a:lstStyle/>
                    <a:p>
                      <a:pPr algn="ctr"/>
                      <a:r>
                        <a:rPr lang="en-US" sz="1600" dirty="0" smtClean="0"/>
                        <a:t>0 X </a:t>
                      </a:r>
                      <a:r>
                        <a:rPr lang="en-US" sz="1600" baseline="0" dirty="0" smtClean="0"/>
                        <a:t>X </a:t>
                      </a:r>
                      <a:r>
                        <a:rPr lang="en-US" sz="1600" baseline="0" dirty="0" err="1" smtClean="0"/>
                        <a:t>X</a:t>
                      </a:r>
                      <a:r>
                        <a:rPr lang="en-US" sz="1600" baseline="0" dirty="0" smtClean="0"/>
                        <a:t>  </a:t>
                      </a:r>
                      <a:r>
                        <a:rPr lang="en-US" sz="1600" baseline="0" dirty="0" err="1" smtClean="0"/>
                        <a:t>X</a:t>
                      </a:r>
                      <a:r>
                        <a:rPr lang="en-US" sz="1600" baseline="0" dirty="0" smtClean="0"/>
                        <a:t> 1 X</a:t>
                      </a:r>
                      <a:endParaRPr lang="en-US" sz="1600" dirty="0"/>
                    </a:p>
                  </a:txBody>
                  <a:tcPr/>
                </a:tc>
                <a:tc>
                  <a:txBody>
                    <a:bodyPr/>
                    <a:lstStyle/>
                    <a:p>
                      <a:pPr algn="ctr"/>
                      <a:endParaRPr lang="en-US" sz="1600" dirty="0"/>
                    </a:p>
                  </a:txBody>
                  <a:tcPr/>
                </a:tc>
              </a:tr>
            </a:tbl>
          </a:graphicData>
        </a:graphic>
      </p:graphicFrame>
      <p:sp>
        <p:nvSpPr>
          <p:cNvPr id="22" name="Isosceles Triangle 21"/>
          <p:cNvSpPr/>
          <p:nvPr/>
        </p:nvSpPr>
        <p:spPr>
          <a:xfrm>
            <a:off x="2819400" y="1295400"/>
            <a:ext cx="3657600" cy="1828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800600" y="2971800"/>
            <a:ext cx="381000" cy="3048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a:stCxn id="22" idx="0"/>
          </p:cNvCxnSpPr>
          <p:nvPr/>
        </p:nvCxnSpPr>
        <p:spPr>
          <a:xfrm rot="16200000" flipH="1" flipV="1">
            <a:off x="4076700" y="1638300"/>
            <a:ext cx="914400" cy="228600"/>
          </a:xfrm>
          <a:prstGeom prst="straightConnector1">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24" idx="1"/>
          </p:cNvCxnSpPr>
          <p:nvPr/>
        </p:nvCxnSpPr>
        <p:spPr>
          <a:xfrm rot="16200000" flipH="1">
            <a:off x="4223162" y="2383202"/>
            <a:ext cx="829673" cy="436795"/>
          </a:xfrm>
          <a:prstGeom prst="line">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4256997" y="3210603"/>
            <a:ext cx="685802" cy="6653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Isosceles Triangle 48"/>
          <p:cNvSpPr/>
          <p:nvPr/>
        </p:nvSpPr>
        <p:spPr>
          <a:xfrm>
            <a:off x="5562600" y="4800600"/>
            <a:ext cx="762000" cy="762000"/>
          </a:xfrm>
          <a:prstGeom prst="triangl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a:off x="5562600" y="5824868"/>
            <a:ext cx="762000" cy="7620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410200" y="1752600"/>
            <a:ext cx="2466766" cy="461665"/>
          </a:xfrm>
          <a:prstGeom prst="rect">
            <a:avLst/>
          </a:prstGeom>
          <a:noFill/>
        </p:spPr>
        <p:txBody>
          <a:bodyPr wrap="none" rtlCol="0">
            <a:spAutoFit/>
          </a:bodyPr>
          <a:lstStyle/>
          <a:p>
            <a:r>
              <a:rPr lang="en-US" sz="2400" dirty="0" smtClean="0"/>
              <a:t>Configuration tree</a:t>
            </a:r>
            <a:endParaRPr lang="en-US" sz="2400" dirty="0"/>
          </a:p>
        </p:txBody>
      </p:sp>
    </p:spTree>
  </p:cSld>
  <p:clrMapOvr>
    <a:masterClrMapping/>
  </p:clrMapOvr>
  <p:transition xmlns:p14="http://schemas.microsoft.com/office/powerpoint/2010/main" advTm="70606"/>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Evaluation</a:t>
            </a:r>
            <a:endParaRPr lang="en-US" dirty="0"/>
          </a:p>
        </p:txBody>
      </p:sp>
      <p:sp>
        <p:nvSpPr>
          <p:cNvPr id="3" name="Content Placeholder 2"/>
          <p:cNvSpPr>
            <a:spLocks noGrp="1"/>
          </p:cNvSpPr>
          <p:nvPr>
            <p:ph idx="1"/>
          </p:nvPr>
        </p:nvSpPr>
        <p:spPr>
          <a:xfrm>
            <a:off x="457200" y="1600201"/>
            <a:ext cx="8229600" cy="1143000"/>
          </a:xfrm>
        </p:spPr>
        <p:txBody>
          <a:bodyPr/>
          <a:lstStyle/>
          <a:p>
            <a:r>
              <a:rPr lang="en-US" dirty="0" err="1" smtClean="0"/>
              <a:t>Testbed</a:t>
            </a:r>
            <a:r>
              <a:rPr lang="en-US" dirty="0" smtClean="0"/>
              <a:t> comprising 7 different routers</a:t>
            </a:r>
          </a:p>
          <a:p>
            <a:pPr lvl="1"/>
            <a:r>
              <a:rPr lang="en-US" dirty="0" smtClean="0"/>
              <a:t>various makes: </a:t>
            </a:r>
            <a:r>
              <a:rPr lang="en-US" dirty="0" err="1" smtClean="0"/>
              <a:t>Netgear</a:t>
            </a:r>
            <a:r>
              <a:rPr lang="en-US" dirty="0" smtClean="0"/>
              <a:t>, Linksys, D-Link, </a:t>
            </a:r>
            <a:r>
              <a:rPr lang="en-US" dirty="0" err="1" smtClean="0"/>
              <a:t>Belkin</a:t>
            </a:r>
            <a:endParaRPr lang="en-US" dirty="0" smtClean="0"/>
          </a:p>
        </p:txBody>
      </p:sp>
      <p:grpSp>
        <p:nvGrpSpPr>
          <p:cNvPr id="71" name="Group 70"/>
          <p:cNvGrpSpPr/>
          <p:nvPr/>
        </p:nvGrpSpPr>
        <p:grpSpPr>
          <a:xfrm>
            <a:off x="152400" y="2590800"/>
            <a:ext cx="7924800" cy="3657600"/>
            <a:chOff x="152400" y="2590800"/>
            <a:chExt cx="7924800" cy="3657600"/>
          </a:xfrm>
        </p:grpSpPr>
        <p:grpSp>
          <p:nvGrpSpPr>
            <p:cNvPr id="67" name="Group 66"/>
            <p:cNvGrpSpPr/>
            <p:nvPr/>
          </p:nvGrpSpPr>
          <p:grpSpPr>
            <a:xfrm>
              <a:off x="457200" y="2941675"/>
              <a:ext cx="7620000" cy="2773325"/>
              <a:chOff x="457200" y="2941675"/>
              <a:chExt cx="7620000" cy="2773325"/>
            </a:xfrm>
          </p:grpSpPr>
          <p:pic>
            <p:nvPicPr>
              <p:cNvPr id="17" name="Picture 4" descr="http://www.greendisk.com/images/Computer.jpg"/>
              <p:cNvPicPr>
                <a:picLocks noChangeAspect="1" noChangeArrowheads="1"/>
              </p:cNvPicPr>
              <p:nvPr/>
            </p:nvPicPr>
            <p:blipFill>
              <a:blip r:embed="rId2"/>
              <a:srcRect/>
              <a:stretch>
                <a:fillRect/>
              </a:stretch>
            </p:blipFill>
            <p:spPr bwMode="auto">
              <a:xfrm>
                <a:off x="457200" y="4304745"/>
                <a:ext cx="1450578" cy="1257854"/>
              </a:xfrm>
              <a:prstGeom prst="rect">
                <a:avLst/>
              </a:prstGeom>
              <a:noFill/>
            </p:spPr>
          </p:pic>
          <p:grpSp>
            <p:nvGrpSpPr>
              <p:cNvPr id="45" name="Group 44"/>
              <p:cNvGrpSpPr/>
              <p:nvPr/>
            </p:nvGrpSpPr>
            <p:grpSpPr>
              <a:xfrm>
                <a:off x="1066800" y="2941675"/>
                <a:ext cx="7010400" cy="2773325"/>
                <a:chOff x="1066800" y="2941675"/>
                <a:chExt cx="7010400" cy="2773325"/>
              </a:xfrm>
            </p:grpSpPr>
            <p:pic>
              <p:nvPicPr>
                <p:cNvPr id="18" name="Picture 17" descr="cablemodem.jpg"/>
                <p:cNvPicPr>
                  <a:picLocks noChangeAspect="1"/>
                </p:cNvPicPr>
                <p:nvPr/>
              </p:nvPicPr>
              <p:blipFill>
                <a:blip r:embed="rId3"/>
                <a:stretch>
                  <a:fillRect/>
                </a:stretch>
              </p:blipFill>
              <p:spPr>
                <a:xfrm>
                  <a:off x="3853543" y="3669067"/>
                  <a:ext cx="713468" cy="686760"/>
                </a:xfrm>
                <a:prstGeom prst="rect">
                  <a:avLst/>
                </a:prstGeom>
              </p:spPr>
            </p:pic>
            <p:sp>
              <p:nvSpPr>
                <p:cNvPr id="19" name="Cloud 18"/>
                <p:cNvSpPr/>
                <p:nvPr/>
              </p:nvSpPr>
              <p:spPr>
                <a:xfrm>
                  <a:off x="4506784" y="3350808"/>
                  <a:ext cx="903416" cy="51278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Internet</a:t>
                  </a:r>
                  <a:endParaRPr lang="en-US" sz="1600" dirty="0">
                    <a:solidFill>
                      <a:sysClr val="windowText" lastClr="000000"/>
                    </a:solidFill>
                  </a:endParaRPr>
                </a:p>
              </p:txBody>
            </p:sp>
            <p:pic>
              <p:nvPicPr>
                <p:cNvPr id="20" name="Picture 19" descr="wap.jpg"/>
                <p:cNvPicPr>
                  <a:picLocks noChangeAspect="1"/>
                </p:cNvPicPr>
                <p:nvPr/>
              </p:nvPicPr>
              <p:blipFill>
                <a:blip r:embed="rId4"/>
                <a:stretch>
                  <a:fillRect/>
                </a:stretch>
              </p:blipFill>
              <p:spPr>
                <a:xfrm>
                  <a:off x="2532743" y="4077718"/>
                  <a:ext cx="981303" cy="862707"/>
                </a:xfrm>
                <a:prstGeom prst="rect">
                  <a:avLst/>
                </a:prstGeom>
              </p:spPr>
            </p:pic>
            <p:pic>
              <p:nvPicPr>
                <p:cNvPr id="21" name="Picture 6"/>
                <p:cNvPicPr>
                  <a:picLocks noChangeAspect="1" noChangeArrowheads="1"/>
                </p:cNvPicPr>
                <p:nvPr/>
              </p:nvPicPr>
              <p:blipFill>
                <a:blip r:embed="rId5"/>
                <a:srcRect/>
                <a:stretch>
                  <a:fillRect/>
                </a:stretch>
              </p:blipFill>
              <p:spPr bwMode="auto">
                <a:xfrm>
                  <a:off x="1258925" y="3124200"/>
                  <a:ext cx="1067443" cy="1044329"/>
                </a:xfrm>
                <a:prstGeom prst="rect">
                  <a:avLst/>
                </a:prstGeom>
                <a:noFill/>
                <a:ln w="9525">
                  <a:noFill/>
                  <a:miter lim="800000"/>
                  <a:headEnd/>
                  <a:tailEnd/>
                </a:ln>
                <a:effectLst/>
              </p:spPr>
            </p:pic>
            <p:sp>
              <p:nvSpPr>
                <p:cNvPr id="22" name="Freeform 21"/>
                <p:cNvSpPr/>
                <p:nvPr/>
              </p:nvSpPr>
              <p:spPr>
                <a:xfrm>
                  <a:off x="3308329" y="3537074"/>
                  <a:ext cx="862250" cy="948239"/>
                </a:xfrm>
                <a:custGeom>
                  <a:avLst/>
                  <a:gdLst>
                    <a:gd name="connsiteX0" fmla="*/ 0 w 1392865"/>
                    <a:gd name="connsiteY0" fmla="*/ 1591340 h 1591340"/>
                    <a:gd name="connsiteX1" fmla="*/ 542260 w 1392865"/>
                    <a:gd name="connsiteY1" fmla="*/ 187842 h 1591340"/>
                    <a:gd name="connsiteX2" fmla="*/ 1392865 w 1392865"/>
                    <a:gd name="connsiteY2" fmla="*/ 464289 h 1591340"/>
                  </a:gdLst>
                  <a:ahLst/>
                  <a:cxnLst>
                    <a:cxn ang="0">
                      <a:pos x="connsiteX0" y="connsiteY0"/>
                    </a:cxn>
                    <a:cxn ang="0">
                      <a:pos x="connsiteX1" y="connsiteY1"/>
                    </a:cxn>
                    <a:cxn ang="0">
                      <a:pos x="connsiteX2" y="connsiteY2"/>
                    </a:cxn>
                  </a:cxnLst>
                  <a:rect l="l" t="t" r="r" b="b"/>
                  <a:pathLst>
                    <a:path w="1392865" h="1591340">
                      <a:moveTo>
                        <a:pt x="0" y="1591340"/>
                      </a:moveTo>
                      <a:cubicBezTo>
                        <a:pt x="155058" y="983512"/>
                        <a:pt x="310116" y="375684"/>
                        <a:pt x="542260" y="187842"/>
                      </a:cubicBezTo>
                      <a:cubicBezTo>
                        <a:pt x="774404" y="0"/>
                        <a:pt x="1083634" y="232144"/>
                        <a:pt x="1392865" y="4642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24" name="Freeform 23"/>
                <p:cNvSpPr/>
                <p:nvPr/>
              </p:nvSpPr>
              <p:spPr>
                <a:xfrm>
                  <a:off x="4278086" y="3718696"/>
                  <a:ext cx="261088" cy="86588"/>
                </a:xfrm>
                <a:custGeom>
                  <a:avLst/>
                  <a:gdLst>
                    <a:gd name="connsiteX0" fmla="*/ 0 w 393405"/>
                    <a:gd name="connsiteY0" fmla="*/ 138224 h 138224"/>
                    <a:gd name="connsiteX1" fmla="*/ 393405 w 393405"/>
                    <a:gd name="connsiteY1" fmla="*/ 0 h 138224"/>
                  </a:gdLst>
                  <a:ahLst/>
                  <a:cxnLst>
                    <a:cxn ang="0">
                      <a:pos x="connsiteX0" y="connsiteY0"/>
                    </a:cxn>
                    <a:cxn ang="0">
                      <a:pos x="connsiteX1" y="connsiteY1"/>
                    </a:cxn>
                  </a:cxnLst>
                  <a:rect l="l" t="t" r="r" b="b"/>
                  <a:pathLst>
                    <a:path w="393405" h="138224">
                      <a:moveTo>
                        <a:pt x="0" y="138224"/>
                      </a:moveTo>
                      <a:lnTo>
                        <a:pt x="393405"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pic>
              <p:nvPicPr>
                <p:cNvPr id="25" name="Picture 24" descr="hp_media_server.jpg"/>
                <p:cNvPicPr>
                  <a:picLocks noChangeAspect="1"/>
                </p:cNvPicPr>
                <p:nvPr/>
              </p:nvPicPr>
              <p:blipFill>
                <a:blip r:embed="rId6"/>
                <a:stretch>
                  <a:fillRect/>
                </a:stretch>
              </p:blipFill>
              <p:spPr>
                <a:xfrm>
                  <a:off x="6172200" y="3810000"/>
                  <a:ext cx="1905000" cy="1905000"/>
                </a:xfrm>
                <a:prstGeom prst="rect">
                  <a:avLst/>
                </a:prstGeom>
              </p:spPr>
            </p:pic>
            <p:sp>
              <p:nvSpPr>
                <p:cNvPr id="26" name="Rounded Rectangle 25"/>
                <p:cNvSpPr/>
                <p:nvPr/>
              </p:nvSpPr>
              <p:spPr>
                <a:xfrm>
                  <a:off x="6477000" y="3352800"/>
                  <a:ext cx="1371600" cy="533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VPN Server</a:t>
                  </a:r>
                  <a:endParaRPr lang="en-US" dirty="0">
                    <a:solidFill>
                      <a:sysClr val="windowText" lastClr="000000"/>
                    </a:solidFill>
                  </a:endParaRPr>
                </a:p>
              </p:txBody>
            </p:sp>
            <p:sp>
              <p:nvSpPr>
                <p:cNvPr id="27" name="Rounded Rectangle 26"/>
                <p:cNvSpPr/>
                <p:nvPr/>
              </p:nvSpPr>
              <p:spPr>
                <a:xfrm>
                  <a:off x="1066800" y="2971800"/>
                  <a:ext cx="1371600" cy="533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VPN Client</a:t>
                  </a:r>
                  <a:endParaRPr lang="en-US" dirty="0">
                    <a:solidFill>
                      <a:sysClr val="windowText" lastClr="000000"/>
                    </a:solidFill>
                  </a:endParaRPr>
                </a:p>
              </p:txBody>
            </p:sp>
            <p:sp>
              <p:nvSpPr>
                <p:cNvPr id="28" name="Freeform 27"/>
                <p:cNvSpPr/>
                <p:nvPr/>
              </p:nvSpPr>
              <p:spPr>
                <a:xfrm>
                  <a:off x="2362200" y="2941675"/>
                  <a:ext cx="4113028" cy="620232"/>
                </a:xfrm>
                <a:custGeom>
                  <a:avLst/>
                  <a:gdLst>
                    <a:gd name="connsiteX0" fmla="*/ 95693 w 4136065"/>
                    <a:gd name="connsiteY0" fmla="*/ 237460 h 620232"/>
                    <a:gd name="connsiteX1" fmla="*/ 159488 w 4136065"/>
                    <a:gd name="connsiteY1" fmla="*/ 194930 h 620232"/>
                    <a:gd name="connsiteX2" fmla="*/ 1052623 w 4136065"/>
                    <a:gd name="connsiteY2" fmla="*/ 35441 h 620232"/>
                    <a:gd name="connsiteX3" fmla="*/ 2296632 w 4136065"/>
                    <a:gd name="connsiteY3" fmla="*/ 46074 h 620232"/>
                    <a:gd name="connsiteX4" fmla="*/ 3487479 w 4136065"/>
                    <a:gd name="connsiteY4" fmla="*/ 311888 h 620232"/>
                    <a:gd name="connsiteX5" fmla="*/ 4136065 w 4136065"/>
                    <a:gd name="connsiteY5" fmla="*/ 620232 h 62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6065" h="620232">
                      <a:moveTo>
                        <a:pt x="95693" y="237460"/>
                      </a:moveTo>
                      <a:cubicBezTo>
                        <a:pt x="47846" y="233030"/>
                        <a:pt x="0" y="228600"/>
                        <a:pt x="159488" y="194930"/>
                      </a:cubicBezTo>
                      <a:cubicBezTo>
                        <a:pt x="318976" y="161260"/>
                        <a:pt x="696432" y="60250"/>
                        <a:pt x="1052623" y="35441"/>
                      </a:cubicBezTo>
                      <a:cubicBezTo>
                        <a:pt x="1408814" y="10632"/>
                        <a:pt x="1890823" y="0"/>
                        <a:pt x="2296632" y="46074"/>
                      </a:cubicBezTo>
                      <a:cubicBezTo>
                        <a:pt x="2702441" y="92148"/>
                        <a:pt x="3180907" y="216195"/>
                        <a:pt x="3487479" y="311888"/>
                      </a:cubicBezTo>
                      <a:cubicBezTo>
                        <a:pt x="3794051" y="407581"/>
                        <a:pt x="3965058" y="513906"/>
                        <a:pt x="4136065" y="620232"/>
                      </a:cubicBezTo>
                    </a:path>
                  </a:pathLst>
                </a:custGeom>
                <a:ln w="57150">
                  <a:prstDash val="dash"/>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44" name="Freeform 43"/>
                <p:cNvSpPr/>
                <p:nvPr/>
              </p:nvSpPr>
              <p:spPr>
                <a:xfrm>
                  <a:off x="1828800" y="4267200"/>
                  <a:ext cx="1219200" cy="304800"/>
                </a:xfrm>
                <a:custGeom>
                  <a:avLst/>
                  <a:gdLst>
                    <a:gd name="connsiteX0" fmla="*/ 2052084 w 2052084"/>
                    <a:gd name="connsiteY0" fmla="*/ 347330 h 581246"/>
                    <a:gd name="connsiteX1" fmla="*/ 925032 w 2052084"/>
                    <a:gd name="connsiteY1" fmla="*/ 38986 h 581246"/>
                    <a:gd name="connsiteX2" fmla="*/ 0 w 2052084"/>
                    <a:gd name="connsiteY2" fmla="*/ 581246 h 581246"/>
                  </a:gdLst>
                  <a:ahLst/>
                  <a:cxnLst>
                    <a:cxn ang="0">
                      <a:pos x="connsiteX0" y="connsiteY0"/>
                    </a:cxn>
                    <a:cxn ang="0">
                      <a:pos x="connsiteX1" y="connsiteY1"/>
                    </a:cxn>
                    <a:cxn ang="0">
                      <a:pos x="connsiteX2" y="connsiteY2"/>
                    </a:cxn>
                  </a:cxnLst>
                  <a:rect l="l" t="t" r="r" b="b"/>
                  <a:pathLst>
                    <a:path w="2052084" h="581246">
                      <a:moveTo>
                        <a:pt x="2052084" y="347330"/>
                      </a:moveTo>
                      <a:cubicBezTo>
                        <a:pt x="1659565" y="173665"/>
                        <a:pt x="1267046" y="0"/>
                        <a:pt x="925032" y="38986"/>
                      </a:cubicBezTo>
                      <a:cubicBezTo>
                        <a:pt x="583018" y="77972"/>
                        <a:pt x="0" y="581246"/>
                        <a:pt x="0" y="581246"/>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68" name="Oval 67"/>
            <p:cNvSpPr/>
            <p:nvPr/>
          </p:nvSpPr>
          <p:spPr>
            <a:xfrm>
              <a:off x="152400" y="2590800"/>
              <a:ext cx="4495800" cy="3657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1905000" y="5562600"/>
              <a:ext cx="790601" cy="369332"/>
            </a:xfrm>
            <a:prstGeom prst="rect">
              <a:avLst/>
            </a:prstGeom>
            <a:noFill/>
          </p:spPr>
          <p:txBody>
            <a:bodyPr wrap="none" rtlCol="0">
              <a:spAutoFit/>
            </a:bodyPr>
            <a:lstStyle/>
            <a:p>
              <a:r>
                <a:rPr lang="en-US" dirty="0" smtClean="0"/>
                <a:t>HOME</a:t>
              </a:r>
              <a:endParaRPr lang="en-US" dirty="0"/>
            </a:p>
          </p:txBody>
        </p:sp>
      </p:grpSp>
      <p:grpSp>
        <p:nvGrpSpPr>
          <p:cNvPr id="74" name="Group 73"/>
          <p:cNvGrpSpPr/>
          <p:nvPr/>
        </p:nvGrpSpPr>
        <p:grpSpPr>
          <a:xfrm>
            <a:off x="152400" y="2590800"/>
            <a:ext cx="7772400" cy="3657600"/>
            <a:chOff x="-381000" y="5486400"/>
            <a:chExt cx="7772400" cy="3657600"/>
          </a:xfrm>
        </p:grpSpPr>
        <p:grpSp>
          <p:nvGrpSpPr>
            <p:cNvPr id="47" name="Group 46"/>
            <p:cNvGrpSpPr/>
            <p:nvPr/>
          </p:nvGrpSpPr>
          <p:grpSpPr>
            <a:xfrm>
              <a:off x="0" y="5867400"/>
              <a:ext cx="7391400" cy="2620924"/>
              <a:chOff x="0" y="6019800"/>
              <a:chExt cx="7391400" cy="2620924"/>
            </a:xfrm>
          </p:grpSpPr>
          <p:pic>
            <p:nvPicPr>
              <p:cNvPr id="31" name="Picture 4" descr="http://www.greendisk.com/images/Computer.jpg"/>
              <p:cNvPicPr>
                <a:picLocks noChangeAspect="1" noChangeArrowheads="1"/>
              </p:cNvPicPr>
              <p:nvPr/>
            </p:nvPicPr>
            <p:blipFill>
              <a:blip r:embed="rId2"/>
              <a:srcRect/>
              <a:stretch>
                <a:fillRect/>
              </a:stretch>
            </p:blipFill>
            <p:spPr bwMode="auto">
              <a:xfrm>
                <a:off x="0" y="7382870"/>
                <a:ext cx="1450578" cy="1257854"/>
              </a:xfrm>
              <a:prstGeom prst="rect">
                <a:avLst/>
              </a:prstGeom>
              <a:noFill/>
            </p:spPr>
          </p:pic>
          <p:pic>
            <p:nvPicPr>
              <p:cNvPr id="32" name="Picture 31" descr="cablemodem.jpg"/>
              <p:cNvPicPr>
                <a:picLocks noChangeAspect="1"/>
              </p:cNvPicPr>
              <p:nvPr/>
            </p:nvPicPr>
            <p:blipFill>
              <a:blip r:embed="rId3"/>
              <a:stretch>
                <a:fillRect/>
              </a:stretch>
            </p:blipFill>
            <p:spPr>
              <a:xfrm>
                <a:off x="3396343" y="6747192"/>
                <a:ext cx="713468" cy="686760"/>
              </a:xfrm>
              <a:prstGeom prst="rect">
                <a:avLst/>
              </a:prstGeom>
            </p:spPr>
          </p:pic>
          <p:sp>
            <p:nvSpPr>
              <p:cNvPr id="33" name="Cloud 32"/>
              <p:cNvSpPr/>
              <p:nvPr/>
            </p:nvSpPr>
            <p:spPr>
              <a:xfrm>
                <a:off x="4049584" y="6428933"/>
                <a:ext cx="903416" cy="51278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Internet</a:t>
                </a:r>
                <a:endParaRPr lang="en-US" sz="1600" dirty="0">
                  <a:solidFill>
                    <a:sysClr val="windowText" lastClr="000000"/>
                  </a:solidFill>
                </a:endParaRPr>
              </a:p>
            </p:txBody>
          </p:sp>
          <p:pic>
            <p:nvPicPr>
              <p:cNvPr id="34" name="Picture 33" descr="wap.jpg"/>
              <p:cNvPicPr>
                <a:picLocks noChangeAspect="1"/>
              </p:cNvPicPr>
              <p:nvPr/>
            </p:nvPicPr>
            <p:blipFill>
              <a:blip r:embed="rId4"/>
              <a:stretch>
                <a:fillRect/>
              </a:stretch>
            </p:blipFill>
            <p:spPr>
              <a:xfrm>
                <a:off x="2075543" y="7155843"/>
                <a:ext cx="981303" cy="862707"/>
              </a:xfrm>
              <a:prstGeom prst="rect">
                <a:avLst/>
              </a:prstGeom>
            </p:spPr>
          </p:pic>
          <p:pic>
            <p:nvPicPr>
              <p:cNvPr id="35" name="Picture 6"/>
              <p:cNvPicPr>
                <a:picLocks noChangeAspect="1" noChangeArrowheads="1"/>
              </p:cNvPicPr>
              <p:nvPr/>
            </p:nvPicPr>
            <p:blipFill>
              <a:blip r:embed="rId5"/>
              <a:srcRect/>
              <a:stretch>
                <a:fillRect/>
              </a:stretch>
            </p:blipFill>
            <p:spPr bwMode="auto">
              <a:xfrm>
                <a:off x="801725" y="6202325"/>
                <a:ext cx="1067443" cy="1044329"/>
              </a:xfrm>
              <a:prstGeom prst="rect">
                <a:avLst/>
              </a:prstGeom>
              <a:noFill/>
              <a:ln w="9525">
                <a:noFill/>
                <a:miter lim="800000"/>
                <a:headEnd/>
                <a:tailEnd/>
              </a:ln>
              <a:effectLst/>
            </p:spPr>
          </p:pic>
          <p:sp>
            <p:nvSpPr>
              <p:cNvPr id="36" name="Freeform 35"/>
              <p:cNvSpPr/>
              <p:nvPr/>
            </p:nvSpPr>
            <p:spPr>
              <a:xfrm>
                <a:off x="2851129" y="6615199"/>
                <a:ext cx="862250" cy="948239"/>
              </a:xfrm>
              <a:custGeom>
                <a:avLst/>
                <a:gdLst>
                  <a:gd name="connsiteX0" fmla="*/ 0 w 1392865"/>
                  <a:gd name="connsiteY0" fmla="*/ 1591340 h 1591340"/>
                  <a:gd name="connsiteX1" fmla="*/ 542260 w 1392865"/>
                  <a:gd name="connsiteY1" fmla="*/ 187842 h 1591340"/>
                  <a:gd name="connsiteX2" fmla="*/ 1392865 w 1392865"/>
                  <a:gd name="connsiteY2" fmla="*/ 464289 h 1591340"/>
                </a:gdLst>
                <a:ahLst/>
                <a:cxnLst>
                  <a:cxn ang="0">
                    <a:pos x="connsiteX0" y="connsiteY0"/>
                  </a:cxn>
                  <a:cxn ang="0">
                    <a:pos x="connsiteX1" y="connsiteY1"/>
                  </a:cxn>
                  <a:cxn ang="0">
                    <a:pos x="connsiteX2" y="connsiteY2"/>
                  </a:cxn>
                </a:cxnLst>
                <a:rect l="l" t="t" r="r" b="b"/>
                <a:pathLst>
                  <a:path w="1392865" h="1591340">
                    <a:moveTo>
                      <a:pt x="0" y="1591340"/>
                    </a:moveTo>
                    <a:cubicBezTo>
                      <a:pt x="155058" y="983512"/>
                      <a:pt x="310116" y="375684"/>
                      <a:pt x="542260" y="187842"/>
                    </a:cubicBezTo>
                    <a:cubicBezTo>
                      <a:pt x="774404" y="0"/>
                      <a:pt x="1083634" y="232144"/>
                      <a:pt x="1392865" y="4642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38" name="Freeform 37"/>
              <p:cNvSpPr/>
              <p:nvPr/>
            </p:nvSpPr>
            <p:spPr>
              <a:xfrm>
                <a:off x="3820886" y="6796821"/>
                <a:ext cx="261088" cy="86588"/>
              </a:xfrm>
              <a:custGeom>
                <a:avLst/>
                <a:gdLst>
                  <a:gd name="connsiteX0" fmla="*/ 0 w 393405"/>
                  <a:gd name="connsiteY0" fmla="*/ 138224 h 138224"/>
                  <a:gd name="connsiteX1" fmla="*/ 393405 w 393405"/>
                  <a:gd name="connsiteY1" fmla="*/ 0 h 138224"/>
                </a:gdLst>
                <a:ahLst/>
                <a:cxnLst>
                  <a:cxn ang="0">
                    <a:pos x="connsiteX0" y="connsiteY0"/>
                  </a:cxn>
                  <a:cxn ang="0">
                    <a:pos x="connsiteX1" y="connsiteY1"/>
                  </a:cxn>
                </a:cxnLst>
                <a:rect l="l" t="t" r="r" b="b"/>
                <a:pathLst>
                  <a:path w="393405" h="138224">
                    <a:moveTo>
                      <a:pt x="0" y="138224"/>
                    </a:moveTo>
                    <a:lnTo>
                      <a:pt x="393405"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40" name="Rounded Rectangle 39"/>
              <p:cNvSpPr/>
              <p:nvPr/>
            </p:nvSpPr>
            <p:spPr>
              <a:xfrm>
                <a:off x="6019800" y="6430925"/>
                <a:ext cx="1371600" cy="533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FTP Client</a:t>
                </a:r>
                <a:endParaRPr lang="en-US" dirty="0">
                  <a:solidFill>
                    <a:sysClr val="windowText" lastClr="000000"/>
                  </a:solidFill>
                </a:endParaRPr>
              </a:p>
            </p:txBody>
          </p:sp>
          <p:sp>
            <p:nvSpPr>
              <p:cNvPr id="41" name="Rounded Rectangle 40"/>
              <p:cNvSpPr/>
              <p:nvPr/>
            </p:nvSpPr>
            <p:spPr>
              <a:xfrm>
                <a:off x="609600" y="6172200"/>
                <a:ext cx="1371600" cy="533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FTP Server</a:t>
                </a:r>
                <a:endParaRPr lang="en-US" dirty="0">
                  <a:solidFill>
                    <a:sysClr val="windowText" lastClr="000000"/>
                  </a:solidFill>
                </a:endParaRPr>
              </a:p>
            </p:txBody>
          </p:sp>
          <p:sp>
            <p:nvSpPr>
              <p:cNvPr id="42" name="Freeform 41"/>
              <p:cNvSpPr/>
              <p:nvPr/>
            </p:nvSpPr>
            <p:spPr>
              <a:xfrm>
                <a:off x="1905000" y="6019800"/>
                <a:ext cx="4113028" cy="620232"/>
              </a:xfrm>
              <a:custGeom>
                <a:avLst/>
                <a:gdLst>
                  <a:gd name="connsiteX0" fmla="*/ 95693 w 4136065"/>
                  <a:gd name="connsiteY0" fmla="*/ 237460 h 620232"/>
                  <a:gd name="connsiteX1" fmla="*/ 159488 w 4136065"/>
                  <a:gd name="connsiteY1" fmla="*/ 194930 h 620232"/>
                  <a:gd name="connsiteX2" fmla="*/ 1052623 w 4136065"/>
                  <a:gd name="connsiteY2" fmla="*/ 35441 h 620232"/>
                  <a:gd name="connsiteX3" fmla="*/ 2296632 w 4136065"/>
                  <a:gd name="connsiteY3" fmla="*/ 46074 h 620232"/>
                  <a:gd name="connsiteX4" fmla="*/ 3487479 w 4136065"/>
                  <a:gd name="connsiteY4" fmla="*/ 311888 h 620232"/>
                  <a:gd name="connsiteX5" fmla="*/ 4136065 w 4136065"/>
                  <a:gd name="connsiteY5" fmla="*/ 620232 h 62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6065" h="620232">
                    <a:moveTo>
                      <a:pt x="95693" y="237460"/>
                    </a:moveTo>
                    <a:cubicBezTo>
                      <a:pt x="47846" y="233030"/>
                      <a:pt x="0" y="228600"/>
                      <a:pt x="159488" y="194930"/>
                    </a:cubicBezTo>
                    <a:cubicBezTo>
                      <a:pt x="318976" y="161260"/>
                      <a:pt x="696432" y="60250"/>
                      <a:pt x="1052623" y="35441"/>
                    </a:cubicBezTo>
                    <a:cubicBezTo>
                      <a:pt x="1408814" y="10632"/>
                      <a:pt x="1890823" y="0"/>
                      <a:pt x="2296632" y="46074"/>
                    </a:cubicBezTo>
                    <a:cubicBezTo>
                      <a:pt x="2702441" y="92148"/>
                      <a:pt x="3180907" y="216195"/>
                      <a:pt x="3487479" y="311888"/>
                    </a:cubicBezTo>
                    <a:cubicBezTo>
                      <a:pt x="3794051" y="407581"/>
                      <a:pt x="3965058" y="513906"/>
                      <a:pt x="4136065" y="620232"/>
                    </a:cubicBezTo>
                  </a:path>
                </a:pathLst>
              </a:custGeom>
              <a:ln w="57150">
                <a:prstDash val="dash"/>
                <a:headEnd type="triangle"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43" name="Freeform 42"/>
              <p:cNvSpPr/>
              <p:nvPr/>
            </p:nvSpPr>
            <p:spPr>
              <a:xfrm>
                <a:off x="1371600" y="7315200"/>
                <a:ext cx="1219200" cy="304800"/>
              </a:xfrm>
              <a:custGeom>
                <a:avLst/>
                <a:gdLst>
                  <a:gd name="connsiteX0" fmla="*/ 2052084 w 2052084"/>
                  <a:gd name="connsiteY0" fmla="*/ 347330 h 581246"/>
                  <a:gd name="connsiteX1" fmla="*/ 925032 w 2052084"/>
                  <a:gd name="connsiteY1" fmla="*/ 38986 h 581246"/>
                  <a:gd name="connsiteX2" fmla="*/ 0 w 2052084"/>
                  <a:gd name="connsiteY2" fmla="*/ 581246 h 581246"/>
                </a:gdLst>
                <a:ahLst/>
                <a:cxnLst>
                  <a:cxn ang="0">
                    <a:pos x="connsiteX0" y="connsiteY0"/>
                  </a:cxn>
                  <a:cxn ang="0">
                    <a:pos x="connsiteX1" y="connsiteY1"/>
                  </a:cxn>
                  <a:cxn ang="0">
                    <a:pos x="connsiteX2" y="connsiteY2"/>
                  </a:cxn>
                </a:cxnLst>
                <a:rect l="l" t="t" r="r" b="b"/>
                <a:pathLst>
                  <a:path w="2052084" h="581246">
                    <a:moveTo>
                      <a:pt x="2052084" y="347330"/>
                    </a:moveTo>
                    <a:cubicBezTo>
                      <a:pt x="1659565" y="173665"/>
                      <a:pt x="1267046" y="0"/>
                      <a:pt x="925032" y="38986"/>
                    </a:cubicBezTo>
                    <a:cubicBezTo>
                      <a:pt x="583018" y="77972"/>
                      <a:pt x="0" y="581246"/>
                      <a:pt x="0" y="581246"/>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6" name="Picture 6"/>
              <p:cNvPicPr>
                <a:picLocks noChangeAspect="1" noChangeArrowheads="1"/>
              </p:cNvPicPr>
              <p:nvPr/>
            </p:nvPicPr>
            <p:blipFill>
              <a:blip r:embed="rId5"/>
              <a:srcRect/>
              <a:stretch>
                <a:fillRect/>
              </a:stretch>
            </p:blipFill>
            <p:spPr bwMode="auto">
              <a:xfrm>
                <a:off x="6172200" y="7086600"/>
                <a:ext cx="1067443" cy="1044329"/>
              </a:xfrm>
              <a:prstGeom prst="rect">
                <a:avLst/>
              </a:prstGeom>
              <a:noFill/>
              <a:ln w="9525">
                <a:noFill/>
                <a:miter lim="800000"/>
                <a:headEnd/>
                <a:tailEnd/>
              </a:ln>
              <a:effectLst/>
            </p:spPr>
          </p:pic>
        </p:grpSp>
        <p:sp>
          <p:nvSpPr>
            <p:cNvPr id="72" name="Oval 71"/>
            <p:cNvSpPr/>
            <p:nvPr/>
          </p:nvSpPr>
          <p:spPr>
            <a:xfrm>
              <a:off x="-381000" y="5486400"/>
              <a:ext cx="4495800" cy="3657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1371600" y="8458200"/>
              <a:ext cx="790601" cy="369332"/>
            </a:xfrm>
            <a:prstGeom prst="rect">
              <a:avLst/>
            </a:prstGeom>
            <a:noFill/>
          </p:spPr>
          <p:txBody>
            <a:bodyPr wrap="none" rtlCol="0">
              <a:spAutoFit/>
            </a:bodyPr>
            <a:lstStyle/>
            <a:p>
              <a:r>
                <a:rPr lang="en-US" dirty="0" smtClean="0"/>
                <a:t>HOME</a:t>
              </a:r>
              <a:endParaRPr lang="en-US" dirty="0"/>
            </a:p>
          </p:txBody>
        </p:sp>
      </p:grpSp>
      <p:grpSp>
        <p:nvGrpSpPr>
          <p:cNvPr id="77" name="Group 76"/>
          <p:cNvGrpSpPr/>
          <p:nvPr/>
        </p:nvGrpSpPr>
        <p:grpSpPr>
          <a:xfrm>
            <a:off x="2286000" y="2667000"/>
            <a:ext cx="5638800" cy="3657600"/>
            <a:chOff x="1295400" y="6934200"/>
            <a:chExt cx="5638800" cy="3657600"/>
          </a:xfrm>
        </p:grpSpPr>
        <p:grpSp>
          <p:nvGrpSpPr>
            <p:cNvPr id="66" name="Group 65"/>
            <p:cNvGrpSpPr/>
            <p:nvPr/>
          </p:nvGrpSpPr>
          <p:grpSpPr>
            <a:xfrm>
              <a:off x="1981200" y="7543800"/>
              <a:ext cx="4953000" cy="2468524"/>
              <a:chOff x="-228600" y="8732876"/>
              <a:chExt cx="4953000" cy="2468524"/>
            </a:xfrm>
          </p:grpSpPr>
          <p:pic>
            <p:nvPicPr>
              <p:cNvPr id="49" name="Picture 4" descr="http://www.greendisk.com/images/Computer.jpg"/>
              <p:cNvPicPr>
                <a:picLocks noChangeAspect="1" noChangeArrowheads="1"/>
              </p:cNvPicPr>
              <p:nvPr/>
            </p:nvPicPr>
            <p:blipFill>
              <a:blip r:embed="rId2"/>
              <a:srcRect/>
              <a:stretch>
                <a:fillRect/>
              </a:stretch>
            </p:blipFill>
            <p:spPr bwMode="auto">
              <a:xfrm>
                <a:off x="-228600" y="9943546"/>
                <a:ext cx="1450578" cy="1257854"/>
              </a:xfrm>
              <a:prstGeom prst="rect">
                <a:avLst/>
              </a:prstGeom>
              <a:noFill/>
            </p:spPr>
          </p:pic>
          <p:pic>
            <p:nvPicPr>
              <p:cNvPr id="50" name="Picture 49" descr="cablemodem.jpg"/>
              <p:cNvPicPr>
                <a:picLocks noChangeAspect="1"/>
              </p:cNvPicPr>
              <p:nvPr/>
            </p:nvPicPr>
            <p:blipFill>
              <a:blip r:embed="rId3"/>
              <a:stretch>
                <a:fillRect/>
              </a:stretch>
            </p:blipFill>
            <p:spPr>
              <a:xfrm>
                <a:off x="3167743" y="9307868"/>
                <a:ext cx="713468" cy="686760"/>
              </a:xfrm>
              <a:prstGeom prst="rect">
                <a:avLst/>
              </a:prstGeom>
            </p:spPr>
          </p:pic>
          <p:sp>
            <p:nvSpPr>
              <p:cNvPr id="51" name="Cloud 50"/>
              <p:cNvSpPr/>
              <p:nvPr/>
            </p:nvSpPr>
            <p:spPr>
              <a:xfrm>
                <a:off x="3820984" y="8989609"/>
                <a:ext cx="903416" cy="51278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Internet</a:t>
                </a:r>
                <a:endParaRPr lang="en-US" sz="1600" dirty="0">
                  <a:solidFill>
                    <a:sysClr val="windowText" lastClr="000000"/>
                  </a:solidFill>
                </a:endParaRPr>
              </a:p>
            </p:txBody>
          </p:sp>
          <p:pic>
            <p:nvPicPr>
              <p:cNvPr id="52" name="Picture 51" descr="wap.jpg"/>
              <p:cNvPicPr>
                <a:picLocks noChangeAspect="1"/>
              </p:cNvPicPr>
              <p:nvPr/>
            </p:nvPicPr>
            <p:blipFill>
              <a:blip r:embed="rId4"/>
              <a:stretch>
                <a:fillRect/>
              </a:stretch>
            </p:blipFill>
            <p:spPr>
              <a:xfrm>
                <a:off x="1846943" y="9716519"/>
                <a:ext cx="981303" cy="862707"/>
              </a:xfrm>
              <a:prstGeom prst="rect">
                <a:avLst/>
              </a:prstGeom>
            </p:spPr>
          </p:pic>
          <p:pic>
            <p:nvPicPr>
              <p:cNvPr id="53" name="Picture 6"/>
              <p:cNvPicPr>
                <a:picLocks noChangeAspect="1" noChangeArrowheads="1"/>
              </p:cNvPicPr>
              <p:nvPr/>
            </p:nvPicPr>
            <p:blipFill>
              <a:blip r:embed="rId5"/>
              <a:srcRect/>
              <a:stretch>
                <a:fillRect/>
              </a:stretch>
            </p:blipFill>
            <p:spPr bwMode="auto">
              <a:xfrm>
                <a:off x="573125" y="8763001"/>
                <a:ext cx="1067443" cy="1044329"/>
              </a:xfrm>
              <a:prstGeom prst="rect">
                <a:avLst/>
              </a:prstGeom>
              <a:noFill/>
              <a:ln w="9525">
                <a:noFill/>
                <a:miter lim="800000"/>
                <a:headEnd/>
                <a:tailEnd/>
              </a:ln>
              <a:effectLst/>
            </p:spPr>
          </p:pic>
          <p:sp>
            <p:nvSpPr>
              <p:cNvPr id="54" name="Freeform 53"/>
              <p:cNvSpPr/>
              <p:nvPr/>
            </p:nvSpPr>
            <p:spPr>
              <a:xfrm>
                <a:off x="2622529" y="9175875"/>
                <a:ext cx="862250" cy="948239"/>
              </a:xfrm>
              <a:custGeom>
                <a:avLst/>
                <a:gdLst>
                  <a:gd name="connsiteX0" fmla="*/ 0 w 1392865"/>
                  <a:gd name="connsiteY0" fmla="*/ 1591340 h 1591340"/>
                  <a:gd name="connsiteX1" fmla="*/ 542260 w 1392865"/>
                  <a:gd name="connsiteY1" fmla="*/ 187842 h 1591340"/>
                  <a:gd name="connsiteX2" fmla="*/ 1392865 w 1392865"/>
                  <a:gd name="connsiteY2" fmla="*/ 464289 h 1591340"/>
                </a:gdLst>
                <a:ahLst/>
                <a:cxnLst>
                  <a:cxn ang="0">
                    <a:pos x="connsiteX0" y="connsiteY0"/>
                  </a:cxn>
                  <a:cxn ang="0">
                    <a:pos x="connsiteX1" y="connsiteY1"/>
                  </a:cxn>
                  <a:cxn ang="0">
                    <a:pos x="connsiteX2" y="connsiteY2"/>
                  </a:cxn>
                </a:cxnLst>
                <a:rect l="l" t="t" r="r" b="b"/>
                <a:pathLst>
                  <a:path w="1392865" h="1591340">
                    <a:moveTo>
                      <a:pt x="0" y="1591340"/>
                    </a:moveTo>
                    <a:cubicBezTo>
                      <a:pt x="155058" y="983512"/>
                      <a:pt x="310116" y="375684"/>
                      <a:pt x="542260" y="187842"/>
                    </a:cubicBezTo>
                    <a:cubicBezTo>
                      <a:pt x="774404" y="0"/>
                      <a:pt x="1083634" y="232144"/>
                      <a:pt x="1392865" y="4642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55" name="Freeform 54"/>
              <p:cNvSpPr/>
              <p:nvPr/>
            </p:nvSpPr>
            <p:spPr>
              <a:xfrm>
                <a:off x="3592286" y="9357497"/>
                <a:ext cx="261088" cy="86588"/>
              </a:xfrm>
              <a:custGeom>
                <a:avLst/>
                <a:gdLst>
                  <a:gd name="connsiteX0" fmla="*/ 0 w 393405"/>
                  <a:gd name="connsiteY0" fmla="*/ 138224 h 138224"/>
                  <a:gd name="connsiteX1" fmla="*/ 393405 w 393405"/>
                  <a:gd name="connsiteY1" fmla="*/ 0 h 138224"/>
                </a:gdLst>
                <a:ahLst/>
                <a:cxnLst>
                  <a:cxn ang="0">
                    <a:pos x="connsiteX0" y="connsiteY0"/>
                  </a:cxn>
                  <a:cxn ang="0">
                    <a:pos x="connsiteX1" y="connsiteY1"/>
                  </a:cxn>
                </a:cxnLst>
                <a:rect l="l" t="t" r="r" b="b"/>
                <a:pathLst>
                  <a:path w="393405" h="138224">
                    <a:moveTo>
                      <a:pt x="0" y="138224"/>
                    </a:moveTo>
                    <a:lnTo>
                      <a:pt x="393405"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57" name="Rounded Rectangle 56"/>
              <p:cNvSpPr/>
              <p:nvPr/>
            </p:nvSpPr>
            <p:spPr>
              <a:xfrm>
                <a:off x="381000" y="8732876"/>
                <a:ext cx="1371600" cy="533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File Share</a:t>
                </a:r>
                <a:endParaRPr lang="en-US" dirty="0">
                  <a:solidFill>
                    <a:sysClr val="windowText" lastClr="000000"/>
                  </a:solidFill>
                </a:endParaRPr>
              </a:p>
            </p:txBody>
          </p:sp>
          <p:sp>
            <p:nvSpPr>
              <p:cNvPr id="59" name="Freeform 58"/>
              <p:cNvSpPr/>
              <p:nvPr/>
            </p:nvSpPr>
            <p:spPr>
              <a:xfrm>
                <a:off x="1143000" y="9875876"/>
                <a:ext cx="1219200" cy="304800"/>
              </a:xfrm>
              <a:custGeom>
                <a:avLst/>
                <a:gdLst>
                  <a:gd name="connsiteX0" fmla="*/ 2052084 w 2052084"/>
                  <a:gd name="connsiteY0" fmla="*/ 347330 h 581246"/>
                  <a:gd name="connsiteX1" fmla="*/ 925032 w 2052084"/>
                  <a:gd name="connsiteY1" fmla="*/ 38986 h 581246"/>
                  <a:gd name="connsiteX2" fmla="*/ 0 w 2052084"/>
                  <a:gd name="connsiteY2" fmla="*/ 581246 h 581246"/>
                </a:gdLst>
                <a:ahLst/>
                <a:cxnLst>
                  <a:cxn ang="0">
                    <a:pos x="connsiteX0" y="connsiteY0"/>
                  </a:cxn>
                  <a:cxn ang="0">
                    <a:pos x="connsiteX1" y="connsiteY1"/>
                  </a:cxn>
                  <a:cxn ang="0">
                    <a:pos x="connsiteX2" y="connsiteY2"/>
                  </a:cxn>
                </a:cxnLst>
                <a:rect l="l" t="t" r="r" b="b"/>
                <a:pathLst>
                  <a:path w="2052084" h="581246">
                    <a:moveTo>
                      <a:pt x="2052084" y="347330"/>
                    </a:moveTo>
                    <a:cubicBezTo>
                      <a:pt x="1659565" y="173665"/>
                      <a:pt x="1267046" y="0"/>
                      <a:pt x="925032" y="38986"/>
                    </a:cubicBezTo>
                    <a:cubicBezTo>
                      <a:pt x="583018" y="77972"/>
                      <a:pt x="0" y="581246"/>
                      <a:pt x="0" y="581246"/>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Rounded Rectangle 60"/>
              <p:cNvSpPr/>
              <p:nvPr/>
            </p:nvSpPr>
            <p:spPr>
              <a:xfrm>
                <a:off x="0" y="10287000"/>
                <a:ext cx="1371600" cy="533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File Share</a:t>
                </a:r>
                <a:endParaRPr lang="en-US" dirty="0">
                  <a:solidFill>
                    <a:sysClr val="windowText" lastClr="000000"/>
                  </a:solidFill>
                </a:endParaRPr>
              </a:p>
            </p:txBody>
          </p:sp>
          <p:sp>
            <p:nvSpPr>
              <p:cNvPr id="65" name="Freeform 64"/>
              <p:cNvSpPr/>
              <p:nvPr/>
            </p:nvSpPr>
            <p:spPr>
              <a:xfrm>
                <a:off x="-138223" y="9328298"/>
                <a:ext cx="584790" cy="896678"/>
              </a:xfrm>
              <a:custGeom>
                <a:avLst/>
                <a:gdLst>
                  <a:gd name="connsiteX0" fmla="*/ 74428 w 584790"/>
                  <a:gd name="connsiteY0" fmla="*/ 868325 h 896678"/>
                  <a:gd name="connsiteX1" fmla="*/ 74428 w 584790"/>
                  <a:gd name="connsiteY1" fmla="*/ 772632 h 896678"/>
                  <a:gd name="connsiteX2" fmla="*/ 85060 w 584790"/>
                  <a:gd name="connsiteY2" fmla="*/ 124046 h 896678"/>
                  <a:gd name="connsiteX3" fmla="*/ 584790 w 584790"/>
                  <a:gd name="connsiteY3" fmla="*/ 28353 h 896678"/>
                </a:gdLst>
                <a:ahLst/>
                <a:cxnLst>
                  <a:cxn ang="0">
                    <a:pos x="connsiteX0" y="connsiteY0"/>
                  </a:cxn>
                  <a:cxn ang="0">
                    <a:pos x="connsiteX1" y="connsiteY1"/>
                  </a:cxn>
                  <a:cxn ang="0">
                    <a:pos x="connsiteX2" y="connsiteY2"/>
                  </a:cxn>
                  <a:cxn ang="0">
                    <a:pos x="connsiteX3" y="connsiteY3"/>
                  </a:cxn>
                </a:cxnLst>
                <a:rect l="l" t="t" r="r" b="b"/>
                <a:pathLst>
                  <a:path w="584790" h="896678">
                    <a:moveTo>
                      <a:pt x="74428" y="868325"/>
                    </a:moveTo>
                    <a:cubicBezTo>
                      <a:pt x="73542" y="882501"/>
                      <a:pt x="72656" y="896678"/>
                      <a:pt x="74428" y="772632"/>
                    </a:cubicBezTo>
                    <a:cubicBezTo>
                      <a:pt x="76200" y="648586"/>
                      <a:pt x="0" y="248092"/>
                      <a:pt x="85060" y="124046"/>
                    </a:cubicBezTo>
                    <a:cubicBezTo>
                      <a:pt x="170120" y="0"/>
                      <a:pt x="377455" y="14176"/>
                      <a:pt x="584790" y="28353"/>
                    </a:cubicBezTo>
                  </a:path>
                </a:pathLst>
              </a:custGeom>
              <a:ln w="57150">
                <a:prstDash val="dash"/>
                <a:headEnd type="triangle" w="med" len="med"/>
                <a:tailEnd type="triangl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
          <p:nvSpPr>
            <p:cNvPr id="75" name="Oval 74"/>
            <p:cNvSpPr/>
            <p:nvPr/>
          </p:nvSpPr>
          <p:spPr>
            <a:xfrm>
              <a:off x="1295400" y="6934200"/>
              <a:ext cx="4876800" cy="3657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3352800" y="10134600"/>
              <a:ext cx="790601" cy="369332"/>
            </a:xfrm>
            <a:prstGeom prst="rect">
              <a:avLst/>
            </a:prstGeom>
            <a:noFill/>
          </p:spPr>
          <p:txBody>
            <a:bodyPr wrap="none" rtlCol="0">
              <a:spAutoFit/>
            </a:bodyPr>
            <a:lstStyle/>
            <a:p>
              <a:r>
                <a:rPr lang="en-US" dirty="0" smtClean="0"/>
                <a:t>HOME</a:t>
              </a:r>
              <a:endParaRPr lang="en-US"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dirty="0" smtClean="0"/>
              <a:t>We Know Very Little</a:t>
            </a:r>
          </a:p>
        </p:txBody>
      </p:sp>
      <p:sp>
        <p:nvSpPr>
          <p:cNvPr id="17411" name="Content Placeholder 4"/>
          <p:cNvSpPr>
            <a:spLocks noGrp="1"/>
          </p:cNvSpPr>
          <p:nvPr>
            <p:ph idx="1"/>
          </p:nvPr>
        </p:nvSpPr>
        <p:spPr>
          <a:xfrm>
            <a:off x="304800" y="1600200"/>
            <a:ext cx="8686800" cy="4525963"/>
          </a:xfrm>
        </p:spPr>
        <p:txBody>
          <a:bodyPr/>
          <a:lstStyle/>
          <a:p>
            <a:pPr eaLnBrk="1" hangingPunct="1"/>
            <a:r>
              <a:rPr lang="en-US" dirty="0" smtClean="0"/>
              <a:t>User performance does not match advertised rates</a:t>
            </a:r>
          </a:p>
          <a:p>
            <a:pPr eaLnBrk="1" hangingPunct="1"/>
            <a:endParaRPr lang="en-US" dirty="0" smtClean="0"/>
          </a:p>
          <a:p>
            <a:pPr eaLnBrk="1" hangingPunct="1"/>
            <a:r>
              <a:rPr lang="en-US" dirty="0" smtClean="0"/>
              <a:t>We have very little idea </a:t>
            </a:r>
            <a:r>
              <a:rPr lang="en-US" b="1" dirty="0" smtClean="0">
                <a:solidFill>
                  <a:schemeClr val="accent2"/>
                </a:solidFill>
              </a:rPr>
              <a:t>why</a:t>
            </a:r>
          </a:p>
          <a:p>
            <a:pPr lvl="1" eaLnBrk="1" hangingPunct="1"/>
            <a:r>
              <a:rPr lang="en-US" dirty="0" smtClean="0"/>
              <a:t>We don’t even know how many performance problems occur due to problems inside vs. outside the home</a:t>
            </a:r>
          </a:p>
          <a:p>
            <a:pPr eaLnBrk="1" hangingPunct="1"/>
            <a:endParaRPr lang="en-US" dirty="0" smtClean="0"/>
          </a:p>
          <a:p>
            <a:pPr eaLnBrk="1" hangingPunct="1"/>
            <a:r>
              <a:rPr lang="en-US" dirty="0" smtClean="0"/>
              <a:t>We have no idea </a:t>
            </a:r>
            <a:r>
              <a:rPr lang="en-US" b="1" dirty="0" smtClean="0">
                <a:solidFill>
                  <a:srgbClr val="333399"/>
                </a:solidFill>
              </a:rPr>
              <a:t>how users react </a:t>
            </a:r>
            <a:r>
              <a:rPr lang="en-US" dirty="0" smtClean="0"/>
              <a:t>when performance suffers</a:t>
            </a:r>
          </a:p>
        </p:txBody>
      </p:sp>
      <p:sp>
        <p:nvSpPr>
          <p:cNvPr id="17412" name="Slide Number Placeholder 2"/>
          <p:cNvSpPr>
            <a:spLocks noGrp="1"/>
          </p:cNvSpPr>
          <p:nvPr>
            <p:ph type="sldNum" sz="quarter" idx="12"/>
          </p:nvPr>
        </p:nvSpPr>
        <p:spPr>
          <a:noFill/>
        </p:spPr>
        <p:txBody>
          <a:bodyPr/>
          <a:lstStyle/>
          <a:p>
            <a:fld id="{7162A91E-A1AB-3345-9283-CA441A59DA8F}" type="slidenum">
              <a:rPr lang="en-US" smtClean="0"/>
              <a:pPr/>
              <a:t>4</a:t>
            </a:fld>
            <a:endParaRPr lang="en-US" smtClean="0"/>
          </a:p>
        </p:txBody>
      </p:sp>
    </p:spTree>
    <p:extLst>
      <p:ext uri="{BB962C8B-B14F-4D97-AF65-F5344CB8AC3E}">
        <p14:creationId xmlns:p14="http://schemas.microsoft.com/office/powerpoint/2010/main" val="258863743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a:xfrm>
            <a:off x="457200" y="1905000"/>
            <a:ext cx="8229600" cy="4221163"/>
          </a:xfrm>
        </p:spPr>
        <p:txBody>
          <a:bodyPr>
            <a:normAutofit/>
          </a:bodyPr>
          <a:lstStyle/>
          <a:p>
            <a:r>
              <a:rPr lang="en-US" dirty="0" smtClean="0"/>
              <a:t>Intuitive inferences</a:t>
            </a:r>
          </a:p>
          <a:p>
            <a:pPr lvl="1"/>
            <a:r>
              <a:rPr lang="en-US" dirty="0" smtClean="0"/>
              <a:t>VPN: </a:t>
            </a:r>
            <a:r>
              <a:rPr lang="en-US" dirty="0" smtClean="0">
                <a:solidFill>
                  <a:schemeClr val="accent2"/>
                </a:solidFill>
              </a:rPr>
              <a:t>If </a:t>
            </a:r>
            <a:r>
              <a:rPr lang="en-US" b="1" dirty="0" err="1" smtClean="0">
                <a:solidFill>
                  <a:schemeClr val="accent2"/>
                </a:solidFill>
              </a:rPr>
              <a:t>pptp_pass</a:t>
            </a:r>
            <a:r>
              <a:rPr lang="en-US" b="1" dirty="0" smtClean="0">
                <a:solidFill>
                  <a:schemeClr val="accent2"/>
                </a:solidFill>
              </a:rPr>
              <a:t>==1 </a:t>
            </a:r>
            <a:r>
              <a:rPr lang="en-US" dirty="0" smtClean="0">
                <a:solidFill>
                  <a:schemeClr val="accent2"/>
                </a:solidFill>
              </a:rPr>
              <a:t>then GOOD</a:t>
            </a:r>
          </a:p>
          <a:p>
            <a:pPr lvl="1">
              <a:buNone/>
            </a:pPr>
            <a:endParaRPr lang="en-US" dirty="0" smtClean="0">
              <a:solidFill>
                <a:schemeClr val="accent2"/>
              </a:solidFill>
            </a:endParaRPr>
          </a:p>
          <a:p>
            <a:r>
              <a:rPr lang="en-US" dirty="0" smtClean="0"/>
              <a:t>Surprising inferences</a:t>
            </a:r>
          </a:p>
          <a:p>
            <a:pPr lvl="1"/>
            <a:r>
              <a:rPr lang="en-US" dirty="0" smtClean="0"/>
              <a:t>VPN: </a:t>
            </a:r>
            <a:r>
              <a:rPr lang="en-US" dirty="0" smtClean="0">
                <a:solidFill>
                  <a:schemeClr val="accent2"/>
                </a:solidFill>
              </a:rPr>
              <a:t>If </a:t>
            </a:r>
            <a:r>
              <a:rPr lang="en-US" b="1" dirty="0" err="1" smtClean="0">
                <a:solidFill>
                  <a:schemeClr val="accent2"/>
                </a:solidFill>
              </a:rPr>
              <a:t>stateful</a:t>
            </a:r>
            <a:r>
              <a:rPr lang="en-US" b="1" dirty="0" smtClean="0">
                <a:solidFill>
                  <a:schemeClr val="accent2"/>
                </a:solidFill>
              </a:rPr>
              <a:t>==off</a:t>
            </a:r>
            <a:r>
              <a:rPr lang="en-US" dirty="0" smtClean="0">
                <a:solidFill>
                  <a:schemeClr val="accent2"/>
                </a:solidFill>
              </a:rPr>
              <a:t> and </a:t>
            </a:r>
            <a:r>
              <a:rPr lang="en-US" b="1" dirty="0" err="1" smtClean="0">
                <a:solidFill>
                  <a:schemeClr val="accent2"/>
                </a:solidFill>
              </a:rPr>
              <a:t>pptp_pass</a:t>
            </a:r>
            <a:r>
              <a:rPr lang="en-US" b="1" dirty="0" smtClean="0">
                <a:solidFill>
                  <a:schemeClr val="accent2"/>
                </a:solidFill>
              </a:rPr>
              <a:t>==0 </a:t>
            </a:r>
            <a:r>
              <a:rPr lang="en-US" dirty="0" smtClean="0">
                <a:solidFill>
                  <a:schemeClr val="accent2"/>
                </a:solidFill>
              </a:rPr>
              <a:t>and</a:t>
            </a:r>
            <a:r>
              <a:rPr lang="en-US" b="1" dirty="0" smtClean="0">
                <a:solidFill>
                  <a:schemeClr val="accent2"/>
                </a:solidFill>
              </a:rPr>
              <a:t> </a:t>
            </a:r>
            <a:r>
              <a:rPr lang="en-US" b="1" dirty="0" err="1" smtClean="0">
                <a:solidFill>
                  <a:schemeClr val="accent2"/>
                </a:solidFill>
              </a:rPr>
              <a:t>ipsec_pass</a:t>
            </a:r>
            <a:r>
              <a:rPr lang="en-US" b="1" dirty="0" smtClean="0">
                <a:solidFill>
                  <a:schemeClr val="accent2"/>
                </a:solidFill>
              </a:rPr>
              <a:t>==0 </a:t>
            </a:r>
            <a:r>
              <a:rPr lang="en-US" dirty="0" smtClean="0">
                <a:solidFill>
                  <a:schemeClr val="accent2"/>
                </a:solidFill>
              </a:rPr>
              <a:t>and</a:t>
            </a:r>
            <a:r>
              <a:rPr lang="en-US" b="1" dirty="0" smtClean="0">
                <a:solidFill>
                  <a:schemeClr val="accent2"/>
                </a:solidFill>
              </a:rPr>
              <a:t> l2tp_pass==0 </a:t>
            </a:r>
            <a:r>
              <a:rPr lang="en-US" dirty="0" smtClean="0">
                <a:solidFill>
                  <a:schemeClr val="accent2"/>
                </a:solidFill>
              </a:rPr>
              <a:t>then GOOD</a:t>
            </a:r>
            <a:endParaRPr lang="en-US" dirty="0">
              <a:solidFill>
                <a:schemeClr val="accent2"/>
              </a:solidFill>
            </a:endParaRPr>
          </a:p>
        </p:txBody>
      </p:sp>
      <p:sp>
        <p:nvSpPr>
          <p:cNvPr id="4" name="Slide Number Placeholder 3"/>
          <p:cNvSpPr>
            <a:spLocks noGrp="1"/>
          </p:cNvSpPr>
          <p:nvPr>
            <p:ph type="sldNum" sz="quarter" idx="12"/>
          </p:nvPr>
        </p:nvSpPr>
        <p:spPr/>
        <p:txBody>
          <a:bodyPr/>
          <a:lstStyle/>
          <a:p>
            <a:fld id="{85E03F63-720F-4528-97AA-A6D0A3FC2C07}" type="slidenum">
              <a:rPr lang="en-US" smtClean="0"/>
              <a:pPr/>
              <a:t>40</a:t>
            </a:fld>
            <a:endParaRPr lang="en-US"/>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Tolerance to Mislabeling</a:t>
            </a:r>
            <a:endParaRPr lang="en-US" dirty="0"/>
          </a:p>
        </p:txBody>
      </p:sp>
      <p:sp>
        <p:nvSpPr>
          <p:cNvPr id="4" name="Slide Number Placeholder 3"/>
          <p:cNvSpPr>
            <a:spLocks noGrp="1"/>
          </p:cNvSpPr>
          <p:nvPr>
            <p:ph type="sldNum" sz="quarter" idx="12"/>
          </p:nvPr>
        </p:nvSpPr>
        <p:spPr/>
        <p:txBody>
          <a:bodyPr/>
          <a:lstStyle/>
          <a:p>
            <a:fld id="{85E03F63-720F-4528-97AA-A6D0A3FC2C07}" type="slidenum">
              <a:rPr lang="en-US" smtClean="0"/>
              <a:pPr/>
              <a:t>41</a:t>
            </a:fld>
            <a:endParaRPr lang="en-US" dirty="0"/>
          </a:p>
        </p:txBody>
      </p:sp>
      <p:sp>
        <p:nvSpPr>
          <p:cNvPr id="11" name="Rounded Rectangle 10"/>
          <p:cNvSpPr/>
          <p:nvPr/>
        </p:nvSpPr>
        <p:spPr>
          <a:xfrm>
            <a:off x="1447800" y="5257800"/>
            <a:ext cx="6324600" cy="4572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dirty="0" smtClean="0">
                <a:solidFill>
                  <a:sysClr val="windowText" lastClr="000000"/>
                </a:solidFill>
              </a:rPr>
              <a:t>13-17% mislabeling </a:t>
            </a:r>
            <a:r>
              <a:rPr lang="en-US" sz="2400" dirty="0" smtClean="0">
                <a:solidFill>
                  <a:sysClr val="windowText" lastClr="000000"/>
                </a:solidFill>
                <a:sym typeface="Symbol" pitchFamily="18" charset="2"/>
              </a:rPr>
              <a:t> </a:t>
            </a:r>
            <a:r>
              <a:rPr lang="en-US" sz="2400" dirty="0" smtClean="0">
                <a:solidFill>
                  <a:sysClr val="windowText" lastClr="000000"/>
                </a:solidFill>
              </a:rPr>
              <a:t>1% error in diagnosis</a:t>
            </a:r>
          </a:p>
        </p:txBody>
      </p:sp>
      <p:pic>
        <p:nvPicPr>
          <p:cNvPr id="1029" name="Picture 5"/>
          <p:cNvPicPr>
            <a:picLocks noChangeAspect="1" noChangeArrowheads="1"/>
          </p:cNvPicPr>
          <p:nvPr/>
        </p:nvPicPr>
        <p:blipFill>
          <a:blip r:embed="rId2"/>
          <a:srcRect/>
          <a:stretch>
            <a:fillRect/>
          </a:stretch>
        </p:blipFill>
        <p:spPr bwMode="auto">
          <a:xfrm>
            <a:off x="1752600" y="1222305"/>
            <a:ext cx="5715000" cy="395929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Tolerance to Mislabeling</a:t>
            </a:r>
            <a:endParaRPr lang="en-US" dirty="0"/>
          </a:p>
        </p:txBody>
      </p:sp>
      <p:sp>
        <p:nvSpPr>
          <p:cNvPr id="4" name="Slide Number Placeholder 3"/>
          <p:cNvSpPr>
            <a:spLocks noGrp="1"/>
          </p:cNvSpPr>
          <p:nvPr>
            <p:ph type="sldNum" sz="quarter" idx="12"/>
          </p:nvPr>
        </p:nvSpPr>
        <p:spPr/>
        <p:txBody>
          <a:bodyPr/>
          <a:lstStyle/>
          <a:p>
            <a:fld id="{85E03F63-720F-4528-97AA-A6D0A3FC2C07}" type="slidenum">
              <a:rPr lang="en-US" smtClean="0"/>
              <a:pPr/>
              <a:t>42</a:t>
            </a:fld>
            <a:endParaRPr lang="en-US" dirty="0"/>
          </a:p>
        </p:txBody>
      </p:sp>
      <p:sp>
        <p:nvSpPr>
          <p:cNvPr id="11" name="Rounded Rectangle 10"/>
          <p:cNvSpPr/>
          <p:nvPr/>
        </p:nvSpPr>
        <p:spPr>
          <a:xfrm>
            <a:off x="1447800" y="5257800"/>
            <a:ext cx="6324600" cy="4572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dirty="0" smtClean="0">
                <a:solidFill>
                  <a:sysClr val="windowText" lastClr="000000"/>
                </a:solidFill>
              </a:rPr>
              <a:t>13-17% mislabeling </a:t>
            </a:r>
            <a:r>
              <a:rPr lang="en-US" sz="2400" dirty="0" smtClean="0">
                <a:solidFill>
                  <a:sysClr val="windowText" lastClr="000000"/>
                </a:solidFill>
                <a:sym typeface="Symbol" pitchFamily="18" charset="2"/>
              </a:rPr>
              <a:t> </a:t>
            </a:r>
            <a:r>
              <a:rPr lang="en-US" sz="2400" dirty="0" smtClean="0">
                <a:solidFill>
                  <a:sysClr val="windowText" lastClr="000000"/>
                </a:solidFill>
              </a:rPr>
              <a:t>1% error in diagnosis</a:t>
            </a:r>
          </a:p>
        </p:txBody>
      </p:sp>
      <p:pic>
        <p:nvPicPr>
          <p:cNvPr id="1029" name="Picture 5"/>
          <p:cNvPicPr>
            <a:picLocks noChangeAspect="1" noChangeArrowheads="1"/>
          </p:cNvPicPr>
          <p:nvPr/>
        </p:nvPicPr>
        <p:blipFill>
          <a:blip r:embed="rId2"/>
          <a:srcRect/>
          <a:stretch>
            <a:fillRect/>
          </a:stretch>
        </p:blipFill>
        <p:spPr bwMode="auto">
          <a:xfrm>
            <a:off x="1752600" y="1222305"/>
            <a:ext cx="5715000" cy="395929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5" name="Content Placeholder 2"/>
          <p:cNvSpPr>
            <a:spLocks noGrp="1"/>
          </p:cNvSpPr>
          <p:nvPr>
            <p:ph idx="1"/>
          </p:nvPr>
        </p:nvSpPr>
        <p:spPr/>
        <p:txBody>
          <a:bodyPr>
            <a:normAutofit/>
          </a:bodyPr>
          <a:lstStyle/>
          <a:p>
            <a:r>
              <a:rPr lang="en-US" dirty="0" smtClean="0"/>
              <a:t>Home network diagnostics is challenging</a:t>
            </a:r>
          </a:p>
          <a:p>
            <a:pPr lvl="1"/>
            <a:r>
              <a:rPr lang="en-US" dirty="0" smtClean="0"/>
              <a:t>diversity of apps and </a:t>
            </a:r>
            <a:r>
              <a:rPr lang="en-US" dirty="0" err="1" smtClean="0"/>
              <a:t>configs</a:t>
            </a:r>
            <a:endParaRPr lang="en-US" dirty="0" smtClean="0"/>
          </a:p>
          <a:p>
            <a:pPr lvl="1"/>
            <a:r>
              <a:rPr lang="en-US" dirty="0" smtClean="0"/>
              <a:t>absence of an admin</a:t>
            </a:r>
          </a:p>
          <a:p>
            <a:r>
              <a:rPr lang="en-US" dirty="0" err="1" smtClean="0"/>
              <a:t>NetPrints</a:t>
            </a:r>
            <a:r>
              <a:rPr lang="en-US" dirty="0" smtClean="0"/>
              <a:t> leverages community info to perform </a:t>
            </a:r>
            <a:r>
              <a:rPr lang="en-US" i="1" dirty="0" smtClean="0"/>
              <a:t>automated</a:t>
            </a:r>
            <a:r>
              <a:rPr lang="en-US" dirty="0" smtClean="0"/>
              <a:t> diagnosis</a:t>
            </a:r>
          </a:p>
          <a:p>
            <a:pPr lvl="1"/>
            <a:r>
              <a:rPr lang="en-US" dirty="0" smtClean="0"/>
              <a:t>decision tree based learning</a:t>
            </a:r>
          </a:p>
          <a:p>
            <a:pPr lvl="1"/>
            <a:r>
              <a:rPr lang="en-US" dirty="0" smtClean="0"/>
              <a:t>configuration trees, network traffic signatures and change trees</a:t>
            </a:r>
          </a:p>
          <a:p>
            <a:endParaRPr lang="en-US" dirty="0" smtClean="0"/>
          </a:p>
          <a:p>
            <a:endParaRPr lang="en-US" dirty="0" smtClean="0"/>
          </a:p>
          <a:p>
            <a:endParaRPr lang="en-US" dirty="0" smtClean="0"/>
          </a:p>
          <a:p>
            <a:pPr lvl="1">
              <a:buNone/>
            </a:pPr>
            <a:endParaRPr lang="en-US" dirty="0" smtClean="0"/>
          </a:p>
        </p:txBody>
      </p:sp>
      <p:sp>
        <p:nvSpPr>
          <p:cNvPr id="4" name="Slide Number Placeholder 3"/>
          <p:cNvSpPr>
            <a:spLocks noGrp="1"/>
          </p:cNvSpPr>
          <p:nvPr>
            <p:ph type="sldNum" sz="quarter" idx="12"/>
          </p:nvPr>
        </p:nvSpPr>
        <p:spPr/>
        <p:txBody>
          <a:bodyPr/>
          <a:lstStyle/>
          <a:p>
            <a:fld id="{DF5103A7-DABE-4F7F-86E5-16E7550D4702}" type="slidenum">
              <a:rPr lang="en-US" smtClean="0"/>
              <a:pPr/>
              <a:t>43</a:t>
            </a:fld>
            <a:endParaRPr lang="en-US"/>
          </a:p>
        </p:txBody>
      </p:sp>
    </p:spTree>
  </p:cSld>
  <p:clrMapOvr>
    <a:masterClrMapping/>
  </p:clrMapOvr>
  <p:transition xmlns:p14="http://schemas.microsoft.com/office/powerpoint/2010/main" advTm="43868"/>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“User Proof” Networks</a:t>
            </a:r>
            <a:endParaRPr lang="en-US" dirty="0"/>
          </a:p>
        </p:txBody>
      </p:sp>
      <p:sp>
        <p:nvSpPr>
          <p:cNvPr id="3" name="Content Placeholder 2"/>
          <p:cNvSpPr>
            <a:spLocks noGrp="1"/>
          </p:cNvSpPr>
          <p:nvPr>
            <p:ph idx="1"/>
          </p:nvPr>
        </p:nvSpPr>
        <p:spPr>
          <a:xfrm>
            <a:off x="340568" y="1600200"/>
            <a:ext cx="7590171" cy="4525963"/>
          </a:xfrm>
        </p:spPr>
        <p:txBody>
          <a:bodyPr/>
          <a:lstStyle/>
          <a:p>
            <a:r>
              <a:rPr lang="en-US" sz="2400" dirty="0" smtClean="0"/>
              <a:t>Hide complexity </a:t>
            </a:r>
            <a:br>
              <a:rPr lang="en-US" sz="2400" dirty="0" smtClean="0"/>
            </a:br>
            <a:r>
              <a:rPr lang="en-US" sz="2400" dirty="0" smtClean="0"/>
              <a:t>from the user</a:t>
            </a:r>
          </a:p>
          <a:p>
            <a:pPr lvl="1"/>
            <a:r>
              <a:rPr lang="en-US" dirty="0" smtClean="0"/>
              <a:t>Improve </a:t>
            </a:r>
            <a:br>
              <a:rPr lang="en-US" dirty="0" smtClean="0"/>
            </a:br>
            <a:r>
              <a:rPr lang="en-US" dirty="0" smtClean="0"/>
              <a:t>interfaces</a:t>
            </a:r>
          </a:p>
          <a:p>
            <a:r>
              <a:rPr lang="en-US" sz="2400" dirty="0" smtClean="0"/>
              <a:t>Outsource </a:t>
            </a:r>
            <a:br>
              <a:rPr lang="en-US" sz="2400" dirty="0" smtClean="0"/>
            </a:br>
            <a:r>
              <a:rPr lang="en-US" sz="2400" dirty="0" smtClean="0"/>
              <a:t>management to </a:t>
            </a:r>
            <a:br>
              <a:rPr lang="en-US" sz="2400" dirty="0" smtClean="0"/>
            </a:br>
            <a:r>
              <a:rPr lang="en-US" sz="2400" dirty="0" smtClean="0"/>
              <a:t>third party</a:t>
            </a:r>
            <a:br>
              <a:rPr lang="en-US" sz="2400" dirty="0" smtClean="0"/>
            </a:br>
            <a:endParaRPr lang="en-US" sz="2400" dirty="0" smtClean="0"/>
          </a:p>
          <a:p>
            <a:r>
              <a:rPr lang="en-US" sz="2400" dirty="0" smtClean="0"/>
              <a:t>Usage model</a:t>
            </a:r>
          </a:p>
          <a:p>
            <a:pPr lvl="1"/>
            <a:r>
              <a:rPr lang="en-US" dirty="0" smtClean="0"/>
              <a:t>Users plug devices into home network gateway (or associate via wireless)</a:t>
            </a:r>
          </a:p>
          <a:p>
            <a:pPr lvl="1"/>
            <a:r>
              <a:rPr lang="en-US" dirty="0" smtClean="0"/>
              <a:t>Gateway is controlled remotely by third-party software</a:t>
            </a:r>
          </a:p>
        </p:txBody>
      </p:sp>
      <p:pic>
        <p:nvPicPr>
          <p:cNvPr id="5" name="Picture 4"/>
          <p:cNvPicPr>
            <a:picLocks noChangeAspect="1"/>
          </p:cNvPicPr>
          <p:nvPr/>
        </p:nvPicPr>
        <p:blipFill>
          <a:blip r:embed="rId2"/>
          <a:stretch>
            <a:fillRect/>
          </a:stretch>
        </p:blipFill>
        <p:spPr>
          <a:xfrm>
            <a:off x="3325144" y="1600200"/>
            <a:ext cx="5590256" cy="3478591"/>
          </a:xfrm>
          <a:prstGeom prst="rect">
            <a:avLst/>
          </a:prstGeom>
        </p:spPr>
      </p:pic>
    </p:spTree>
    <p:extLst>
      <p:ext uri="{BB962C8B-B14F-4D97-AF65-F5344CB8AC3E}">
        <p14:creationId xmlns:p14="http://schemas.microsoft.com/office/powerpoint/2010/main" val="22028424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a:xfrm>
            <a:off x="152400" y="290513"/>
            <a:ext cx="8991600" cy="1143000"/>
          </a:xfrm>
        </p:spPr>
        <p:txBody>
          <a:bodyPr/>
          <a:lstStyle/>
          <a:p>
            <a:pPr eaLnBrk="1" hangingPunct="1"/>
            <a:r>
              <a:rPr lang="en-US" dirty="0" smtClean="0"/>
              <a:t>Network Latency Varies Over Time</a:t>
            </a:r>
          </a:p>
        </p:txBody>
      </p:sp>
      <p:sp>
        <p:nvSpPr>
          <p:cNvPr id="24579" name="Slide Number Placeholder 3"/>
          <p:cNvSpPr>
            <a:spLocks noGrp="1"/>
          </p:cNvSpPr>
          <p:nvPr>
            <p:ph type="sldNum" sz="quarter" idx="12"/>
          </p:nvPr>
        </p:nvSpPr>
        <p:spPr>
          <a:noFill/>
        </p:spPr>
        <p:txBody>
          <a:bodyPr/>
          <a:lstStyle/>
          <a:p>
            <a:fld id="{54807E2C-F9D3-F849-8DCE-BA2CE6E8A55F}" type="slidenum">
              <a:rPr lang="en-US" smtClean="0"/>
              <a:pPr/>
              <a:t>6</a:t>
            </a:fld>
            <a:endParaRPr lang="en-US" smtClean="0"/>
          </a:p>
        </p:txBody>
      </p:sp>
      <p:pic>
        <p:nvPicPr>
          <p:cNvPr id="24580" name="Picture 5"/>
          <p:cNvPicPr>
            <a:picLocks noChangeAspect="1"/>
          </p:cNvPicPr>
          <p:nvPr/>
        </p:nvPicPr>
        <p:blipFill>
          <a:blip r:embed="rId2"/>
          <a:srcRect/>
          <a:stretch>
            <a:fillRect/>
          </a:stretch>
        </p:blipFill>
        <p:spPr bwMode="auto">
          <a:xfrm>
            <a:off x="1219200" y="1866900"/>
            <a:ext cx="6477000" cy="4857750"/>
          </a:xfrm>
          <a:prstGeom prst="rect">
            <a:avLst/>
          </a:prstGeom>
          <a:noFill/>
          <a:ln w="9525">
            <a:noFill/>
            <a:miter lim="800000"/>
            <a:headEnd/>
            <a:tailEnd/>
          </a:ln>
        </p:spPr>
      </p:pic>
      <p:sp>
        <p:nvSpPr>
          <p:cNvPr id="7" name="TextBox 6"/>
          <p:cNvSpPr txBox="1"/>
          <p:nvPr/>
        </p:nvSpPr>
        <p:spPr>
          <a:xfrm>
            <a:off x="762000" y="1524000"/>
            <a:ext cx="7696200" cy="7080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2000" b="1" dirty="0"/>
              <a:t>Round-trip times can vary by up to two orders of magnitude.</a:t>
            </a:r>
          </a:p>
          <a:p>
            <a:pPr algn="ctr">
              <a:defRPr/>
            </a:pPr>
            <a:r>
              <a:rPr lang="en-US" sz="2000" b="1" dirty="0">
                <a:solidFill>
                  <a:srgbClr val="333399"/>
                </a:solidFill>
              </a:rPr>
              <a:t>Is this caused by the access link or the home user?</a:t>
            </a:r>
          </a:p>
        </p:txBody>
      </p:sp>
    </p:spTree>
    <p:extLst>
      <p:ext uri="{BB962C8B-B14F-4D97-AF65-F5344CB8AC3E}">
        <p14:creationId xmlns:p14="http://schemas.microsoft.com/office/powerpoint/2010/main" val="5091020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smtClean="0"/>
              <a:t>Network Latency Varies by User</a:t>
            </a:r>
          </a:p>
        </p:txBody>
      </p:sp>
      <p:sp>
        <p:nvSpPr>
          <p:cNvPr id="25603" name="Slide Number Placeholder 2"/>
          <p:cNvSpPr>
            <a:spLocks noGrp="1"/>
          </p:cNvSpPr>
          <p:nvPr>
            <p:ph type="sldNum" sz="quarter" idx="12"/>
          </p:nvPr>
        </p:nvSpPr>
        <p:spPr>
          <a:noFill/>
        </p:spPr>
        <p:txBody>
          <a:bodyPr/>
          <a:lstStyle/>
          <a:p>
            <a:fld id="{0B00E550-63FF-3F46-87EB-734095481318}" type="slidenum">
              <a:rPr lang="en-US" smtClean="0"/>
              <a:pPr/>
              <a:t>7</a:t>
            </a:fld>
            <a:endParaRPr lang="en-US" smtClean="0"/>
          </a:p>
        </p:txBody>
      </p:sp>
      <p:grpSp>
        <p:nvGrpSpPr>
          <p:cNvPr id="2" name="Group 6"/>
          <p:cNvGrpSpPr>
            <a:grpSpLocks/>
          </p:cNvGrpSpPr>
          <p:nvPr/>
        </p:nvGrpSpPr>
        <p:grpSpPr bwMode="auto">
          <a:xfrm>
            <a:off x="127000" y="1295400"/>
            <a:ext cx="8839200" cy="5486400"/>
            <a:chOff x="127000" y="685800"/>
            <a:chExt cx="8839200" cy="5486400"/>
          </a:xfrm>
        </p:grpSpPr>
        <p:pic>
          <p:nvPicPr>
            <p:cNvPr id="25606" name="Picture 3"/>
            <p:cNvPicPr>
              <a:picLocks noChangeAspect="1"/>
            </p:cNvPicPr>
            <p:nvPr/>
          </p:nvPicPr>
          <p:blipFill>
            <a:blip r:embed="rId2"/>
            <a:srcRect/>
            <a:stretch>
              <a:fillRect/>
            </a:stretch>
          </p:blipFill>
          <p:spPr bwMode="auto">
            <a:xfrm>
              <a:off x="127000" y="1905000"/>
              <a:ext cx="5588000" cy="4191000"/>
            </a:xfrm>
            <a:prstGeom prst="rect">
              <a:avLst/>
            </a:prstGeom>
            <a:noFill/>
            <a:ln w="9525">
              <a:noFill/>
              <a:miter lim="800000"/>
              <a:headEnd/>
              <a:tailEnd/>
            </a:ln>
          </p:spPr>
        </p:pic>
        <p:pic>
          <p:nvPicPr>
            <p:cNvPr id="25607" name="Picture 4"/>
            <p:cNvPicPr>
              <a:picLocks noChangeAspect="1"/>
            </p:cNvPicPr>
            <p:nvPr/>
          </p:nvPicPr>
          <p:blipFill>
            <a:blip r:embed="rId3"/>
            <a:srcRect/>
            <a:stretch>
              <a:fillRect/>
            </a:stretch>
          </p:blipFill>
          <p:spPr bwMode="auto">
            <a:xfrm>
              <a:off x="3886200" y="685800"/>
              <a:ext cx="5080000" cy="5486400"/>
            </a:xfrm>
            <a:prstGeom prst="rect">
              <a:avLst/>
            </a:prstGeom>
            <a:noFill/>
            <a:ln w="9525">
              <a:noFill/>
              <a:miter lim="800000"/>
              <a:headEnd/>
              <a:tailEnd/>
            </a:ln>
          </p:spPr>
        </p:pic>
        <p:sp>
          <p:nvSpPr>
            <p:cNvPr id="6" name="Rectangle 5"/>
            <p:cNvSpPr/>
            <p:nvPr/>
          </p:nvSpPr>
          <p:spPr>
            <a:xfrm>
              <a:off x="685800" y="1143000"/>
              <a:ext cx="79248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8" name="TextBox 7"/>
          <p:cNvSpPr txBox="1"/>
          <p:nvPr/>
        </p:nvSpPr>
        <p:spPr>
          <a:xfrm>
            <a:off x="762000" y="1524000"/>
            <a:ext cx="7696200" cy="7080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2000" b="1" dirty="0"/>
              <a:t>Baseline Round-Trip Time Varies by about 20 milliseconds.</a:t>
            </a:r>
          </a:p>
          <a:p>
            <a:pPr algn="ctr">
              <a:defRPr/>
            </a:pPr>
            <a:r>
              <a:rPr lang="en-US" sz="2000" b="1" dirty="0">
                <a:solidFill>
                  <a:srgbClr val="333399"/>
                </a:solidFill>
              </a:rPr>
              <a:t>Homes about two blocks apart.</a:t>
            </a:r>
          </a:p>
        </p:txBody>
      </p:sp>
    </p:spTree>
    <p:extLst>
      <p:ext uri="{BB962C8B-B14F-4D97-AF65-F5344CB8AC3E}">
        <p14:creationId xmlns:p14="http://schemas.microsoft.com/office/powerpoint/2010/main" val="34185172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Approach: </a:t>
            </a:r>
            <a:r>
              <a:rPr lang="en-US" dirty="0" err="1" smtClean="0"/>
              <a:t>Netalyzr</a:t>
            </a:r>
            <a:endParaRPr lang="en-US" dirty="0"/>
          </a:p>
        </p:txBody>
      </p:sp>
      <p:sp>
        <p:nvSpPr>
          <p:cNvPr id="3" name="Slide Number Placeholder 2"/>
          <p:cNvSpPr>
            <a:spLocks noGrp="1"/>
          </p:cNvSpPr>
          <p:nvPr>
            <p:ph type="sldNum" sz="quarter" idx="12"/>
          </p:nvPr>
        </p:nvSpPr>
        <p:spPr/>
        <p:txBody>
          <a:bodyPr/>
          <a:lstStyle/>
          <a:p>
            <a:pPr>
              <a:defRPr/>
            </a:pPr>
            <a:fld id="{1166E6E5-34B0-B44D-9618-266C36C09EA0}" type="slidenum">
              <a:rPr lang="en-US" smtClean="0"/>
              <a:pPr>
                <a:defRPr/>
              </a:pPr>
              <a:t>8</a:t>
            </a:fld>
            <a:endParaRPr lang="en-US"/>
          </a:p>
        </p:txBody>
      </p:sp>
      <p:pic>
        <p:nvPicPr>
          <p:cNvPr id="4" name="Picture 3"/>
          <p:cNvPicPr>
            <a:picLocks noChangeAspect="1"/>
          </p:cNvPicPr>
          <p:nvPr/>
        </p:nvPicPr>
        <p:blipFill>
          <a:blip r:embed="rId2"/>
          <a:stretch>
            <a:fillRect/>
          </a:stretch>
        </p:blipFill>
        <p:spPr>
          <a:xfrm>
            <a:off x="228600" y="1676400"/>
            <a:ext cx="8458200" cy="4406900"/>
          </a:xfrm>
          <a:prstGeom prst="rect">
            <a:avLst/>
          </a:prstGeom>
        </p:spPr>
      </p:pic>
    </p:spTree>
    <p:extLst>
      <p:ext uri="{BB962C8B-B14F-4D97-AF65-F5344CB8AC3E}">
        <p14:creationId xmlns:p14="http://schemas.microsoft.com/office/powerpoint/2010/main" val="8458485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Netalyzr</a:t>
            </a:r>
            <a:r>
              <a:rPr lang="en-US" dirty="0" smtClean="0"/>
              <a:t> Data</a:t>
            </a:r>
            <a:endParaRPr lang="en-US" dirty="0"/>
          </a:p>
        </p:txBody>
      </p:sp>
      <p:sp>
        <p:nvSpPr>
          <p:cNvPr id="4" name="Content Placeholder 3"/>
          <p:cNvSpPr>
            <a:spLocks noGrp="1"/>
          </p:cNvSpPr>
          <p:nvPr>
            <p:ph idx="1"/>
          </p:nvPr>
        </p:nvSpPr>
        <p:spPr/>
        <p:txBody>
          <a:bodyPr/>
          <a:lstStyle/>
          <a:p>
            <a:r>
              <a:rPr lang="en-US" dirty="0" smtClean="0"/>
              <a:t>130,000 runs of the system from 99,000 public IP addresses</a:t>
            </a:r>
          </a:p>
          <a:p>
            <a:r>
              <a:rPr lang="en-US" dirty="0" smtClean="0"/>
              <a:t>Findings</a:t>
            </a:r>
          </a:p>
          <a:p>
            <a:pPr lvl="1"/>
            <a:r>
              <a:rPr lang="en-US" dirty="0" smtClean="0"/>
              <a:t>Over-buffering of links</a:t>
            </a:r>
          </a:p>
          <a:p>
            <a:pPr lvl="1"/>
            <a:r>
              <a:rPr lang="en-US" dirty="0" smtClean="0"/>
              <a:t>Inability to handle fragmentation</a:t>
            </a:r>
          </a:p>
          <a:p>
            <a:pPr lvl="1"/>
            <a:r>
              <a:rPr lang="en-US" dirty="0" smtClean="0"/>
              <a:t>Incorrectly operating Web caches</a:t>
            </a:r>
          </a:p>
          <a:p>
            <a:pPr lvl="1"/>
            <a:r>
              <a:rPr lang="en-US" dirty="0" smtClean="0"/>
              <a:t>Poor DNS performance</a:t>
            </a:r>
            <a:endParaRPr lang="en-US" dirty="0"/>
          </a:p>
        </p:txBody>
      </p:sp>
      <p:sp>
        <p:nvSpPr>
          <p:cNvPr id="3" name="Slide Number Placeholder 2"/>
          <p:cNvSpPr>
            <a:spLocks noGrp="1"/>
          </p:cNvSpPr>
          <p:nvPr>
            <p:ph type="sldNum" sz="quarter" idx="12"/>
          </p:nvPr>
        </p:nvSpPr>
        <p:spPr/>
        <p:txBody>
          <a:bodyPr/>
          <a:lstStyle/>
          <a:p>
            <a:pPr>
              <a:defRPr/>
            </a:pPr>
            <a:fld id="{1166E6E5-34B0-B44D-9618-266C36C09EA0}" type="slidenum">
              <a:rPr lang="en-US" smtClean="0"/>
              <a:pPr>
                <a:defRPr/>
              </a:pPr>
              <a:t>9</a:t>
            </a:fld>
            <a:endParaRPr lang="en-US"/>
          </a:p>
        </p:txBody>
      </p:sp>
    </p:spTree>
    <p:extLst>
      <p:ext uri="{BB962C8B-B14F-4D97-AF65-F5344CB8AC3E}">
        <p14:creationId xmlns:p14="http://schemas.microsoft.com/office/powerpoint/2010/main" val="367434131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7|6.9|7.3|10.4"/>
</p:tagLst>
</file>

<file path=ppt/tags/tag2.xml><?xml version="1.0" encoding="utf-8"?>
<p:tagLst xmlns:a="http://schemas.openxmlformats.org/drawingml/2006/main" xmlns:r="http://schemas.openxmlformats.org/officeDocument/2006/relationships" xmlns:p="http://schemas.openxmlformats.org/presentationml/2006/main">
  <p:tag name="TIMING" val="|36|5.1|7.8|2.3|2"/>
</p:tagLst>
</file>

<file path=ppt/tags/tag3.xml><?xml version="1.0" encoding="utf-8"?>
<p:tagLst xmlns:a="http://schemas.openxmlformats.org/drawingml/2006/main" xmlns:r="http://schemas.openxmlformats.org/officeDocument/2006/relationships" xmlns:p="http://schemas.openxmlformats.org/presentationml/2006/main">
  <p:tag name="TIMING" val="|60|30.4"/>
</p:tagLst>
</file>

<file path=ppt/tags/tag4.xml><?xml version="1.0" encoding="utf-8"?>
<p:tagLst xmlns:a="http://schemas.openxmlformats.org/drawingml/2006/main" xmlns:r="http://schemas.openxmlformats.org/officeDocument/2006/relationships" xmlns:p="http://schemas.openxmlformats.org/presentationml/2006/main">
  <p:tag name="TIMING" val="|24.4|10|3.4|14.7|4.1|14.3|2.7|1.2"/>
</p:tagLst>
</file>

<file path=ppt/tags/tag5.xml><?xml version="1.0" encoding="utf-8"?>
<p:tagLst xmlns:a="http://schemas.openxmlformats.org/drawingml/2006/main" xmlns:r="http://schemas.openxmlformats.org/officeDocument/2006/relationships" xmlns:p="http://schemas.openxmlformats.org/presentationml/2006/main">
  <p:tag name="TIMING" val="|1.7|27.8"/>
</p:tagLst>
</file>

<file path=ppt/tags/tag6.xml><?xml version="1.0" encoding="utf-8"?>
<p:tagLst xmlns:a="http://schemas.openxmlformats.org/drawingml/2006/main" xmlns:r="http://schemas.openxmlformats.org/officeDocument/2006/relationships" xmlns:p="http://schemas.openxmlformats.org/presentationml/2006/main">
  <p:tag name="TIMING" val="|19.9|10|36.3|73.4"/>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22568</TotalTime>
  <Words>2085</Words>
  <Application>Microsoft Macintosh PowerPoint</Application>
  <PresentationFormat>On-screen Show (4:3)</PresentationFormat>
  <Paragraphs>756</Paragraphs>
  <Slides>43</Slides>
  <Notes>19</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1_Default Design</vt:lpstr>
      <vt:lpstr>Access Networks: Troubleshooting</vt:lpstr>
      <vt:lpstr>Home Networking &amp; Access Networks</vt:lpstr>
      <vt:lpstr>User Performance is Poor</vt:lpstr>
      <vt:lpstr>We Know Very Little</vt:lpstr>
      <vt:lpstr>Future: “User Proof” Networks</vt:lpstr>
      <vt:lpstr>Network Latency Varies Over Time</vt:lpstr>
      <vt:lpstr>Network Latency Varies by User</vt:lpstr>
      <vt:lpstr>One Approach: Netalyzr</vt:lpstr>
      <vt:lpstr>Netalyzr Data</vt:lpstr>
      <vt:lpstr>System Design</vt:lpstr>
      <vt:lpstr>Netalyzr Measurements</vt:lpstr>
      <vt:lpstr>DNS Measurements</vt:lpstr>
      <vt:lpstr>HTTP Measurements</vt:lpstr>
      <vt:lpstr>Results: Throughput</vt:lpstr>
      <vt:lpstr>Network-Layer Results</vt:lpstr>
      <vt:lpstr>DNS Results</vt:lpstr>
      <vt:lpstr>ISP Policies</vt:lpstr>
      <vt:lpstr>  NetPrints: Diagnosing Home Network Misconfigurations using Shared Knowledge   </vt:lpstr>
      <vt:lpstr>Typical Home Network</vt:lpstr>
      <vt:lpstr>Examples of Problems</vt:lpstr>
      <vt:lpstr>What Do Users Do Today?</vt:lpstr>
      <vt:lpstr>NetPrints</vt:lpstr>
      <vt:lpstr>Putting NetPrints in Context</vt:lpstr>
      <vt:lpstr>Assumptions</vt:lpstr>
      <vt:lpstr>NetPrints in Action</vt:lpstr>
      <vt:lpstr>Diagnosis Strategies</vt:lpstr>
      <vt:lpstr>System Design</vt:lpstr>
      <vt:lpstr>Normal Mode</vt:lpstr>
      <vt:lpstr>Diagnose Mode</vt:lpstr>
      <vt:lpstr>#1: Configuration Scraper</vt:lpstr>
      <vt:lpstr>Composing Local &amp; Remote Configs</vt:lpstr>
      <vt:lpstr>#2: Server Knowledgebase</vt:lpstr>
      <vt:lpstr>Methodology</vt:lpstr>
      <vt:lpstr>Example of Configuration Tree</vt:lpstr>
      <vt:lpstr>Configuration Tree for VPN Client</vt:lpstr>
      <vt:lpstr>#3: Configuration Mutation</vt:lpstr>
      <vt:lpstr>Shortcoming of Configuration Trees</vt:lpstr>
      <vt:lpstr>Summary of Diagnosis Procedure</vt:lpstr>
      <vt:lpstr>Experimental Evaluation</vt:lpstr>
      <vt:lpstr>Findings</vt:lpstr>
      <vt:lpstr>Tolerance to Mislabeling</vt:lpstr>
      <vt:lpstr>Tolerance to Mislabeling</vt:lpstr>
      <vt:lpstr>Summary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Mobility and Networking Research at MSR India</dc:title>
  <dc:creator>Venkat Padmanabhan</dc:creator>
  <cp:lastModifiedBy>Nick Feamster</cp:lastModifiedBy>
  <cp:revision>2051</cp:revision>
  <dcterms:created xsi:type="dcterms:W3CDTF">2007-06-22T15:09:19Z</dcterms:created>
  <dcterms:modified xsi:type="dcterms:W3CDTF">2011-10-06T15:45:51Z</dcterms:modified>
</cp:coreProperties>
</file>