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6"/>
  </p:notesMasterIdLst>
  <p:handoutMasterIdLst>
    <p:handoutMasterId r:id="rId47"/>
  </p:handoutMasterIdLst>
  <p:sldIdLst>
    <p:sldId id="336" r:id="rId2"/>
    <p:sldId id="337" r:id="rId3"/>
    <p:sldId id="338" r:id="rId4"/>
    <p:sldId id="339" r:id="rId5"/>
    <p:sldId id="340" r:id="rId6"/>
    <p:sldId id="356" r:id="rId7"/>
    <p:sldId id="341" r:id="rId8"/>
    <p:sldId id="257" r:id="rId9"/>
    <p:sldId id="325" r:id="rId10"/>
    <p:sldId id="296" r:id="rId11"/>
    <p:sldId id="272"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32" r:id="rId27"/>
    <p:sldId id="273" r:id="rId28"/>
    <p:sldId id="335" r:id="rId29"/>
    <p:sldId id="309" r:id="rId30"/>
    <p:sldId id="299" r:id="rId31"/>
    <p:sldId id="302" r:id="rId32"/>
    <p:sldId id="285" r:id="rId33"/>
    <p:sldId id="287" r:id="rId34"/>
    <p:sldId id="330" r:id="rId35"/>
    <p:sldId id="290" r:id="rId36"/>
    <p:sldId id="289" r:id="rId37"/>
    <p:sldId id="303" r:id="rId38"/>
    <p:sldId id="333" r:id="rId39"/>
    <p:sldId id="314" r:id="rId40"/>
    <p:sldId id="318" r:id="rId41"/>
    <p:sldId id="321" r:id="rId42"/>
    <p:sldId id="334" r:id="rId43"/>
    <p:sldId id="271" r:id="rId44"/>
    <p:sldId id="32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A88"/>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8" autoAdjust="0"/>
    <p:restoredTop sz="82222" autoAdjust="0"/>
  </p:normalViewPr>
  <p:slideViewPr>
    <p:cSldViewPr>
      <p:cViewPr>
        <p:scale>
          <a:sx n="78" d="100"/>
          <a:sy n="78" d="100"/>
        </p:scale>
        <p:origin x="-640" y="-128"/>
      </p:cViewPr>
      <p:guideLst>
        <p:guide orient="horz" pos="2160"/>
        <p:guide pos="2880"/>
      </p:guideLst>
    </p:cSldViewPr>
  </p:slideViewPr>
  <p:outlineViewPr>
    <p:cViewPr>
      <p:scale>
        <a:sx n="33" d="100"/>
        <a:sy n="33" d="100"/>
      </p:scale>
      <p:origin x="0" y="25517"/>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A2FC82-7A01-4B44-A4F7-74736E144127}" type="datetimeFigureOut">
              <a:rPr lang="en-US" smtClean="0"/>
              <a:pPr/>
              <a:t>9/27/11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8333A6-3632-418A-AE04-CE7E955EE8AD}" type="slidenum">
              <a:rPr lang="en-US" smtClean="0"/>
              <a:pPr/>
              <a:t>‹#›</a:t>
            </a:fld>
            <a:endParaRPr lang="en-US" dirty="0"/>
          </a:p>
        </p:txBody>
      </p:sp>
    </p:spTree>
    <p:extLst>
      <p:ext uri="{BB962C8B-B14F-4D97-AF65-F5344CB8AC3E}">
        <p14:creationId xmlns:p14="http://schemas.microsoft.com/office/powerpoint/2010/main" val="2721303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4119F5-803A-4402-9000-65DCB1BE7FD7}" type="datetimeFigureOut">
              <a:rPr lang="en-US" smtClean="0"/>
              <a:pPr/>
              <a:t>9/27/11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79B3CC-3313-4201-B3C0-90D1F94318DD}" type="slidenum">
              <a:rPr lang="en-US" smtClean="0"/>
              <a:pPr/>
              <a:t>‹#›</a:t>
            </a:fld>
            <a:endParaRPr lang="en-US" dirty="0"/>
          </a:p>
        </p:txBody>
      </p:sp>
    </p:spTree>
    <p:extLst>
      <p:ext uri="{BB962C8B-B14F-4D97-AF65-F5344CB8AC3E}">
        <p14:creationId xmlns:p14="http://schemas.microsoft.com/office/powerpoint/2010/main" val="247355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9C783-DCBC-D848-94F7-3C90EF90E482}" type="slidenum">
              <a:rPr lang="en-US" altLang="zh-TW"/>
              <a:pPr/>
              <a:t>2</a:t>
            </a:fld>
            <a:endParaRPr lang="en-US" altLang="zh-TW"/>
          </a:p>
        </p:txBody>
      </p:sp>
      <p:sp>
        <p:nvSpPr>
          <p:cNvPr id="89090" name="Rectangle 2"/>
          <p:cNvSpPr>
            <a:spLocks noChangeArrowheads="1" noTextEdit="1"/>
          </p:cNvSpPr>
          <p:nvPr>
            <p:ph type="sldImg"/>
          </p:nvPr>
        </p:nvSpPr>
        <p:spPr>
          <a:xfrm>
            <a:off x="873125" y="246063"/>
            <a:ext cx="5322888" cy="3990975"/>
          </a:xfrm>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a:xfrm>
            <a:off x="404073" y="4377055"/>
            <a:ext cx="6122740" cy="4254394"/>
          </a:xfrm>
        </p:spPr>
        <p:txBody>
          <a:bodyPr/>
          <a:lstStyle/>
          <a:p>
            <a:pPr marL="114855" indent="-114855" defTabSz="1040157"/>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26589-3881-3C4C-ADFF-430BDA03EC7A}" type="slidenum">
              <a:rPr lang="en-US"/>
              <a:pPr/>
              <a:t>15</a:t>
            </a:fld>
            <a:endParaRPr lang="en-US"/>
          </a:p>
        </p:txBody>
      </p:sp>
      <p:sp>
        <p:nvSpPr>
          <p:cNvPr id="9218" name="Rectangle 2"/>
          <p:cNvSpPr>
            <a:spLocks noRot="1" noChangeArrowheads="1" noTextEdit="1"/>
          </p:cNvSpPr>
          <p:nvPr>
            <p:ph type="sldImg"/>
          </p:nvPr>
        </p:nvSpPr>
        <p:spPr>
          <a:xfrm>
            <a:off x="1443038" y="1071563"/>
            <a:ext cx="3921125" cy="2941637"/>
          </a:xfrm>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a:xfrm>
            <a:off x="933098" y="4415790"/>
            <a:ext cx="5144206" cy="4183380"/>
          </a:xfrm>
        </p:spPr>
        <p:txBody>
          <a:bodyPr lIns="91714" tIns="45857" rIns="91714" bIns="45857"/>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66664-0A2F-DD41-AC12-1D23EF7FD778}" type="slidenum">
              <a:rPr lang="en-US"/>
              <a:pPr/>
              <a:t>16</a:t>
            </a:fld>
            <a:endParaRPr lang="en-US"/>
          </a:p>
        </p:txBody>
      </p:sp>
      <p:sp>
        <p:nvSpPr>
          <p:cNvPr id="112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BE267-3B8D-7447-9BB6-84FA2BB7EDAE}" type="slidenum">
              <a:rPr lang="en-US"/>
              <a:pPr/>
              <a:t>17</a:t>
            </a:fld>
            <a:endParaRPr lang="en-US"/>
          </a:p>
        </p:txBody>
      </p:sp>
      <p:sp>
        <p:nvSpPr>
          <p:cNvPr id="133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0757F-8610-BB4E-9BAD-A024472BDB70}" type="slidenum">
              <a:rPr lang="en-US"/>
              <a:pPr/>
              <a:t>18</a:t>
            </a:fld>
            <a:endParaRPr lang="en-US"/>
          </a:p>
        </p:txBody>
      </p:sp>
      <p:sp>
        <p:nvSpPr>
          <p:cNvPr id="15362" name="Rectangle 2"/>
          <p:cNvSpPr>
            <a:spLocks noRot="1" noChangeArrowheads="1" noTextEdit="1"/>
          </p:cNvSpPr>
          <p:nvPr>
            <p:ph type="sldImg"/>
          </p:nvPr>
        </p:nvSpPr>
        <p:spPr>
          <a:xfrm>
            <a:off x="1636713" y="877888"/>
            <a:ext cx="3482975" cy="2611437"/>
          </a:xfrm>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xfrm>
            <a:off x="933098" y="3794417"/>
            <a:ext cx="5144206" cy="4804753"/>
          </a:xfrm>
        </p:spPr>
        <p:txBody>
          <a:bodyPr lIns="91714" tIns="45857" rIns="91714" bIns="45857"/>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0B3AB-2B50-FE42-8F19-57AEA1FA71A2}" type="slidenum">
              <a:rPr lang="en-US"/>
              <a:pPr/>
              <a:t>19</a:t>
            </a:fld>
            <a:endParaRPr lang="en-US"/>
          </a:p>
        </p:txBody>
      </p:sp>
      <p:sp>
        <p:nvSpPr>
          <p:cNvPr id="174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4CE1A-B7BE-1045-AB29-0AF9BA67A56F}" type="slidenum">
              <a:rPr lang="en-US"/>
              <a:pPr/>
              <a:t>20</a:t>
            </a:fld>
            <a:endParaRPr lang="en-US"/>
          </a:p>
        </p:txBody>
      </p:sp>
      <p:sp>
        <p:nvSpPr>
          <p:cNvPr id="19458" name="Rectangle 2"/>
          <p:cNvSpPr>
            <a:spLocks noRot="1" noChangeArrowheads="1" noTextEdit="1"/>
          </p:cNvSpPr>
          <p:nvPr>
            <p:ph type="sldImg"/>
          </p:nvPr>
        </p:nvSpPr>
        <p:spPr>
          <a:xfrm>
            <a:off x="1443038" y="1071563"/>
            <a:ext cx="3921125" cy="2941637"/>
          </a:xfrm>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xfrm>
            <a:off x="933098" y="4415790"/>
            <a:ext cx="5144206" cy="4183380"/>
          </a:xfrm>
        </p:spPr>
        <p:txBody>
          <a:bodyPr lIns="91714" tIns="45857" rIns="91714" bIns="45857"/>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2A0D8-5CB0-9042-81FC-239EA8D64820}" type="slidenum">
              <a:rPr lang="en-US"/>
              <a:pPr/>
              <a:t>21</a:t>
            </a:fld>
            <a:endParaRPr lang="en-US"/>
          </a:p>
        </p:txBody>
      </p:sp>
      <p:sp>
        <p:nvSpPr>
          <p:cNvPr id="215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B54C4-BEBF-F046-A5D5-5C1C8ACE3484}" type="slidenum">
              <a:rPr lang="en-US"/>
              <a:pPr/>
              <a:t>22</a:t>
            </a:fld>
            <a:endParaRPr lang="en-US"/>
          </a:p>
        </p:txBody>
      </p:sp>
      <p:sp>
        <p:nvSpPr>
          <p:cNvPr id="23554" name="Rectangle 2"/>
          <p:cNvSpPr>
            <a:spLocks noRot="1" noChangeArrowheads="1" noTextEdit="1"/>
          </p:cNvSpPr>
          <p:nvPr>
            <p:ph type="sldImg"/>
          </p:nvPr>
        </p:nvSpPr>
        <p:spPr>
          <a:xfrm>
            <a:off x="1443038" y="1071563"/>
            <a:ext cx="3921125" cy="2941637"/>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933098" y="4415790"/>
            <a:ext cx="5144206" cy="4183380"/>
          </a:xfrm>
        </p:spPr>
        <p:txBody>
          <a:bodyPr lIns="91714" tIns="45857" rIns="91714" bIns="45857"/>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41E5C-FDE6-9740-9524-1B5710C9BAC1}" type="slidenum">
              <a:rPr lang="en-US"/>
              <a:pPr/>
              <a:t>23</a:t>
            </a:fld>
            <a:endParaRPr lang="en-US"/>
          </a:p>
        </p:txBody>
      </p:sp>
      <p:sp>
        <p:nvSpPr>
          <p:cNvPr id="256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DDF24-6369-4E4E-B773-9714E6CA2087}" type="slidenum">
              <a:rPr lang="en-US"/>
              <a:pPr/>
              <a:t>24</a:t>
            </a:fld>
            <a:endParaRPr lang="en-US"/>
          </a:p>
        </p:txBody>
      </p:sp>
      <p:sp>
        <p:nvSpPr>
          <p:cNvPr id="276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221BB-7560-B940-AEB4-1A4AC6A0FD51}" type="slidenum">
              <a:rPr lang="en-US" altLang="zh-TW"/>
              <a:pPr/>
              <a:t>3</a:t>
            </a:fld>
            <a:endParaRPr lang="en-US" altLang="zh-TW"/>
          </a:p>
        </p:txBody>
      </p:sp>
      <p:sp>
        <p:nvSpPr>
          <p:cNvPr id="91138" name="Rectangle 2"/>
          <p:cNvSpPr>
            <a:spLocks noChangeArrowheads="1" noTextEdit="1"/>
          </p:cNvSpPr>
          <p:nvPr>
            <p:ph type="sldImg"/>
          </p:nvPr>
        </p:nvSpPr>
        <p:spPr>
          <a:xfrm>
            <a:off x="873125" y="246063"/>
            <a:ext cx="5322888" cy="3990975"/>
          </a:xfrm>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a:xfrm>
            <a:off x="404073" y="4377055"/>
            <a:ext cx="6122740" cy="4254394"/>
          </a:xfrm>
        </p:spPr>
        <p:txBody>
          <a:bodyPr/>
          <a:lstStyle/>
          <a:p>
            <a:pPr marL="114855" indent="-114855" defTabSz="1040157"/>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EE7FC-72E5-4549-8DE8-77ECE60C4975}" type="slidenum">
              <a:rPr lang="en-US"/>
              <a:pPr/>
              <a:t>25</a:t>
            </a:fld>
            <a:endParaRPr lang="en-US"/>
          </a:p>
        </p:txBody>
      </p:sp>
      <p:sp>
        <p:nvSpPr>
          <p:cNvPr id="296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metrics capture</a:t>
            </a:r>
            <a:r>
              <a:rPr lang="en-US" baseline="0" dirty="0" smtClean="0"/>
              <a:t> imple and inhe complexity …..</a:t>
            </a:r>
          </a:p>
          <a:p>
            <a:r>
              <a:rPr lang="en-US" baseline="0" dirty="0" smtClean="0"/>
              <a:t>Imple </a:t>
            </a:r>
            <a:r>
              <a:rPr lang="en-US" baseline="0" dirty="0" smtClean="0">
                <a:sym typeface="Wingdings" pitchFamily="2" charset="2"/>
              </a:rPr>
              <a:t> two sets of metrics</a:t>
            </a:r>
            <a:endParaRPr lang="en-US" dirty="0"/>
          </a:p>
        </p:txBody>
      </p:sp>
      <p:sp>
        <p:nvSpPr>
          <p:cNvPr id="4" name="Slide Number Placeholder 3"/>
          <p:cNvSpPr>
            <a:spLocks noGrp="1"/>
          </p:cNvSpPr>
          <p:nvPr>
            <p:ph type="sldNum" sz="quarter" idx="10"/>
          </p:nvPr>
        </p:nvSpPr>
        <p:spPr/>
        <p:txBody>
          <a:bodyPr/>
          <a:lstStyle/>
          <a:p>
            <a:fld id="{C24C77B8-FD93-AA46-A4A0-03A7F816E92A}"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validate our metrics we</a:t>
            </a:r>
            <a:r>
              <a:rPr lang="en-US" baseline="0" dirty="0" smtClean="0"/>
              <a:t> studied the configuration files of 7 networks and operators for 5 of the networks.</a:t>
            </a:r>
            <a:endParaRPr lang="en-US" dirty="0" smtClean="0"/>
          </a:p>
          <a:p>
            <a:r>
              <a:rPr lang="en-US" dirty="0" smtClean="0"/>
              <a:t>Of the</a:t>
            </a:r>
            <a:r>
              <a:rPr lang="en-US" baseline="0" dirty="0" smtClean="0"/>
              <a:t> </a:t>
            </a:r>
            <a:r>
              <a:rPr lang="en-US" dirty="0" smtClean="0"/>
              <a:t>7 networks</a:t>
            </a:r>
            <a:r>
              <a:rPr lang="en-US" baseline="0" dirty="0" smtClean="0"/>
              <a:t> we studied</a:t>
            </a:r>
            <a:r>
              <a:rPr lang="en-US" dirty="0" smtClean="0"/>
              <a:t>,</a:t>
            </a:r>
            <a:r>
              <a:rPr lang="en-US" baseline="0" dirty="0" smtClean="0"/>
              <a:t> 4 were University and 3 were commercial enterprise network.</a:t>
            </a:r>
          </a:p>
          <a:p>
            <a:r>
              <a:rPr lang="en-US" baseline="0" dirty="0" smtClean="0"/>
              <a:t>Networks varied in size; both size of the configuration files and the number of users supported.  The complexity of the various networks is unrelated to the size</a:t>
            </a:r>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Dependency graph – an abstraction de</a:t>
            </a:r>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Operators tell</a:t>
            </a:r>
            <a:r>
              <a:rPr lang="en-US" baseline="0" dirty="0" smtClean="0"/>
              <a:t> us that …</a:t>
            </a:r>
          </a:p>
          <a:p>
            <a:endParaRPr lang="en-US" dirty="0" smtClean="0"/>
          </a:p>
          <a:p>
            <a:r>
              <a:rPr lang="en-US" dirty="0" smtClean="0"/>
              <a:t>Change</a:t>
            </a:r>
            <a:r>
              <a:rPr lang="en-US" baseline="0" dirty="0" smtClean="0"/>
              <a:t> to one but not the others introduces a bug. Because the </a:t>
            </a:r>
            <a:r>
              <a:rPr lang="en-US" baseline="0" dirty="0" err="1" smtClean="0"/>
              <a:t>configs</a:t>
            </a:r>
            <a:r>
              <a:rPr lang="en-US" baseline="0" dirty="0" smtClean="0"/>
              <a:t> do not explicitly declare, best to minimize them</a:t>
            </a:r>
            <a:endParaRPr lang="en-US" dirty="0" smtClean="0"/>
          </a:p>
          <a:p>
            <a:endParaRPr lang="en-US" dirty="0" smtClean="0"/>
          </a:p>
          <a:p>
            <a:r>
              <a:rPr lang="en-US" dirty="0" smtClean="0"/>
              <a:t>04/23</a:t>
            </a:r>
            <a:r>
              <a:rPr lang="en-US" baseline="0" dirty="0" smtClean="0"/>
              <a:t> – R.I. </a:t>
            </a:r>
            <a:r>
              <a:rPr lang="en-US" baseline="0" dirty="0" smtClean="0">
                <a:sym typeface="Wingdings" pitchFamily="2" charset="2"/>
              </a:rPr>
              <a:t> routing difficulty because it affects certain routing related changes  [reword] </a:t>
            </a:r>
            <a:endParaRPr lang="en-US" dirty="0" smtClean="0"/>
          </a:p>
          <a:p>
            <a:endParaRPr lang="en-US" dirty="0" smtClean="0"/>
          </a:p>
          <a:p>
            <a:r>
              <a:rPr lang="en-US" dirty="0" smtClean="0"/>
              <a:t>Metric</a:t>
            </a:r>
            <a:r>
              <a:rPr lang="en-US" baseline="0" dirty="0" smtClean="0"/>
              <a:t> is the # of ref links in the network, higher number means greater complexity.  To allow comparisons we normalize by ref link count to produce 2 numbers. First we normalize by # device to get a holistic view of the network. Second we normalize by r.i. to determine difficult of configuring routing.</a:t>
            </a:r>
          </a:p>
          <a:p>
            <a:r>
              <a:rPr lang="en-US" baseline="0" dirty="0" smtClean="0"/>
              <a:t>Operators partion r.p. to provide better control, each partition is a r.i.  We provide simple network with 4 router and 3 r.i.  As can be seen router can belong in multiple r.i. and a r.i. can contain only one router.</a:t>
            </a:r>
          </a:p>
          <a:p>
            <a:endParaRPr lang="en-US" baseline="0" dirty="0" smtClean="0"/>
          </a:p>
          <a:p>
            <a:r>
              <a:rPr lang="en-US" baseline="0" dirty="0" smtClean="0"/>
              <a:t>Ref links are not just links between routers but also links within the routers</a:t>
            </a:r>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are not uniform</a:t>
            </a:r>
          </a:p>
          <a:p>
            <a:r>
              <a:rPr lang="en-US" dirty="0" smtClean="0"/>
              <a:t>Biggest has lowest complexity, third</a:t>
            </a:r>
            <a:r>
              <a:rPr lang="en-US" baseline="0" dirty="0" smtClean="0"/>
              <a:t> </a:t>
            </a:r>
            <a:r>
              <a:rPr lang="en-US" dirty="0" smtClean="0"/>
              <a:t>smallest</a:t>
            </a:r>
            <a:r>
              <a:rPr lang="en-US" baseline="0" dirty="0" smtClean="0"/>
              <a:t> has largest complexity.</a:t>
            </a:r>
          </a:p>
          <a:p>
            <a:r>
              <a:rPr lang="en-US" baseline="0" dirty="0" smtClean="0"/>
              <a:t>Complexity not a function of network size but rather aspects of config files</a:t>
            </a:r>
          </a:p>
          <a:p>
            <a:endParaRPr lang="en-US" baseline="0" dirty="0" smtClean="0"/>
          </a:p>
          <a:p>
            <a:r>
              <a:rPr lang="en-US" baseline="0" dirty="0" smtClean="0"/>
              <a:t>Next operator interview to determine some causes</a:t>
            </a:r>
            <a:endParaRPr lang="en-US" dirty="0" smtClean="0"/>
          </a:p>
        </p:txBody>
      </p:sp>
      <p:sp>
        <p:nvSpPr>
          <p:cNvPr id="4" name="Slide Number Placeholder 3"/>
          <p:cNvSpPr>
            <a:spLocks noGrp="1"/>
          </p:cNvSpPr>
          <p:nvPr>
            <p:ph type="sldNum" sz="quarter" idx="10"/>
          </p:nvPr>
        </p:nvSpPr>
        <p:spPr/>
        <p:txBody>
          <a:bodyPr/>
          <a:lstStyle/>
          <a:p>
            <a:fld id="{C24C77B8-FD93-AA46-A4A0-03A7F816E92A}"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p>
          <a:p>
            <a:r>
              <a:rPr lang="en-US" dirty="0" smtClean="0"/>
              <a:t>Add/remove subnet </a:t>
            </a:r>
          </a:p>
          <a:p>
            <a:r>
              <a:rPr lang="en-US" dirty="0" smtClean="0"/>
              <a:t>Apply</a:t>
            </a:r>
            <a:r>
              <a:rPr lang="en-US" baseline="0" dirty="0" smtClean="0"/>
              <a:t> new filter to a collection of interfaces</a:t>
            </a:r>
            <a:endParaRPr lang="en-US" dirty="0"/>
          </a:p>
        </p:txBody>
      </p:sp>
      <p:sp>
        <p:nvSpPr>
          <p:cNvPr id="4" name="Slide Number Placeholder 3"/>
          <p:cNvSpPr>
            <a:spLocks noGrp="1"/>
          </p:cNvSpPr>
          <p:nvPr>
            <p:ph type="sldNum" sz="quarter" idx="10"/>
          </p:nvPr>
        </p:nvSpPr>
        <p:spPr/>
        <p:txBody>
          <a:bodyPr/>
          <a:lstStyle/>
          <a:p>
            <a:fld id="{C24C77B8-FD93-AA46-A4A0-03A7F816E92A}"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Complexity of configuring the policies</a:t>
            </a:r>
            <a:r>
              <a:rPr lang="en-US" baseline="0" dirty="0" smtClean="0"/>
              <a:t> that a network is trying to implement. But what about the complexity of the policies themselves.</a:t>
            </a:r>
          </a:p>
          <a:p>
            <a:endParaRPr lang="en-US" dirty="0" smtClean="0"/>
          </a:p>
          <a:p>
            <a:r>
              <a:rPr lang="en-US" dirty="0" smtClean="0"/>
              <a:t>Quantify the complexity of the policies the network is trying to</a:t>
            </a:r>
            <a:r>
              <a:rPr lang="en-US" baseline="0" dirty="0" smtClean="0"/>
              <a:t> implement.</a:t>
            </a:r>
          </a:p>
          <a:p>
            <a:endParaRPr lang="en-US" baseline="0" dirty="0" smtClean="0"/>
          </a:p>
          <a:p>
            <a:endParaRPr lang="en-US" dirty="0" smtClean="0"/>
          </a:p>
          <a:p>
            <a:endParaRPr lang="en-US" dirty="0" smtClean="0"/>
          </a:p>
          <a:p>
            <a:r>
              <a:rPr lang="en-US" dirty="0" smtClean="0"/>
              <a:t>Complexity of implementing</a:t>
            </a:r>
            <a:r>
              <a:rPr lang="en-US" baseline="0" dirty="0" smtClean="0"/>
              <a:t> stuff in the network. Instantiating and maintaing roles, </a:t>
            </a:r>
          </a:p>
          <a:p>
            <a:endParaRPr lang="en-US" baseline="0" dirty="0" smtClean="0"/>
          </a:p>
          <a:p>
            <a:r>
              <a:rPr lang="en-US" baseline="0" dirty="0" smtClean="0"/>
              <a:t>Why challengin</a:t>
            </a:r>
            <a:endParaRPr lang="en-US" dirty="0"/>
          </a:p>
        </p:txBody>
      </p:sp>
      <p:sp>
        <p:nvSpPr>
          <p:cNvPr id="4" name="Slide Number Placeholder 3"/>
          <p:cNvSpPr>
            <a:spLocks noGrp="1"/>
          </p:cNvSpPr>
          <p:nvPr>
            <p:ph type="sldNum" sz="quarter" idx="10"/>
          </p:nvPr>
        </p:nvSpPr>
        <p:spPr/>
        <p:txBody>
          <a:bodyPr/>
          <a:lstStyle/>
          <a:p>
            <a:fld id="{C24C77B8-FD93-AA46-A4A0-03A7F816E92A}"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operators goal</a:t>
            </a:r>
            <a:r>
              <a:rPr lang="en-US" baseline="0" dirty="0" smtClean="0"/>
              <a:t> is to establish a certain level or connectivity between hosts in the network.  Reachability sets allow us to capture the set of packets allowed between any 2 routers in the network; reachability sets reflect the connectivity between routers and thus capture the established policy</a:t>
            </a:r>
          </a:p>
          <a:p>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Track variations in policies – since to do this, we tracks how RSs for different paths differ. Comparing reachability sets in our framework is easy because of normalization. Hashes equal iff reach sets equal. Thus, we compute hashes for all N2 reachability</a:t>
            </a:r>
            <a:r>
              <a:rPr lang="en-US" baseline="0" dirty="0" smtClean="0"/>
              <a:t> sets in the network and deriving the info theoretic entropy over the hashes.</a:t>
            </a:r>
          </a:p>
          <a:p>
            <a:endParaRPr lang="en-US" baseline="0" dirty="0" smtClean="0"/>
          </a:p>
          <a:p>
            <a:r>
              <a:rPr lang="en-US" baseline="0" dirty="0" smtClean="0"/>
              <a:t>Recall from our definition of RS that the source addresses in the set can be anything. Dest addresses should belong in a network with very uniform policies all reachability sets with respect to a destination should be the same. Network does not make a distinction between sources in their ability to reach the destination.</a:t>
            </a:r>
          </a:p>
          <a:p>
            <a:endParaRPr lang="en-US" baseline="0" dirty="0" smtClean="0"/>
          </a:p>
          <a:p>
            <a:r>
              <a:rPr lang="en-US" baseline="0" dirty="0" smtClean="0"/>
              <a:t>In a network with highly non-uniform policies, the reachibility sets could each be different from the other because the network makes fine-grained….</a:t>
            </a:r>
          </a:p>
          <a:p>
            <a:endParaRPr lang="en-US" baseline="0" dirty="0" smtClean="0"/>
          </a:p>
          <a:p>
            <a:r>
              <a:rPr lang="en-US" baseline="0" dirty="0" smtClean="0"/>
              <a:t>Non-uniformity in the reachability sets across various possible network paths.</a:t>
            </a:r>
            <a:endParaRPr lang="en-US" dirty="0"/>
          </a:p>
        </p:txBody>
      </p:sp>
      <p:sp>
        <p:nvSpPr>
          <p:cNvPr id="4" name="Slide Number Placeholder 3"/>
          <p:cNvSpPr>
            <a:spLocks noGrp="1"/>
          </p:cNvSpPr>
          <p:nvPr>
            <p:ph type="sldNum" sz="quarter" idx="10"/>
          </p:nvPr>
        </p:nvSpPr>
        <p:spPr/>
        <p:txBody>
          <a:bodyPr/>
          <a:lstStyle/>
          <a:p>
            <a:fld id="{C24C77B8-FD93-AA46-A4A0-03A7F816E92A}"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9F0E8-AA64-FB49-9DC7-B0D51EA27419}" type="slidenum">
              <a:rPr lang="en-US" altLang="zh-TW"/>
              <a:pPr/>
              <a:t>4</a:t>
            </a:fld>
            <a:endParaRPr lang="en-US" altLang="zh-TW"/>
          </a:p>
        </p:txBody>
      </p:sp>
      <p:sp>
        <p:nvSpPr>
          <p:cNvPr id="93186" name="Rectangle 2"/>
          <p:cNvSpPr>
            <a:spLocks noChangeArrowheads="1" noTextEdit="1"/>
          </p:cNvSpPr>
          <p:nvPr>
            <p:ph type="sldImg"/>
          </p:nvPr>
        </p:nvSpPr>
        <p:spPr>
          <a:xfrm>
            <a:off x="873125" y="246063"/>
            <a:ext cx="5322888" cy="3990975"/>
          </a:xfrm>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a:xfrm>
            <a:off x="404073" y="4377055"/>
            <a:ext cx="6122740" cy="4254394"/>
          </a:xfrm>
        </p:spPr>
        <p:txBody>
          <a:bodyPr/>
          <a:lstStyle/>
          <a:p>
            <a:pPr marL="114855" indent="-114855" defTabSz="1040157"/>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2.Conduct interviews to show that all</a:t>
            </a:r>
            <a:r>
              <a:rPr lang="en-US" baseline="0" dirty="0" smtClean="0"/>
              <a:t> policies (incl special cases) were capturesed</a:t>
            </a:r>
          </a:p>
          <a:p>
            <a:r>
              <a:rPr lang="en-US" baseline="0" dirty="0" smtClean="0"/>
              <a:t> interview show …</a:t>
            </a:r>
          </a:p>
          <a:p>
            <a:r>
              <a:rPr lang="en-US" baseline="0" dirty="0" smtClean="0"/>
              <a:t>For example, enet-1 have firewalls to restrict testbed traffic from leaving the network</a:t>
            </a:r>
          </a:p>
          <a:p>
            <a:endParaRPr lang="en-US" baseline="0" dirty="0" smtClean="0"/>
          </a:p>
          <a:p>
            <a:r>
              <a:rPr lang="en-US" baseline="0" dirty="0" smtClean="0"/>
              <a:t>3. During interview</a:t>
            </a:r>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Host 1 &amp;</a:t>
            </a:r>
            <a:r>
              <a:rPr lang="en-US" baseline="0" dirty="0" smtClean="0"/>
              <a:t> 2 same profile</a:t>
            </a:r>
          </a:p>
          <a:p>
            <a:r>
              <a:rPr lang="en-US" baseline="0" dirty="0" smtClean="0"/>
              <a:t>4 policy units</a:t>
            </a:r>
            <a:endParaRPr lang="en-US" dirty="0"/>
          </a:p>
        </p:txBody>
      </p:sp>
      <p:sp>
        <p:nvSpPr>
          <p:cNvPr id="4" name="Slide Number Placeholder 3"/>
          <p:cNvSpPr>
            <a:spLocks noGrp="1"/>
          </p:cNvSpPr>
          <p:nvPr>
            <p:ph type="sldNum" sz="quarter" idx="10"/>
          </p:nvPr>
        </p:nvSpPr>
        <p:spPr/>
        <p:txBody>
          <a:bodyPr/>
          <a:lstStyle/>
          <a:p>
            <a:fld id="{9E90386C-1D3C-4665-BA96-E069B3826FE4}"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9415" indent="-349415" defTabSz="931774">
              <a:spcBef>
                <a:spcPct val="20000"/>
              </a:spcBef>
              <a:buFont typeface="Arial" pitchFamily="34" charset="0"/>
              <a:buChar char="•"/>
              <a:defRPr/>
            </a:pPr>
            <a:r>
              <a:rPr lang="en-US" sz="3300" dirty="0" smtClean="0"/>
              <a:t>Policy units succinctly describe network</a:t>
            </a:r>
          </a:p>
          <a:p>
            <a:pPr marL="815302" lvl="1" indent="-349415">
              <a:spcBef>
                <a:spcPct val="20000"/>
              </a:spcBef>
              <a:buFont typeface="Arial" pitchFamily="34" charset="0"/>
              <a:buChar char="•"/>
              <a:defRPr/>
            </a:pPr>
            <a:r>
              <a:rPr lang="en-US" sz="3300" dirty="0" smtClean="0"/>
              <a:t>No correlation between size and units</a:t>
            </a:r>
          </a:p>
          <a:p>
            <a:pPr marL="349415" indent="-349415">
              <a:spcBef>
                <a:spcPct val="20000"/>
              </a:spcBef>
              <a:buFont typeface="Arial" pitchFamily="34" charset="0"/>
              <a:buChar char="•"/>
              <a:defRPr/>
            </a:pPr>
            <a:r>
              <a:rPr lang="en-US" sz="3300" dirty="0" smtClean="0"/>
              <a:t>Two classes of enterprises</a:t>
            </a:r>
          </a:p>
          <a:p>
            <a:pPr marL="815302" lvl="1" indent="-349415">
              <a:spcBef>
                <a:spcPct val="20000"/>
              </a:spcBef>
              <a:buFont typeface="Arial" pitchFamily="34" charset="0"/>
              <a:buChar char="•"/>
              <a:defRPr/>
            </a:pPr>
            <a:r>
              <a:rPr lang="en-US" sz="3300" dirty="0" smtClean="0"/>
              <a:t>Policy-</a:t>
            </a:r>
            <a:r>
              <a:rPr lang="en-US" sz="3300" dirty="0" err="1" smtClean="0"/>
              <a:t>lite</a:t>
            </a:r>
            <a:r>
              <a:rPr lang="en-US" sz="3300" dirty="0" smtClean="0"/>
              <a:t>: simple with few </a:t>
            </a:r>
          </a:p>
          <a:p>
            <a:pPr marL="815302" lvl="1" indent="-349415">
              <a:spcBef>
                <a:spcPct val="20000"/>
              </a:spcBef>
              <a:buFont typeface="Arial" pitchFamily="34" charset="0"/>
              <a:buChar char="•"/>
              <a:defRPr/>
            </a:pPr>
            <a:r>
              <a:rPr lang="en-US" sz="3300" dirty="0" smtClean="0"/>
              <a:t>Policy-heavy: complex with many</a:t>
            </a:r>
          </a:p>
          <a:p>
            <a:endParaRPr lang="en-US" dirty="0"/>
          </a:p>
        </p:txBody>
      </p:sp>
      <p:sp>
        <p:nvSpPr>
          <p:cNvPr id="4" name="Slide Number Placeholder 3"/>
          <p:cNvSpPr>
            <a:spLocks noGrp="1"/>
          </p:cNvSpPr>
          <p:nvPr>
            <p:ph type="sldNum" sz="quarter" idx="10"/>
          </p:nvPr>
        </p:nvSpPr>
        <p:spPr/>
        <p:txBody>
          <a:bodyPr/>
          <a:lstStyle/>
          <a:p>
            <a:fld id="{9E90386C-1D3C-4665-BA96-E069B3826FE4}"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half is similar</a:t>
            </a:r>
            <a:r>
              <a:rPr lang="en-US" baseline="0" dirty="0" smtClean="0"/>
              <a:t> to the previous example</a:t>
            </a:r>
          </a:p>
          <a:p>
            <a:r>
              <a:rPr lang="en-US" baseline="0" dirty="0" smtClean="0"/>
              <a:t>Second half more interesting. Sets of users that can reach less than half of the network.</a:t>
            </a:r>
          </a:p>
          <a:p>
            <a:endParaRPr lang="en-US" baseline="0" dirty="0" smtClean="0"/>
          </a:p>
          <a:p>
            <a:r>
              <a:rPr lang="en-US" baseline="0" dirty="0" smtClean="0"/>
              <a:t>Able to summarize thousand of lines into 15 units</a:t>
            </a:r>
            <a:endParaRPr lang="en-US" dirty="0"/>
          </a:p>
        </p:txBody>
      </p:sp>
      <p:sp>
        <p:nvSpPr>
          <p:cNvPr id="4" name="Slide Number Placeholder 3"/>
          <p:cNvSpPr>
            <a:spLocks noGrp="1"/>
          </p:cNvSpPr>
          <p:nvPr>
            <p:ph type="sldNum" sz="quarter" idx="10"/>
          </p:nvPr>
        </p:nvSpPr>
        <p:spPr/>
        <p:txBody>
          <a:bodyPr/>
          <a:lstStyle/>
          <a:p>
            <a:fld id="{9E90386C-1D3C-4665-BA96-E069B3826FE4}"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Enterprises</a:t>
            </a:r>
            <a:r>
              <a:rPr lang="en-US" baseline="0" dirty="0" smtClean="0"/>
              <a:t> networks are a patch work of devices acquired over time</a:t>
            </a:r>
          </a:p>
          <a:p>
            <a:r>
              <a:rPr lang="en-US" baseline="0" dirty="0" smtClean="0"/>
              <a:t>As such the networks contain intricate logical and physical topologies.</a:t>
            </a:r>
          </a:p>
          <a:p>
            <a:r>
              <a:rPr lang="en-US" baseline="0" dirty="0" smtClean="0"/>
              <a:t>These diverse collection of devices operate at different levels and often require different control/configuration interface making it difficult to reason about how changes are affect other portions of the network.</a:t>
            </a:r>
          </a:p>
          <a:p>
            <a:r>
              <a:rPr lang="en-US" baseline="0" dirty="0" smtClean="0"/>
              <a:t>To complicate matters, most changes are time sensitive and are performed with least amount of planning required: examples of such changes are:</a:t>
            </a:r>
          </a:p>
          <a:p>
            <a:r>
              <a:rPr lang="en-US" baseline="0" dirty="0" smtClean="0"/>
              <a:t>Network patches to counter crises such as worm or viral outbreaks.</a:t>
            </a:r>
          </a:p>
          <a:p>
            <a:r>
              <a:rPr lang="en-US" baseline="0" dirty="0" smtClean="0"/>
              <a:t>Or implementation of new administrative policies such as prevent of traffic sharing apps</a:t>
            </a:r>
          </a:p>
          <a:p>
            <a:r>
              <a:rPr lang="en-US" baseline="0" dirty="0" smtClean="0"/>
              <a:t>The constant change and division of diverse devises makes the configuration of enterprise network complex</a:t>
            </a:r>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common example: of how a large network might be changed:</a:t>
            </a:r>
          </a:p>
          <a:p>
            <a:r>
              <a:rPr lang="en-US" dirty="0" smtClean="0"/>
              <a:t>Adding a new department </a:t>
            </a:r>
            <a:r>
              <a:rPr lang="en-US" baseline="0" dirty="0" smtClean="0"/>
              <a:t> that is homed in 3 different buildings – each building has a different gateway router.</a:t>
            </a:r>
          </a:p>
          <a:p>
            <a:endParaRPr lang="en-US" baseline="0" dirty="0" smtClean="0"/>
          </a:p>
          <a:p>
            <a:r>
              <a:rPr lang="en-US" baseline="0" dirty="0" smtClean="0"/>
              <a:t>To correctly grant network access for the whole department the config for each of the three routers must be updated.</a:t>
            </a:r>
          </a:p>
          <a:p>
            <a:endParaRPr lang="en-US" baseline="0" dirty="0" smtClean="0"/>
          </a:p>
          <a:p>
            <a:r>
              <a:rPr lang="en-US" baseline="0" dirty="0" smtClean="0"/>
              <a:t>If the operators fails to update one config, then the hosts in that building are denied access</a:t>
            </a:r>
          </a:p>
          <a:p>
            <a:endParaRPr lang="en-US" baseline="0" dirty="0" smtClean="0"/>
          </a:p>
          <a:p>
            <a:r>
              <a:rPr lang="en-US" baseline="0" dirty="0" smtClean="0"/>
              <a:t>Similarly if the operator sets up the interface for the hosts but fails to set up routing on a particular router then access is denied</a:t>
            </a:r>
            <a:endParaRPr lang="en-US"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community has long attributed complexity</a:t>
            </a:r>
            <a:r>
              <a:rPr lang="en-US" baseline="0" dirty="0" smtClean="0"/>
              <a:t> as the cause for misconfiguration in enterprise networks, however we have yet to produce tools to quantify complexity</a:t>
            </a:r>
            <a:r>
              <a:rPr lang="en-US" i="1" baseline="0" dirty="0" smtClean="0"/>
              <a:t>.   software engineering and protocol design, both communities with similar concerns, have come up with metric to quantify complexity --- these metrics  have proved helpful in choosing systems.</a:t>
            </a:r>
          </a:p>
          <a:p>
            <a:endParaRPr lang="en-US" i="1" baseline="0" dirty="0" smtClean="0"/>
          </a:p>
          <a:p>
            <a:r>
              <a:rPr lang="en-US" i="1" baseline="0" dirty="0" smtClean="0"/>
              <a:t>Without  a way to measure complexity it is difficult to understand the impact of changes</a:t>
            </a:r>
            <a:endParaRPr lang="en-US" i="1" dirty="0"/>
          </a:p>
        </p:txBody>
      </p:sp>
      <p:sp>
        <p:nvSpPr>
          <p:cNvPr id="4" name="Slide Number Placeholder 3"/>
          <p:cNvSpPr>
            <a:spLocks noGrp="1"/>
          </p:cNvSpPr>
          <p:nvPr>
            <p:ph type="sldNum" sz="quarter" idx="10"/>
          </p:nvPr>
        </p:nvSpPr>
        <p:spPr/>
        <p:txBody>
          <a:bodyPr/>
          <a:lstStyle/>
          <a:p>
            <a:fld id="{BC79B3CC-3313-4201-B3C0-90D1F94318DD}"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04/23</a:t>
            </a:r>
          </a:p>
          <a:p>
            <a:r>
              <a:rPr lang="en-US" dirty="0" smtClean="0"/>
              <a:t>Mental models ops use when</a:t>
            </a:r>
            <a:r>
              <a:rPr lang="en-US" baseline="0" dirty="0" smtClean="0"/>
              <a:t> managing their networks</a:t>
            </a:r>
            <a:endParaRPr lang="en-US" dirty="0" smtClean="0"/>
          </a:p>
          <a:p>
            <a:endParaRPr lang="en-US" dirty="0" smtClean="0"/>
          </a:p>
          <a:p>
            <a:endParaRPr lang="en-US" dirty="0" smtClean="0"/>
          </a:p>
          <a:p>
            <a:endParaRPr lang="en-US" dirty="0" smtClean="0"/>
          </a:p>
          <a:p>
            <a:r>
              <a:rPr lang="en-US" dirty="0" smtClean="0"/>
              <a:t>Examine</a:t>
            </a:r>
            <a:r>
              <a:rPr lang="en-US" baseline="0" dirty="0" smtClean="0"/>
              <a:t> operator best practices and through interviews we develop metrics that</a:t>
            </a:r>
          </a:p>
          <a:p>
            <a:r>
              <a:rPr lang="en-US" baseline="0" dirty="0" smtClean="0"/>
              <a:t>..succinctly ….. by Abstract away details makes it language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Can be automatically calculated from static config allowing comparisons between two versions  as is often the case</a:t>
            </a:r>
          </a:p>
          <a:p>
            <a:r>
              <a:rPr lang="en-US" baseline="0" dirty="0" smtClean="0"/>
              <a:t>.. Capture design complexity for layer 3, the layer operators found most challenging</a:t>
            </a:r>
          </a:p>
          <a:p>
            <a:r>
              <a:rPr lang="en-US" baseline="0" dirty="0" smtClean="0"/>
              <a:t>.. We show later that these metrics align with operator mental model meaning it can predict difficulty of future changes</a:t>
            </a:r>
          </a:p>
          <a:p>
            <a:endParaRPr lang="en-US" baseline="0" dirty="0" smtClean="0"/>
          </a:p>
          <a:p>
            <a:r>
              <a:rPr lang="en-US" baseline="0" dirty="0" smtClean="0"/>
              <a:t>we eval out metrics on conf of 7 network and validated approach  through operator interviews. Giving questions and timing standardized operational tasks</a:t>
            </a:r>
            <a:endParaRPr lang="en-US" dirty="0"/>
          </a:p>
        </p:txBody>
      </p:sp>
      <p:sp>
        <p:nvSpPr>
          <p:cNvPr id="4" name="Slide Number Placeholder 3"/>
          <p:cNvSpPr>
            <a:spLocks noGrp="1"/>
          </p:cNvSpPr>
          <p:nvPr>
            <p:ph type="sldNum" sz="quarter" idx="10"/>
          </p:nvPr>
        </p:nvSpPr>
        <p:spPr/>
        <p:txBody>
          <a:bodyPr/>
          <a:lstStyle/>
          <a:p>
            <a:fld id="{C24C77B8-FD93-AA46-A4A0-03A7F816E92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8CD9C-3B92-704E-A249-DF6CBE41940B}" type="slidenum">
              <a:rPr lang="en-US"/>
              <a:pPr/>
              <a:t>13</a:t>
            </a:fld>
            <a:endParaRPr lang="en-US"/>
          </a:p>
        </p:txBody>
      </p:sp>
      <p:sp>
        <p:nvSpPr>
          <p:cNvPr id="51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AC461-A95F-CE49-9895-DB9F60B1763B}" type="slidenum">
              <a:rPr lang="en-US"/>
              <a:pPr/>
              <a:t>14</a:t>
            </a:fld>
            <a:endParaRPr lang="en-US"/>
          </a:p>
        </p:txBody>
      </p:sp>
      <p:sp>
        <p:nvSpPr>
          <p:cNvPr id="71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FC2873E-C4BD-AA40-955C-821A161ED7C2}" type="slidenum">
              <a:rPr lang="en-US"/>
              <a:pPr/>
              <a:t>‹#›</a:t>
            </a:fld>
            <a:endParaRPr lang="en-US"/>
          </a:p>
        </p:txBody>
      </p:sp>
    </p:spTree>
    <p:extLst>
      <p:ext uri="{BB962C8B-B14F-4D97-AF65-F5344CB8AC3E}">
        <p14:creationId xmlns:p14="http://schemas.microsoft.com/office/powerpoint/2010/main" val="330685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D87A3DE-FC69-5D41-87FF-766E3F20E81D}" type="slidenum">
              <a:rPr lang="en-US"/>
              <a:pPr/>
              <a:t>‹#›</a:t>
            </a:fld>
            <a:endParaRPr lang="en-US"/>
          </a:p>
        </p:txBody>
      </p:sp>
    </p:spTree>
    <p:extLst>
      <p:ext uri="{BB962C8B-B14F-4D97-AF65-F5344CB8AC3E}">
        <p14:creationId xmlns:p14="http://schemas.microsoft.com/office/powerpoint/2010/main" val="120622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9298801-7476-6845-A6C9-1FB612B67C05}" type="slidenum">
              <a:rPr lang="en-US"/>
              <a:pPr/>
              <a:t>‹#›</a:t>
            </a:fld>
            <a:endParaRPr lang="en-US"/>
          </a:p>
        </p:txBody>
      </p:sp>
    </p:spTree>
    <p:extLst>
      <p:ext uri="{BB962C8B-B14F-4D97-AF65-F5344CB8AC3E}">
        <p14:creationId xmlns:p14="http://schemas.microsoft.com/office/powerpoint/2010/main" val="328686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477000"/>
            <a:ext cx="2133600" cy="228600"/>
          </a:xfrm>
        </p:spPr>
        <p:txBody>
          <a:bodyPr/>
          <a:lstStyle>
            <a:lvl1pPr>
              <a:defRPr smtClean="0"/>
            </a:lvl1pPr>
          </a:lstStyle>
          <a:p>
            <a:fld id="{BF2BE083-D2D1-914B-BBFB-EBD7B4436A17}" type="slidenum">
              <a:rPr lang="en-US"/>
              <a:pPr/>
              <a:t>‹#›</a:t>
            </a:fld>
            <a:endParaRPr lang="en-US"/>
          </a:p>
        </p:txBody>
      </p:sp>
    </p:spTree>
    <p:extLst>
      <p:ext uri="{BB962C8B-B14F-4D97-AF65-F5344CB8AC3E}">
        <p14:creationId xmlns:p14="http://schemas.microsoft.com/office/powerpoint/2010/main" val="132261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7010400" y="6477000"/>
            <a:ext cx="2133600" cy="228600"/>
          </a:xfrm>
        </p:spPr>
        <p:txBody>
          <a:bodyPr/>
          <a:lstStyle>
            <a:lvl1pPr>
              <a:defRPr smtClean="0"/>
            </a:lvl1pPr>
          </a:lstStyle>
          <a:p>
            <a:fld id="{87C5573F-FB36-F24F-A3ED-187A5F8C7B84}" type="slidenum">
              <a:rPr lang="en-US"/>
              <a:pPr/>
              <a:t>‹#›</a:t>
            </a:fld>
            <a:endParaRPr lang="en-US"/>
          </a:p>
        </p:txBody>
      </p:sp>
    </p:spTree>
    <p:extLst>
      <p:ext uri="{BB962C8B-B14F-4D97-AF65-F5344CB8AC3E}">
        <p14:creationId xmlns:p14="http://schemas.microsoft.com/office/powerpoint/2010/main" val="245079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E83AB49-67E6-9C4A-8E7E-241C23AC9431}" type="slidenum">
              <a:rPr lang="en-US"/>
              <a:pPr/>
              <a:t>‹#›</a:t>
            </a:fld>
            <a:endParaRPr lang="en-US"/>
          </a:p>
        </p:txBody>
      </p:sp>
    </p:spTree>
    <p:extLst>
      <p:ext uri="{BB962C8B-B14F-4D97-AF65-F5344CB8AC3E}">
        <p14:creationId xmlns:p14="http://schemas.microsoft.com/office/powerpoint/2010/main" val="81370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4F861E8-B359-C646-9427-3E1C30864F2F}" type="slidenum">
              <a:rPr lang="en-US"/>
              <a:pPr/>
              <a:t>‹#›</a:t>
            </a:fld>
            <a:endParaRPr lang="en-US"/>
          </a:p>
        </p:txBody>
      </p:sp>
    </p:spTree>
    <p:extLst>
      <p:ext uri="{BB962C8B-B14F-4D97-AF65-F5344CB8AC3E}">
        <p14:creationId xmlns:p14="http://schemas.microsoft.com/office/powerpoint/2010/main" val="21931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E51DBE9-151A-6C4C-AE00-A782E37226DE}" type="slidenum">
              <a:rPr lang="en-US"/>
              <a:pPr/>
              <a:t>‹#›</a:t>
            </a:fld>
            <a:endParaRPr lang="en-US"/>
          </a:p>
        </p:txBody>
      </p:sp>
    </p:spTree>
    <p:extLst>
      <p:ext uri="{BB962C8B-B14F-4D97-AF65-F5344CB8AC3E}">
        <p14:creationId xmlns:p14="http://schemas.microsoft.com/office/powerpoint/2010/main" val="36063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C502E4D-02F4-0148-BCBE-00B9290C6A78}" type="slidenum">
              <a:rPr lang="en-US"/>
              <a:pPr/>
              <a:t>‹#›</a:t>
            </a:fld>
            <a:endParaRPr lang="en-US"/>
          </a:p>
        </p:txBody>
      </p:sp>
    </p:spTree>
    <p:extLst>
      <p:ext uri="{BB962C8B-B14F-4D97-AF65-F5344CB8AC3E}">
        <p14:creationId xmlns:p14="http://schemas.microsoft.com/office/powerpoint/2010/main" val="33066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6209809-DBBF-E14D-990F-35DF912723E2}" type="slidenum">
              <a:rPr lang="en-US"/>
              <a:pPr/>
              <a:t>‹#›</a:t>
            </a:fld>
            <a:endParaRPr lang="en-US"/>
          </a:p>
        </p:txBody>
      </p:sp>
    </p:spTree>
    <p:extLst>
      <p:ext uri="{BB962C8B-B14F-4D97-AF65-F5344CB8AC3E}">
        <p14:creationId xmlns:p14="http://schemas.microsoft.com/office/powerpoint/2010/main" val="349146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68F549A-C05B-BE4B-9578-790D4B65E45D}" type="slidenum">
              <a:rPr lang="en-US"/>
              <a:pPr/>
              <a:t>‹#›</a:t>
            </a:fld>
            <a:endParaRPr lang="en-US"/>
          </a:p>
        </p:txBody>
      </p:sp>
    </p:spTree>
    <p:extLst>
      <p:ext uri="{BB962C8B-B14F-4D97-AF65-F5344CB8AC3E}">
        <p14:creationId xmlns:p14="http://schemas.microsoft.com/office/powerpoint/2010/main" val="138180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5A320D8-1D74-A744-A764-6740FBF59E25}" type="slidenum">
              <a:rPr lang="en-US"/>
              <a:pPr/>
              <a:t>‹#›</a:t>
            </a:fld>
            <a:endParaRPr lang="en-US"/>
          </a:p>
        </p:txBody>
      </p:sp>
    </p:spTree>
    <p:extLst>
      <p:ext uri="{BB962C8B-B14F-4D97-AF65-F5344CB8AC3E}">
        <p14:creationId xmlns:p14="http://schemas.microsoft.com/office/powerpoint/2010/main" val="155623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6D16E61-98B9-374F-99E6-953C6B5E92DB}" type="slidenum">
              <a:rPr lang="en-US"/>
              <a:pPr/>
              <a:t>‹#›</a:t>
            </a:fld>
            <a:endParaRPr lang="en-US"/>
          </a:p>
        </p:txBody>
      </p:sp>
    </p:spTree>
    <p:extLst>
      <p:ext uri="{BB962C8B-B14F-4D97-AF65-F5344CB8AC3E}">
        <p14:creationId xmlns:p14="http://schemas.microsoft.com/office/powerpoint/2010/main" val="3013942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290513"/>
            <a:ext cx="8763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70104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B4D01F-FD70-0D45-A0B6-9F176ED43311}" type="slidenum">
              <a:rPr lang="en-US"/>
              <a:pPr/>
              <a:t>‹#›</a:t>
            </a:fld>
            <a:endParaRPr lang="en-US"/>
          </a:p>
        </p:txBody>
      </p:sp>
    </p:spTree>
    <p:extLst>
      <p:ext uri="{BB962C8B-B14F-4D97-AF65-F5344CB8AC3E}">
        <p14:creationId xmlns:p14="http://schemas.microsoft.com/office/powerpoint/2010/main" val="40833979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4000" b="1">
          <a:solidFill>
            <a:srgbClr val="FF0000"/>
          </a:solidFill>
          <a:latin typeface="+mj-lt"/>
          <a:ea typeface="+mj-ea"/>
          <a:cs typeface="+mj-cs"/>
        </a:defRPr>
      </a:lvl1pPr>
      <a:lvl2pPr algn="l" rtl="0" fontAlgn="base">
        <a:spcBef>
          <a:spcPct val="0"/>
        </a:spcBef>
        <a:spcAft>
          <a:spcPct val="0"/>
        </a:spcAft>
        <a:defRPr sz="4000" b="1">
          <a:solidFill>
            <a:srgbClr val="FF0000"/>
          </a:solidFill>
          <a:latin typeface="Arial" charset="0"/>
        </a:defRPr>
      </a:lvl2pPr>
      <a:lvl3pPr algn="l" rtl="0" fontAlgn="base">
        <a:spcBef>
          <a:spcPct val="0"/>
        </a:spcBef>
        <a:spcAft>
          <a:spcPct val="0"/>
        </a:spcAft>
        <a:defRPr sz="4000" b="1">
          <a:solidFill>
            <a:srgbClr val="FF0000"/>
          </a:solidFill>
          <a:latin typeface="Arial" charset="0"/>
        </a:defRPr>
      </a:lvl3pPr>
      <a:lvl4pPr algn="l" rtl="0" fontAlgn="base">
        <a:spcBef>
          <a:spcPct val="0"/>
        </a:spcBef>
        <a:spcAft>
          <a:spcPct val="0"/>
        </a:spcAft>
        <a:defRPr sz="4000" b="1">
          <a:solidFill>
            <a:srgbClr val="FF0000"/>
          </a:solidFill>
          <a:latin typeface="Arial" charset="0"/>
        </a:defRPr>
      </a:lvl4pPr>
      <a:lvl5pPr algn="l" rtl="0" fontAlgn="base">
        <a:spcBef>
          <a:spcPct val="0"/>
        </a:spcBef>
        <a:spcAft>
          <a:spcPct val="0"/>
        </a:spcAft>
        <a:defRPr sz="4000" b="1">
          <a:solidFill>
            <a:srgbClr val="FF0000"/>
          </a:solidFill>
          <a:latin typeface="Arial" charset="0"/>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image" Target="../media/image5.wmf"/><Relationship Id="rId8" Type="http://schemas.openxmlformats.org/officeDocument/2006/relationships/image" Target="../media/image6.emf"/><Relationship Id="rId9" Type="http://schemas.openxmlformats.org/officeDocument/2006/relationships/image" Target="../media/image7.wmf"/><Relationship Id="rId10" Type="http://schemas.openxmlformats.org/officeDocument/2006/relationships/image" Target="../media/image8.wmf"/><Relationship Id="rId11" Type="http://schemas.openxmlformats.org/officeDocument/2006/relationships/image" Target="../media/image9.w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image" Target="../media/image9.wmf"/><Relationship Id="rId13" Type="http://schemas.openxmlformats.org/officeDocument/2006/relationships/image" Target="../media/image11.wmf"/><Relationship Id="rId14" Type="http://schemas.openxmlformats.org/officeDocument/2006/relationships/image" Target="../media/image12.wmf"/><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wmf"/><Relationship Id="rId4" Type="http://schemas.openxmlformats.org/officeDocument/2006/relationships/image" Target="../media/image1.wmf"/><Relationship Id="rId5" Type="http://schemas.openxmlformats.org/officeDocument/2006/relationships/image" Target="../media/image2.wmf"/><Relationship Id="rId6" Type="http://schemas.openxmlformats.org/officeDocument/2006/relationships/image" Target="../media/image3.wmf"/><Relationship Id="rId7" Type="http://schemas.openxmlformats.org/officeDocument/2006/relationships/image" Target="../media/image4.wmf"/><Relationship Id="rId8" Type="http://schemas.openxmlformats.org/officeDocument/2006/relationships/image" Target="../media/image5.wmf"/><Relationship Id="rId9" Type="http://schemas.openxmlformats.org/officeDocument/2006/relationships/image" Target="../media/image6.emf"/><Relationship Id="rId10"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9.wmf"/><Relationship Id="rId5" Type="http://schemas.openxmlformats.org/officeDocument/2006/relationships/image" Target="../media/image28.w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wmf"/></Relationships>
</file>

<file path=ppt/slides/_rels/slide4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29.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9.wmf"/><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Network Configuration Management</a:t>
            </a:r>
            <a:endParaRPr lang="en-US" dirty="0"/>
          </a:p>
        </p:txBody>
      </p:sp>
      <p:sp>
        <p:nvSpPr>
          <p:cNvPr id="3" name="Subtitle 2"/>
          <p:cNvSpPr>
            <a:spLocks noGrp="1"/>
          </p:cNvSpPr>
          <p:nvPr>
            <p:ph type="subTitle" idx="1"/>
          </p:nvPr>
        </p:nvSpPr>
        <p:spPr/>
        <p:txBody>
          <a:bodyPr/>
          <a:lstStyle/>
          <a:p>
            <a:r>
              <a:rPr lang="en-US" dirty="0" smtClean="0"/>
              <a:t>Nick Feamster</a:t>
            </a:r>
            <a:br>
              <a:rPr lang="en-US" dirty="0" smtClean="0"/>
            </a:br>
            <a:r>
              <a:rPr lang="en-US" dirty="0" smtClean="0"/>
              <a:t>CS 6250: Computer Networking</a:t>
            </a:r>
            <a:br>
              <a:rPr lang="en-US" dirty="0" smtClean="0"/>
            </a:br>
            <a:r>
              <a:rPr lang="en-US" dirty="0" smtClean="0"/>
              <a:t>Fall </a:t>
            </a:r>
            <a:r>
              <a:rPr lang="en-US" dirty="0" smtClean="0"/>
              <a:t>2011</a:t>
            </a:r>
            <a:endParaRPr lang="en-US" dirty="0"/>
          </a:p>
        </p:txBody>
      </p:sp>
      <p:sp>
        <p:nvSpPr>
          <p:cNvPr id="4" name="TextBox 3"/>
          <p:cNvSpPr txBox="1"/>
          <p:nvPr/>
        </p:nvSpPr>
        <p:spPr>
          <a:xfrm>
            <a:off x="762000" y="6096000"/>
            <a:ext cx="7772400" cy="369332"/>
          </a:xfrm>
          <a:prstGeom prst="rect">
            <a:avLst/>
          </a:prstGeom>
          <a:noFill/>
        </p:spPr>
        <p:txBody>
          <a:bodyPr wrap="square" rtlCol="0">
            <a:spAutoFit/>
          </a:bodyPr>
          <a:lstStyle/>
          <a:p>
            <a:pPr algn="ctr"/>
            <a:r>
              <a:rPr lang="en-US" i="1" dirty="0" smtClean="0"/>
              <a:t>(Some slides on configuration complexity from Prof. </a:t>
            </a:r>
            <a:r>
              <a:rPr lang="en-US" i="1" dirty="0" err="1" smtClean="0"/>
              <a:t>Aditya</a:t>
            </a:r>
            <a:r>
              <a:rPr lang="en-US" i="1" dirty="0" smtClean="0"/>
              <a:t> </a:t>
            </a:r>
            <a:r>
              <a:rPr lang="en-US" i="1" dirty="0" err="1" smtClean="0"/>
              <a:t>Akella</a:t>
            </a:r>
            <a:r>
              <a:rPr lang="en-US" i="1" dirty="0" smtClean="0"/>
              <a:t>)</a:t>
            </a:r>
            <a:endParaRPr lang="en-US" i="1" dirty="0"/>
          </a:p>
        </p:txBody>
      </p:sp>
    </p:spTree>
    <p:extLst>
      <p:ext uri="{BB962C8B-B14F-4D97-AF65-F5344CB8AC3E}">
        <p14:creationId xmlns:p14="http://schemas.microsoft.com/office/powerpoint/2010/main" val="32345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a </a:t>
            </a:r>
            <a:r>
              <a:rPr lang="en-US" dirty="0" smtClean="0"/>
              <a:t>Grip </a:t>
            </a:r>
            <a:r>
              <a:rPr lang="en-US" dirty="0" smtClean="0"/>
              <a:t>on </a:t>
            </a:r>
            <a:r>
              <a:rPr lang="en-US" dirty="0" smtClean="0"/>
              <a:t>Complexity</a:t>
            </a:r>
            <a:endParaRPr lang="en-US" dirty="0"/>
          </a:p>
        </p:txBody>
      </p:sp>
      <p:sp>
        <p:nvSpPr>
          <p:cNvPr id="3" name="Content Placeholder 2"/>
          <p:cNvSpPr>
            <a:spLocks noGrp="1"/>
          </p:cNvSpPr>
          <p:nvPr>
            <p:ph idx="1"/>
          </p:nvPr>
        </p:nvSpPr>
        <p:spPr>
          <a:xfrm>
            <a:off x="457200" y="1600200"/>
            <a:ext cx="4724400" cy="4953000"/>
          </a:xfrm>
        </p:spPr>
        <p:txBody>
          <a:bodyPr>
            <a:normAutofit fontScale="92500" lnSpcReduction="20000"/>
          </a:bodyPr>
          <a:lstStyle/>
          <a:p>
            <a:r>
              <a:rPr lang="en-US" sz="2000" b="1" dirty="0" smtClean="0">
                <a:solidFill>
                  <a:srgbClr val="FF0000"/>
                </a:solidFill>
              </a:rPr>
              <a:t>Complexity </a:t>
            </a:r>
            <a:r>
              <a:rPr lang="en-US" sz="2000" b="1" dirty="0" err="1" smtClean="0">
                <a:solidFill>
                  <a:srgbClr val="FF0000"/>
                </a:solidFill>
                <a:sym typeface="Wingdings"/>
              </a:rPr>
              <a:t></a:t>
            </a:r>
            <a:r>
              <a:rPr lang="en-US" sz="2000" b="1" dirty="0" smtClean="0">
                <a:solidFill>
                  <a:srgbClr val="FF0000"/>
                </a:solidFill>
                <a:sym typeface="Wingdings"/>
              </a:rPr>
              <a:t> </a:t>
            </a:r>
            <a:r>
              <a:rPr lang="en-US" sz="2000" b="1" dirty="0" err="1" smtClean="0">
                <a:solidFill>
                  <a:srgbClr val="FF0000"/>
                </a:solidFill>
              </a:rPr>
              <a:t>misconfiguration</a:t>
            </a:r>
            <a:r>
              <a:rPr lang="en-US" sz="2000" b="1" dirty="0" smtClean="0">
                <a:solidFill>
                  <a:srgbClr val="FF0000"/>
                </a:solidFill>
              </a:rPr>
              <a:t>, outages</a:t>
            </a:r>
          </a:p>
          <a:p>
            <a:endParaRPr lang="en-US" sz="1100" dirty="0" smtClean="0"/>
          </a:p>
          <a:p>
            <a:r>
              <a:rPr lang="en-US" sz="2000" dirty="0" smtClean="0"/>
              <a:t>Can’t </a:t>
            </a:r>
            <a:r>
              <a:rPr lang="en-US" sz="2000" b="1" dirty="0" smtClean="0">
                <a:solidFill>
                  <a:srgbClr val="FF0000"/>
                </a:solidFill>
              </a:rPr>
              <a:t>measure</a:t>
            </a:r>
            <a:r>
              <a:rPr lang="en-US" sz="2000" dirty="0" smtClean="0"/>
              <a:t> complexity today </a:t>
            </a:r>
          </a:p>
          <a:p>
            <a:pPr lvl="1"/>
            <a:r>
              <a:rPr lang="en-US" sz="1600" dirty="0" smtClean="0"/>
              <a:t>Ability to </a:t>
            </a:r>
            <a:r>
              <a:rPr lang="en-US" sz="1600" b="1" dirty="0" smtClean="0">
                <a:solidFill>
                  <a:srgbClr val="FF0000"/>
                </a:solidFill>
              </a:rPr>
              <a:t>predict</a:t>
            </a:r>
            <a:r>
              <a:rPr lang="en-US" sz="1600" dirty="0" smtClean="0"/>
              <a:t> difficulty of future changes</a:t>
            </a:r>
          </a:p>
          <a:p>
            <a:r>
              <a:rPr lang="en-US" sz="2000" dirty="0" smtClean="0"/>
              <a:t>Benchmarks in architecture, DB, software engineering have guided</a:t>
            </a:r>
            <a:r>
              <a:rPr lang="en-US" sz="2000" dirty="0" smtClean="0">
                <a:sym typeface="Wingdings"/>
              </a:rPr>
              <a:t> system design</a:t>
            </a:r>
            <a:endParaRPr lang="en-US" sz="2000" dirty="0" smtClean="0"/>
          </a:p>
          <a:p>
            <a:r>
              <a:rPr lang="en-US" sz="2000" dirty="0" smtClean="0"/>
              <a:t>Metrics essential for designing manageable networks</a:t>
            </a:r>
            <a:endParaRPr lang="en-US" sz="1600" dirty="0" smtClean="0"/>
          </a:p>
          <a:p>
            <a:pPr lvl="1"/>
            <a:endParaRPr lang="en-US" sz="1600" dirty="0" smtClean="0"/>
          </a:p>
          <a:p>
            <a:r>
              <a:rPr lang="en-US" sz="2000" dirty="0" smtClean="0"/>
              <a:t>No systematic way to </a:t>
            </a:r>
            <a:r>
              <a:rPr lang="en-US" sz="2000" b="1" dirty="0" smtClean="0">
                <a:solidFill>
                  <a:srgbClr val="FF0000"/>
                </a:solidFill>
              </a:rPr>
              <a:t>mitigate</a:t>
            </a:r>
            <a:r>
              <a:rPr lang="en-US" sz="2000" dirty="0" smtClean="0"/>
              <a:t> or control complexity</a:t>
            </a:r>
            <a:endParaRPr lang="en-US" sz="1400" dirty="0" smtClean="0"/>
          </a:p>
          <a:p>
            <a:r>
              <a:rPr lang="en-US" sz="2000" dirty="0" smtClean="0"/>
              <a:t>Quick fix may </a:t>
            </a:r>
            <a:r>
              <a:rPr lang="en-US" sz="2000" b="1" dirty="0" smtClean="0">
                <a:solidFill>
                  <a:srgbClr val="FF0000"/>
                </a:solidFill>
              </a:rPr>
              <a:t>complicate</a:t>
            </a:r>
            <a:r>
              <a:rPr lang="en-US" sz="2000" dirty="0" smtClean="0"/>
              <a:t> future changes</a:t>
            </a:r>
          </a:p>
          <a:p>
            <a:pPr lvl="1"/>
            <a:r>
              <a:rPr lang="en-US" sz="1800" dirty="0" smtClean="0">
                <a:solidFill>
                  <a:prstClr val="black"/>
                </a:solidFill>
              </a:rPr>
              <a:t>Troubleshooting, upgrades harder over time</a:t>
            </a:r>
          </a:p>
          <a:p>
            <a:r>
              <a:rPr lang="en-US" sz="2000" dirty="0" smtClean="0"/>
              <a:t>Hard to select the simplest from alternates</a:t>
            </a:r>
            <a:endParaRPr lang="en-US" sz="1000" dirty="0" smtClean="0"/>
          </a:p>
        </p:txBody>
      </p:sp>
      <p:sp>
        <p:nvSpPr>
          <p:cNvPr id="4" name="Slide Number Placeholder 3"/>
          <p:cNvSpPr>
            <a:spLocks noGrp="1"/>
          </p:cNvSpPr>
          <p:nvPr>
            <p:ph type="sldNum" sz="quarter" idx="12"/>
          </p:nvPr>
        </p:nvSpPr>
        <p:spPr/>
        <p:txBody>
          <a:bodyPr/>
          <a:lstStyle/>
          <a:p>
            <a:fld id="{C332BC5D-F434-4A2D-9E72-1DEFE1E94600}" type="slidenum">
              <a:rPr lang="en-US" smtClean="0"/>
              <a:pPr/>
              <a:t>10</a:t>
            </a:fld>
            <a:endParaRPr lang="en-US" dirty="0"/>
          </a:p>
        </p:txBody>
      </p:sp>
      <p:grpSp>
        <p:nvGrpSpPr>
          <p:cNvPr id="20" name="Group 19"/>
          <p:cNvGrpSpPr/>
          <p:nvPr/>
        </p:nvGrpSpPr>
        <p:grpSpPr>
          <a:xfrm>
            <a:off x="5754468" y="3658394"/>
            <a:ext cx="3084732" cy="2790805"/>
            <a:chOff x="5754468" y="3658394"/>
            <a:chExt cx="3084732" cy="2790805"/>
          </a:xfrm>
        </p:grpSpPr>
        <p:cxnSp>
          <p:nvCxnSpPr>
            <p:cNvPr id="7" name="Straight Arrow Connector 6"/>
            <p:cNvCxnSpPr/>
            <p:nvPr/>
          </p:nvCxnSpPr>
          <p:spPr>
            <a:xfrm rot="5400000" flipH="1" flipV="1">
              <a:off x="5524500" y="4533900"/>
              <a:ext cx="175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400800" y="5410200"/>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705600" y="4114800"/>
              <a:ext cx="228600" cy="1295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315200" y="4876800"/>
              <a:ext cx="228600" cy="533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924800" y="3733800"/>
              <a:ext cx="228600" cy="1676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976292" y="5802868"/>
              <a:ext cx="2862908" cy="646331"/>
            </a:xfrm>
            <a:prstGeom prst="rect">
              <a:avLst/>
            </a:prstGeom>
            <a:noFill/>
          </p:spPr>
          <p:txBody>
            <a:bodyPr wrap="none" rtlCol="0">
              <a:spAutoFit/>
            </a:bodyPr>
            <a:lstStyle/>
            <a:p>
              <a:pPr algn="ctr"/>
              <a:r>
                <a:rPr lang="en-US" dirty="0" smtClean="0"/>
                <a:t>Options for making a change</a:t>
              </a:r>
              <a:br>
                <a:rPr lang="en-US" dirty="0" smtClean="0"/>
              </a:br>
              <a:r>
                <a:rPr lang="en-US" dirty="0" smtClean="0"/>
                <a:t>or for ground-up design</a:t>
              </a:r>
              <a:endParaRPr lang="en-US" dirty="0"/>
            </a:p>
          </p:txBody>
        </p:sp>
        <p:sp>
          <p:nvSpPr>
            <p:cNvPr id="14" name="TextBox 13"/>
            <p:cNvSpPr txBox="1"/>
            <p:nvPr/>
          </p:nvSpPr>
          <p:spPr>
            <a:xfrm rot="16200000">
              <a:off x="5344651" y="4316517"/>
              <a:ext cx="1465966" cy="646331"/>
            </a:xfrm>
            <a:prstGeom prst="rect">
              <a:avLst/>
            </a:prstGeom>
            <a:noFill/>
          </p:spPr>
          <p:txBody>
            <a:bodyPr wrap="none" rtlCol="0">
              <a:spAutoFit/>
            </a:bodyPr>
            <a:lstStyle/>
            <a:p>
              <a:pPr algn="ctr"/>
              <a:r>
                <a:rPr lang="en-US" dirty="0" smtClean="0"/>
                <a:t>Complexity </a:t>
              </a:r>
              <a:br>
                <a:rPr lang="en-US" dirty="0" smtClean="0"/>
              </a:br>
              <a:r>
                <a:rPr lang="en-US" dirty="0" smtClean="0"/>
                <a:t>of </a:t>
              </a:r>
              <a:r>
                <a:rPr lang="en-US" dirty="0" err="1" smtClean="0"/>
                <a:t>n/w</a:t>
              </a:r>
              <a:r>
                <a:rPr lang="en-US" dirty="0" smtClean="0"/>
                <a:t> design</a:t>
              </a:r>
              <a:endParaRPr lang="en-US" dirty="0"/>
            </a:p>
          </p:txBody>
        </p:sp>
        <p:sp>
          <p:nvSpPr>
            <p:cNvPr id="15" name="TextBox 14"/>
            <p:cNvSpPr txBox="1"/>
            <p:nvPr/>
          </p:nvSpPr>
          <p:spPr>
            <a:xfrm>
              <a:off x="6629400" y="5410200"/>
              <a:ext cx="1828800" cy="369332"/>
            </a:xfrm>
            <a:prstGeom prst="rect">
              <a:avLst/>
            </a:prstGeom>
            <a:noFill/>
          </p:spPr>
          <p:txBody>
            <a:bodyPr wrap="square" rtlCol="0">
              <a:spAutoFit/>
            </a:bodyPr>
            <a:lstStyle/>
            <a:p>
              <a:r>
                <a:rPr lang="en-US" dirty="0" smtClean="0"/>
                <a:t>#1     </a:t>
              </a:r>
              <a:r>
                <a:rPr lang="en-US" sz="700" dirty="0" smtClean="0"/>
                <a:t> </a:t>
              </a:r>
              <a:r>
                <a:rPr lang="en-US" dirty="0" smtClean="0"/>
                <a:t>#</a:t>
              </a:r>
              <a:r>
                <a:rPr lang="en-US" dirty="0" smtClean="0"/>
                <a:t>2        #3</a:t>
              </a:r>
              <a:endParaRPr lang="en-US" dirty="0"/>
            </a:p>
          </p:txBody>
        </p:sp>
      </p:grpSp>
      <p:pic>
        <p:nvPicPr>
          <p:cNvPr id="5" name="Picture 4" descr="MCPE07271_0000[1]"/>
          <p:cNvPicPr>
            <a:picLocks noChangeAspect="1" noChangeArrowheads="1"/>
          </p:cNvPicPr>
          <p:nvPr/>
        </p:nvPicPr>
        <p:blipFill>
          <a:blip r:embed="rId3"/>
          <a:srcRect/>
          <a:stretch>
            <a:fillRect/>
          </a:stretch>
        </p:blipFill>
        <p:spPr bwMode="auto">
          <a:xfrm>
            <a:off x="6172200" y="1600200"/>
            <a:ext cx="2083720" cy="1716668"/>
          </a:xfrm>
          <a:prstGeom prst="rect">
            <a:avLst/>
          </a:prstGeom>
          <a:noFill/>
          <a:ln w="9525">
            <a:noFill/>
            <a:miter lim="800000"/>
            <a:headEnd/>
            <a:tailEnd/>
          </a:ln>
        </p:spPr>
      </p:pic>
    </p:spTree>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13"/>
          <p:cNvGrpSpPr>
            <a:grpSpLocks/>
          </p:cNvGrpSpPr>
          <p:nvPr/>
        </p:nvGrpSpPr>
        <p:grpSpPr bwMode="auto">
          <a:xfrm>
            <a:off x="7178722" y="5334000"/>
            <a:ext cx="609600" cy="457200"/>
            <a:chOff x="4941" y="1622"/>
            <a:chExt cx="343" cy="397"/>
          </a:xfrm>
        </p:grpSpPr>
        <p:pic>
          <p:nvPicPr>
            <p:cNvPr id="84"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85"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square" lIns="73025" tIns="36512" rIns="73025" bIns="36512">
              <a:spAutoFit/>
            </a:bodyPr>
            <a:lstStyle/>
            <a:p>
              <a:pPr algn="ctr"/>
              <a:endParaRPr lang="en-US" sz="1200" b="1" dirty="0"/>
            </a:p>
          </p:txBody>
        </p:sp>
      </p:grpSp>
      <p:grpSp>
        <p:nvGrpSpPr>
          <p:cNvPr id="86" name="Group 13"/>
          <p:cNvGrpSpPr>
            <a:grpSpLocks/>
          </p:cNvGrpSpPr>
          <p:nvPr/>
        </p:nvGrpSpPr>
        <p:grpSpPr bwMode="auto">
          <a:xfrm>
            <a:off x="8093122" y="5334000"/>
            <a:ext cx="609600" cy="457200"/>
            <a:chOff x="4941" y="1622"/>
            <a:chExt cx="343" cy="397"/>
          </a:xfrm>
        </p:grpSpPr>
        <p:pic>
          <p:nvPicPr>
            <p:cNvPr id="87"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88"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square" lIns="73025" tIns="36512" rIns="73025" bIns="36512">
              <a:spAutoFit/>
            </a:bodyPr>
            <a:lstStyle/>
            <a:p>
              <a:pPr algn="ctr"/>
              <a:endParaRPr lang="en-US" sz="1200" b="1" dirty="0"/>
            </a:p>
          </p:txBody>
        </p:sp>
      </p:grpSp>
      <p:sp>
        <p:nvSpPr>
          <p:cNvPr id="2" name="Title 1"/>
          <p:cNvSpPr>
            <a:spLocks noGrp="1"/>
          </p:cNvSpPr>
          <p:nvPr>
            <p:ph type="title"/>
          </p:nvPr>
        </p:nvSpPr>
        <p:spPr/>
        <p:txBody>
          <a:bodyPr>
            <a:noAutofit/>
          </a:bodyPr>
          <a:lstStyle/>
          <a:p>
            <a:r>
              <a:rPr lang="en-US" sz="3600" dirty="0" smtClean="0"/>
              <a:t>Measuring </a:t>
            </a:r>
            <a:r>
              <a:rPr lang="en-US" sz="3600" dirty="0" smtClean="0"/>
              <a:t>and </a:t>
            </a:r>
            <a:r>
              <a:rPr lang="en-US" sz="3600" dirty="0" smtClean="0"/>
              <a:t>Mitigating </a:t>
            </a:r>
            <a:r>
              <a:rPr lang="en-US" sz="3600" dirty="0"/>
              <a:t>C</a:t>
            </a:r>
            <a:r>
              <a:rPr lang="en-US" sz="3600" dirty="0" smtClean="0"/>
              <a:t>omplexity</a:t>
            </a:r>
            <a:endParaRPr lang="en-US" sz="3600" dirty="0"/>
          </a:p>
        </p:txBody>
      </p:sp>
      <p:sp>
        <p:nvSpPr>
          <p:cNvPr id="3" name="Content Placeholder 2"/>
          <p:cNvSpPr>
            <a:spLocks noGrp="1"/>
          </p:cNvSpPr>
          <p:nvPr>
            <p:ph idx="1"/>
          </p:nvPr>
        </p:nvSpPr>
        <p:spPr>
          <a:xfrm>
            <a:off x="457200" y="1600200"/>
            <a:ext cx="4114800" cy="4876800"/>
          </a:xfrm>
        </p:spPr>
        <p:txBody>
          <a:bodyPr>
            <a:normAutofit fontScale="92500" lnSpcReduction="20000"/>
          </a:bodyPr>
          <a:lstStyle/>
          <a:p>
            <a:r>
              <a:rPr lang="en-US" sz="2400" b="1" dirty="0" smtClean="0">
                <a:solidFill>
                  <a:srgbClr val="FF0000"/>
                </a:solidFill>
              </a:rPr>
              <a:t>Metrics </a:t>
            </a:r>
            <a:r>
              <a:rPr lang="en-US" sz="2400" dirty="0" smtClean="0"/>
              <a:t>for layer-3 static configuration [</a:t>
            </a:r>
            <a:r>
              <a:rPr lang="en-US" sz="2400" dirty="0" smtClean="0">
                <a:solidFill>
                  <a:srgbClr val="0000FF"/>
                </a:solidFill>
              </a:rPr>
              <a:t>NSDI 2009</a:t>
            </a:r>
            <a:r>
              <a:rPr lang="en-US" sz="2400" dirty="0" smtClean="0"/>
              <a:t>]</a:t>
            </a:r>
          </a:p>
          <a:p>
            <a:pPr lvl="1"/>
            <a:r>
              <a:rPr lang="en-US" sz="1800" dirty="0" smtClean="0"/>
              <a:t>Succinctly describe complexity</a:t>
            </a:r>
          </a:p>
          <a:p>
            <a:pPr lvl="2"/>
            <a:r>
              <a:rPr lang="en-US" sz="1600" dirty="0" smtClean="0"/>
              <a:t>Align with operator mental models, best common practices</a:t>
            </a:r>
          </a:p>
          <a:p>
            <a:pPr lvl="1"/>
            <a:r>
              <a:rPr lang="en-US" sz="1800" b="1" dirty="0" smtClean="0">
                <a:solidFill>
                  <a:srgbClr val="0000FF"/>
                </a:solidFill>
              </a:rPr>
              <a:t>Predictive</a:t>
            </a:r>
            <a:r>
              <a:rPr lang="en-US" sz="1800" dirty="0" smtClean="0"/>
              <a:t> of difficulty</a:t>
            </a:r>
          </a:p>
          <a:p>
            <a:pPr lvl="2"/>
            <a:r>
              <a:rPr lang="en-US" sz="1622" dirty="0" smtClean="0"/>
              <a:t>Useful to pick among alternates</a:t>
            </a:r>
          </a:p>
          <a:p>
            <a:pPr lvl="1"/>
            <a:r>
              <a:rPr lang="en-US" sz="1800" b="1" dirty="0" err="1" smtClean="0">
                <a:solidFill>
                  <a:srgbClr val="0000FF"/>
                </a:solidFill>
              </a:rPr>
              <a:t>Empiricial</a:t>
            </a:r>
            <a:r>
              <a:rPr lang="en-US" sz="1800" b="1" dirty="0" smtClean="0">
                <a:solidFill>
                  <a:srgbClr val="0000FF"/>
                </a:solidFill>
              </a:rPr>
              <a:t> study and operator tests</a:t>
            </a:r>
            <a:r>
              <a:rPr lang="en-US" sz="1800" dirty="0" smtClean="0"/>
              <a:t> for 7 networks</a:t>
            </a:r>
          </a:p>
          <a:p>
            <a:pPr lvl="2"/>
            <a:r>
              <a:rPr lang="en-US" sz="1600" dirty="0" smtClean="0">
                <a:solidFill>
                  <a:prstClr val="black"/>
                </a:solidFill>
              </a:rPr>
              <a:t>Network-specific and common </a:t>
            </a:r>
            <a:endParaRPr lang="en-US" sz="800" dirty="0" smtClean="0"/>
          </a:p>
          <a:p>
            <a:pPr lvl="1"/>
            <a:endParaRPr lang="en-US" sz="1200" dirty="0" smtClean="0"/>
          </a:p>
          <a:p>
            <a:r>
              <a:rPr lang="en-US" sz="2400" dirty="0" smtClean="0"/>
              <a:t>Network </a:t>
            </a:r>
            <a:r>
              <a:rPr lang="en-US" sz="2400" b="1" dirty="0" smtClean="0">
                <a:solidFill>
                  <a:srgbClr val="FF0000"/>
                </a:solidFill>
              </a:rPr>
              <a:t>redesign</a:t>
            </a:r>
            <a:r>
              <a:rPr lang="en-US" sz="2400" dirty="0" smtClean="0"/>
              <a:t> (L3 </a:t>
            </a:r>
            <a:r>
              <a:rPr lang="en-US" sz="2400" dirty="0" err="1" smtClean="0"/>
              <a:t>config</a:t>
            </a:r>
            <a:r>
              <a:rPr lang="en-US" sz="2400" dirty="0" smtClean="0"/>
              <a:t>)</a:t>
            </a:r>
          </a:p>
          <a:p>
            <a:pPr lvl="1"/>
            <a:r>
              <a:rPr lang="en-US" sz="1800" dirty="0" smtClean="0"/>
              <a:t>Discovering and representing policies [</a:t>
            </a:r>
            <a:r>
              <a:rPr lang="en-US" sz="1800" dirty="0" smtClean="0">
                <a:solidFill>
                  <a:srgbClr val="0000FF"/>
                </a:solidFill>
              </a:rPr>
              <a:t>IMC 2009</a:t>
            </a:r>
            <a:r>
              <a:rPr lang="en-US" sz="1800" dirty="0" smtClean="0"/>
              <a:t>]</a:t>
            </a:r>
          </a:p>
          <a:p>
            <a:pPr lvl="2"/>
            <a:r>
              <a:rPr lang="en-US" sz="1600" dirty="0" smtClean="0"/>
              <a:t>Invariants in network redesign</a:t>
            </a:r>
          </a:p>
          <a:p>
            <a:pPr lvl="1"/>
            <a:r>
              <a:rPr lang="en-US" sz="1800" i="1" dirty="0" smtClean="0">
                <a:solidFill>
                  <a:schemeClr val="tx1">
                    <a:lumMod val="65000"/>
                    <a:lumOff val="35000"/>
                  </a:schemeClr>
                </a:solidFill>
              </a:rPr>
              <a:t>Automatic network design simplification [Ongoing work]</a:t>
            </a:r>
          </a:p>
          <a:p>
            <a:pPr lvl="2"/>
            <a:r>
              <a:rPr lang="en-US" sz="1600" i="1" dirty="0" smtClean="0">
                <a:solidFill>
                  <a:schemeClr val="tx1">
                    <a:lumMod val="65000"/>
                    <a:lumOff val="35000"/>
                  </a:schemeClr>
                </a:solidFill>
              </a:rPr>
              <a:t>Metrics guide design exploration</a:t>
            </a:r>
          </a:p>
          <a:p>
            <a:pPr lvl="2">
              <a:buNone/>
            </a:pPr>
            <a:endParaRPr lang="en-US" sz="1600" dirty="0" smtClean="0"/>
          </a:p>
        </p:txBody>
      </p:sp>
      <p:pic>
        <p:nvPicPr>
          <p:cNvPr id="6" name="Picture 5"/>
          <p:cNvPicPr>
            <a:picLocks noChangeAspect="1"/>
          </p:cNvPicPr>
          <p:nvPr/>
        </p:nvPicPr>
        <p:blipFill>
          <a:blip r:embed="rId4"/>
          <a:stretch>
            <a:fillRect/>
          </a:stretch>
        </p:blipFill>
        <p:spPr>
          <a:xfrm>
            <a:off x="4495800" y="2557740"/>
            <a:ext cx="1463722" cy="990600"/>
          </a:xfrm>
          <a:prstGeom prst="rect">
            <a:avLst/>
          </a:prstGeom>
        </p:spPr>
      </p:pic>
      <p:cxnSp>
        <p:nvCxnSpPr>
          <p:cNvPr id="7" name="Straight Arrow Connector 6"/>
          <p:cNvCxnSpPr/>
          <p:nvPr/>
        </p:nvCxnSpPr>
        <p:spPr>
          <a:xfrm rot="5400000" flipH="1" flipV="1">
            <a:off x="5921422" y="2860238"/>
            <a:ext cx="175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797722" y="3736538"/>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102522" y="2441138"/>
            <a:ext cx="228600" cy="1295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12122" y="3203138"/>
            <a:ext cx="228600" cy="533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321722" y="2060138"/>
            <a:ext cx="228600" cy="1676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819587" y="3905071"/>
            <a:ext cx="1970161" cy="461665"/>
          </a:xfrm>
          <a:prstGeom prst="rect">
            <a:avLst/>
          </a:prstGeom>
          <a:noFill/>
        </p:spPr>
        <p:txBody>
          <a:bodyPr wrap="none" rtlCol="0">
            <a:spAutoFit/>
          </a:bodyPr>
          <a:lstStyle/>
          <a:p>
            <a:pPr algn="ctr"/>
            <a:r>
              <a:rPr lang="en-US" sz="1200" dirty="0" smtClean="0"/>
              <a:t>Options for making a change</a:t>
            </a:r>
            <a:br>
              <a:rPr lang="en-US" sz="1200" dirty="0" smtClean="0"/>
            </a:br>
            <a:r>
              <a:rPr lang="en-US" sz="1200" dirty="0" smtClean="0"/>
              <a:t>or for ground-up design</a:t>
            </a:r>
            <a:endParaRPr lang="en-US" sz="1200" dirty="0"/>
          </a:p>
        </p:txBody>
      </p:sp>
      <p:sp>
        <p:nvSpPr>
          <p:cNvPr id="13" name="TextBox 12"/>
          <p:cNvSpPr txBox="1"/>
          <p:nvPr/>
        </p:nvSpPr>
        <p:spPr>
          <a:xfrm rot="16200000">
            <a:off x="5915655" y="2735187"/>
            <a:ext cx="1038866" cy="461665"/>
          </a:xfrm>
          <a:prstGeom prst="rect">
            <a:avLst/>
          </a:prstGeom>
          <a:noFill/>
        </p:spPr>
        <p:txBody>
          <a:bodyPr wrap="none" rtlCol="0">
            <a:spAutoFit/>
          </a:bodyPr>
          <a:lstStyle/>
          <a:p>
            <a:pPr algn="ctr"/>
            <a:r>
              <a:rPr lang="en-US" sz="1200" dirty="0" smtClean="0"/>
              <a:t>Complexity </a:t>
            </a:r>
            <a:br>
              <a:rPr lang="en-US" sz="1200" dirty="0" smtClean="0"/>
            </a:br>
            <a:r>
              <a:rPr lang="en-US" sz="1200" dirty="0" smtClean="0"/>
              <a:t>of </a:t>
            </a:r>
            <a:r>
              <a:rPr lang="en-US" sz="1200" dirty="0" err="1" smtClean="0"/>
              <a:t>n/w</a:t>
            </a:r>
            <a:r>
              <a:rPr lang="en-US" sz="1200" dirty="0" smtClean="0"/>
              <a:t> design</a:t>
            </a:r>
            <a:endParaRPr lang="en-US" sz="1200" dirty="0"/>
          </a:p>
        </p:txBody>
      </p:sp>
      <p:sp>
        <p:nvSpPr>
          <p:cNvPr id="14" name="TextBox 13"/>
          <p:cNvSpPr txBox="1"/>
          <p:nvPr/>
        </p:nvSpPr>
        <p:spPr>
          <a:xfrm>
            <a:off x="7102522" y="3736538"/>
            <a:ext cx="1828800" cy="276999"/>
          </a:xfrm>
          <a:prstGeom prst="rect">
            <a:avLst/>
          </a:prstGeom>
          <a:noFill/>
        </p:spPr>
        <p:txBody>
          <a:bodyPr wrap="square" rtlCol="0">
            <a:spAutoFit/>
          </a:bodyPr>
          <a:lstStyle/>
          <a:p>
            <a:r>
              <a:rPr lang="en-US" sz="1200" dirty="0" smtClean="0"/>
              <a:t>#1     </a:t>
            </a:r>
            <a:r>
              <a:rPr lang="en-US" sz="400" dirty="0" smtClean="0"/>
              <a:t> </a:t>
            </a:r>
            <a:r>
              <a:rPr lang="en-US" sz="1200" dirty="0" smtClean="0"/>
              <a:t>      #2           #3</a:t>
            </a:r>
            <a:endParaRPr lang="en-US" sz="1200" dirty="0"/>
          </a:p>
        </p:txBody>
      </p:sp>
      <p:sp>
        <p:nvSpPr>
          <p:cNvPr id="16" name="Striped Right Arrow 15"/>
          <p:cNvSpPr/>
          <p:nvPr/>
        </p:nvSpPr>
        <p:spPr>
          <a:xfrm>
            <a:off x="5578522" y="2739104"/>
            <a:ext cx="661197"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riped Right Arrow 16"/>
          <p:cNvSpPr/>
          <p:nvPr/>
        </p:nvSpPr>
        <p:spPr>
          <a:xfrm rot="5400000">
            <a:off x="5082575" y="3543948"/>
            <a:ext cx="714527"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3"/>
          <p:cNvGrpSpPr>
            <a:grpSpLocks/>
          </p:cNvGrpSpPr>
          <p:nvPr/>
        </p:nvGrpSpPr>
        <p:grpSpPr bwMode="auto">
          <a:xfrm>
            <a:off x="5121322" y="4724400"/>
            <a:ext cx="609600" cy="457200"/>
            <a:chOff x="4941" y="1622"/>
            <a:chExt cx="343" cy="397"/>
          </a:xfrm>
        </p:grpSpPr>
        <p:pic>
          <p:nvPicPr>
            <p:cNvPr id="19"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20"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square" lIns="73025" tIns="36512" rIns="73025" bIns="36512">
              <a:spAutoFit/>
            </a:bodyPr>
            <a:lstStyle/>
            <a:p>
              <a:pPr algn="ctr"/>
              <a:endParaRPr lang="en-US" sz="1200" b="1" dirty="0"/>
            </a:p>
          </p:txBody>
        </p:sp>
      </p:grpSp>
      <p:sp>
        <p:nvSpPr>
          <p:cNvPr id="21" name="Rectangle 20"/>
          <p:cNvSpPr/>
          <p:nvPr/>
        </p:nvSpPr>
        <p:spPr>
          <a:xfrm>
            <a:off x="5349922" y="4191000"/>
            <a:ext cx="152400" cy="228600"/>
          </a:xfrm>
          <a:prstGeom prst="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349922" y="4648200"/>
            <a:ext cx="152400" cy="2286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740322" y="5791200"/>
            <a:ext cx="152400" cy="228600"/>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3"/>
          <p:cNvGrpSpPr>
            <a:grpSpLocks/>
          </p:cNvGrpSpPr>
          <p:nvPr/>
        </p:nvGrpSpPr>
        <p:grpSpPr bwMode="auto">
          <a:xfrm>
            <a:off x="4664122" y="5334000"/>
            <a:ext cx="609600" cy="457200"/>
            <a:chOff x="4941" y="1622"/>
            <a:chExt cx="343" cy="397"/>
          </a:xfrm>
        </p:grpSpPr>
        <p:pic>
          <p:nvPicPr>
            <p:cNvPr id="29"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30"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square" lIns="73025" tIns="36512" rIns="73025" bIns="36512">
              <a:spAutoFit/>
            </a:bodyPr>
            <a:lstStyle/>
            <a:p>
              <a:pPr algn="ctr"/>
              <a:endParaRPr lang="en-US" sz="1200" b="1" dirty="0"/>
            </a:p>
          </p:txBody>
        </p:sp>
      </p:grpSp>
      <p:grpSp>
        <p:nvGrpSpPr>
          <p:cNvPr id="31" name="Group 13"/>
          <p:cNvGrpSpPr>
            <a:grpSpLocks/>
          </p:cNvGrpSpPr>
          <p:nvPr/>
        </p:nvGrpSpPr>
        <p:grpSpPr bwMode="auto">
          <a:xfrm>
            <a:off x="5578522" y="5334000"/>
            <a:ext cx="609600" cy="457200"/>
            <a:chOff x="4941" y="1622"/>
            <a:chExt cx="343" cy="397"/>
          </a:xfrm>
        </p:grpSpPr>
        <p:pic>
          <p:nvPicPr>
            <p:cNvPr id="32"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33"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square" lIns="73025" tIns="36512" rIns="73025" bIns="36512">
              <a:spAutoFit/>
            </a:bodyPr>
            <a:lstStyle/>
            <a:p>
              <a:pPr algn="ctr"/>
              <a:endParaRPr lang="en-US" sz="1200" b="1" dirty="0"/>
            </a:p>
          </p:txBody>
        </p:sp>
      </p:grpSp>
      <p:sp>
        <p:nvSpPr>
          <p:cNvPr id="36" name="Rectangle 35"/>
          <p:cNvSpPr/>
          <p:nvPr/>
        </p:nvSpPr>
        <p:spPr>
          <a:xfrm>
            <a:off x="4892722" y="5334000"/>
            <a:ext cx="152400" cy="2286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807122" y="5334000"/>
            <a:ext cx="152400" cy="2286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807122" y="5791200"/>
            <a:ext cx="152400" cy="2286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24" idx="0"/>
            <a:endCxn id="36" idx="2"/>
          </p:cNvCxnSpPr>
          <p:nvPr/>
        </p:nvCxnSpPr>
        <p:spPr>
          <a:xfrm rot="5400000" flipH="1" flipV="1">
            <a:off x="4778422" y="5600700"/>
            <a:ext cx="22860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8" idx="0"/>
            <a:endCxn id="37" idx="2"/>
          </p:cNvCxnSpPr>
          <p:nvPr/>
        </p:nvCxnSpPr>
        <p:spPr>
          <a:xfrm rot="5400000" flipH="1" flipV="1">
            <a:off x="5769022" y="5676900"/>
            <a:ext cx="228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1" idx="2"/>
            <a:endCxn id="23" idx="0"/>
          </p:cNvCxnSpPr>
          <p:nvPr/>
        </p:nvCxnSpPr>
        <p:spPr>
          <a:xfrm rot="5400000">
            <a:off x="5311822" y="4533900"/>
            <a:ext cx="228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36" idx="0"/>
            <a:endCxn id="23" idx="1"/>
          </p:cNvCxnSpPr>
          <p:nvPr/>
        </p:nvCxnSpPr>
        <p:spPr>
          <a:xfrm rot="5400000" flipH="1" flipV="1">
            <a:off x="4873672" y="4857750"/>
            <a:ext cx="571500" cy="3810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7" idx="0"/>
            <a:endCxn id="23" idx="3"/>
          </p:cNvCxnSpPr>
          <p:nvPr/>
        </p:nvCxnSpPr>
        <p:spPr>
          <a:xfrm rot="16200000" flipV="1">
            <a:off x="5407072" y="4857750"/>
            <a:ext cx="571500" cy="3810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37" idx="1"/>
            <a:endCxn id="36" idx="3"/>
          </p:cNvCxnSpPr>
          <p:nvPr/>
        </p:nvCxnSpPr>
        <p:spPr>
          <a:xfrm rot="10800000">
            <a:off x="5045122" y="5448300"/>
            <a:ext cx="762000"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5578522" y="4191000"/>
            <a:ext cx="152400" cy="228600"/>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121322" y="4191000"/>
            <a:ext cx="152400" cy="228600"/>
          </a:xfrm>
          <a:prstGeom prst="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a:stCxn id="57" idx="2"/>
            <a:endCxn id="23" idx="0"/>
          </p:cNvCxnSpPr>
          <p:nvPr/>
        </p:nvCxnSpPr>
        <p:spPr>
          <a:xfrm rot="5400000">
            <a:off x="5426122" y="4419600"/>
            <a:ext cx="2286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8" idx="2"/>
            <a:endCxn id="23" idx="0"/>
          </p:cNvCxnSpPr>
          <p:nvPr/>
        </p:nvCxnSpPr>
        <p:spPr>
          <a:xfrm rot="16200000" flipH="1">
            <a:off x="5197522" y="4419600"/>
            <a:ext cx="2286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5045122" y="5791200"/>
            <a:ext cx="152400" cy="228600"/>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a:stCxn id="66" idx="0"/>
            <a:endCxn id="36" idx="2"/>
          </p:cNvCxnSpPr>
          <p:nvPr/>
        </p:nvCxnSpPr>
        <p:spPr>
          <a:xfrm rot="16200000" flipV="1">
            <a:off x="4930822" y="5600700"/>
            <a:ext cx="22860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71" name="Group 13"/>
          <p:cNvGrpSpPr>
            <a:grpSpLocks/>
          </p:cNvGrpSpPr>
          <p:nvPr/>
        </p:nvGrpSpPr>
        <p:grpSpPr bwMode="auto">
          <a:xfrm>
            <a:off x="7635922" y="4724401"/>
            <a:ext cx="609600" cy="457200"/>
            <a:chOff x="4941" y="1622"/>
            <a:chExt cx="343" cy="397"/>
          </a:xfrm>
        </p:grpSpPr>
        <p:pic>
          <p:nvPicPr>
            <p:cNvPr id="72"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73"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square" lIns="73025" tIns="36512" rIns="73025" bIns="36512">
              <a:spAutoFit/>
            </a:bodyPr>
            <a:lstStyle/>
            <a:p>
              <a:pPr algn="ctr"/>
              <a:endParaRPr lang="en-US" sz="1200" b="1" dirty="0"/>
            </a:p>
          </p:txBody>
        </p:sp>
      </p:grpSp>
      <p:sp>
        <p:nvSpPr>
          <p:cNvPr id="76" name="Rectangle 75"/>
          <p:cNvSpPr/>
          <p:nvPr/>
        </p:nvSpPr>
        <p:spPr>
          <a:xfrm>
            <a:off x="8321722" y="5257800"/>
            <a:ext cx="228600" cy="30479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Arrow Connector 77"/>
          <p:cNvCxnSpPr>
            <a:stCxn id="96" idx="0"/>
          </p:cNvCxnSpPr>
          <p:nvPr/>
        </p:nvCxnSpPr>
        <p:spPr>
          <a:xfrm rot="5400000" flipH="1" flipV="1">
            <a:off x="7445423" y="4838701"/>
            <a:ext cx="495298" cy="34290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6" idx="0"/>
            <a:endCxn id="97" idx="3"/>
          </p:cNvCxnSpPr>
          <p:nvPr/>
        </p:nvCxnSpPr>
        <p:spPr>
          <a:xfrm rot="16200000" flipV="1">
            <a:off x="8035972" y="4857750"/>
            <a:ext cx="457200" cy="3429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76" idx="1"/>
          </p:cNvCxnSpPr>
          <p:nvPr/>
        </p:nvCxnSpPr>
        <p:spPr>
          <a:xfrm rot="10800000" flipV="1">
            <a:off x="7635922" y="5410199"/>
            <a:ext cx="685800" cy="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7407322" y="5257800"/>
            <a:ext cx="228600" cy="30479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7864522" y="4648200"/>
            <a:ext cx="228600" cy="30479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Notched Right Arrow 100"/>
          <p:cNvSpPr/>
          <p:nvPr/>
        </p:nvSpPr>
        <p:spPr>
          <a:xfrm>
            <a:off x="6188122" y="4876800"/>
            <a:ext cx="978408" cy="484632"/>
          </a:xfrm>
          <a:prstGeom prst="notchedRightArrow">
            <a:avLst/>
          </a:prstGeom>
          <a:solidFill>
            <a:srgbClr val="CC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4568274" y="5943600"/>
            <a:ext cx="1830562" cy="523220"/>
          </a:xfrm>
          <a:prstGeom prst="rect">
            <a:avLst/>
          </a:prstGeom>
          <a:noFill/>
        </p:spPr>
        <p:txBody>
          <a:bodyPr wrap="none" rtlCol="0">
            <a:spAutoFit/>
          </a:bodyPr>
          <a:lstStyle/>
          <a:p>
            <a:r>
              <a:rPr lang="en-US" sz="1400" dirty="0" smtClean="0"/>
              <a:t>Many routing process</a:t>
            </a:r>
            <a:br>
              <a:rPr lang="en-US" sz="1400" dirty="0" smtClean="0"/>
            </a:br>
            <a:r>
              <a:rPr lang="en-US" sz="1400" dirty="0" smtClean="0"/>
              <a:t>with minor differences</a:t>
            </a:r>
            <a:endParaRPr lang="en-US" sz="1400" dirty="0"/>
          </a:p>
        </p:txBody>
      </p:sp>
      <p:sp>
        <p:nvSpPr>
          <p:cNvPr id="103" name="TextBox 102"/>
          <p:cNvSpPr txBox="1"/>
          <p:nvPr/>
        </p:nvSpPr>
        <p:spPr>
          <a:xfrm>
            <a:off x="7537356" y="5923796"/>
            <a:ext cx="1454244" cy="738664"/>
          </a:xfrm>
          <a:prstGeom prst="rect">
            <a:avLst/>
          </a:prstGeom>
          <a:noFill/>
        </p:spPr>
        <p:txBody>
          <a:bodyPr wrap="none" rtlCol="0">
            <a:spAutoFit/>
          </a:bodyPr>
          <a:lstStyle/>
          <a:p>
            <a:r>
              <a:rPr lang="en-US" sz="1400" dirty="0" smtClean="0"/>
              <a:t>Few consolidated</a:t>
            </a:r>
            <a:br>
              <a:rPr lang="en-US" sz="1400" dirty="0" smtClean="0"/>
            </a:br>
            <a:r>
              <a:rPr lang="en-US" sz="1400" dirty="0" smtClean="0"/>
              <a:t>routing process</a:t>
            </a:r>
            <a:br>
              <a:rPr lang="en-US" sz="1400" dirty="0" smtClean="0"/>
            </a:br>
            <a:endParaRPr lang="en-US" sz="1400" dirty="0"/>
          </a:p>
        </p:txBody>
      </p:sp>
      <p:sp>
        <p:nvSpPr>
          <p:cNvPr id="62" name="TextBox 61"/>
          <p:cNvSpPr txBox="1"/>
          <p:nvPr/>
        </p:nvSpPr>
        <p:spPr>
          <a:xfrm>
            <a:off x="5363418" y="6412468"/>
            <a:ext cx="2942382" cy="369332"/>
          </a:xfrm>
          <a:prstGeom prst="rect">
            <a:avLst/>
          </a:prstGeom>
          <a:noFill/>
        </p:spPr>
        <p:txBody>
          <a:bodyPr wrap="none" rtlCol="0">
            <a:spAutoFit/>
          </a:bodyPr>
          <a:lstStyle/>
          <a:p>
            <a:r>
              <a:rPr lang="en-US" b="1" i="1" dirty="0" smtClean="0">
                <a:solidFill>
                  <a:srgbClr val="0000FF"/>
                </a:solidFill>
              </a:rPr>
              <a:t>(2) Ground-up simplification</a:t>
            </a:r>
            <a:endParaRPr lang="en-US" b="1" i="1" dirty="0">
              <a:solidFill>
                <a:srgbClr val="0000FF"/>
              </a:solidFill>
            </a:endParaRPr>
          </a:p>
        </p:txBody>
      </p:sp>
      <p:sp>
        <p:nvSpPr>
          <p:cNvPr id="64" name="TextBox 63"/>
          <p:cNvSpPr txBox="1"/>
          <p:nvPr/>
        </p:nvSpPr>
        <p:spPr>
          <a:xfrm>
            <a:off x="5016606" y="1600200"/>
            <a:ext cx="3602193" cy="369332"/>
          </a:xfrm>
          <a:prstGeom prst="rect">
            <a:avLst/>
          </a:prstGeom>
          <a:noFill/>
        </p:spPr>
        <p:txBody>
          <a:bodyPr wrap="none" rtlCol="0">
            <a:spAutoFit/>
          </a:bodyPr>
          <a:lstStyle/>
          <a:p>
            <a:r>
              <a:rPr lang="en-US" b="1" i="1" dirty="0" smtClean="0">
                <a:solidFill>
                  <a:srgbClr val="0000FF"/>
                </a:solidFill>
              </a:rPr>
              <a:t>(1) Useful to pick among alternates</a:t>
            </a:r>
            <a:endParaRPr lang="en-US" b="1" i="1" dirty="0">
              <a:solidFill>
                <a:srgbClr val="0000FF"/>
              </a:solidFill>
            </a:endParaRPr>
          </a:p>
        </p:txBody>
      </p:sp>
      <p:sp>
        <p:nvSpPr>
          <p:cNvPr id="65" name="TextBox 64"/>
          <p:cNvSpPr txBox="1"/>
          <p:nvPr/>
        </p:nvSpPr>
        <p:spPr>
          <a:xfrm>
            <a:off x="4832534" y="2221468"/>
            <a:ext cx="958666" cy="369332"/>
          </a:xfrm>
          <a:prstGeom prst="rect">
            <a:avLst/>
          </a:prstGeom>
          <a:noFill/>
        </p:spPr>
        <p:txBody>
          <a:bodyPr wrap="none" rtlCol="0">
            <a:spAutoFit/>
          </a:bodyPr>
          <a:lstStyle/>
          <a:p>
            <a:r>
              <a:rPr lang="en-US" b="1" i="1" dirty="0" smtClean="0">
                <a:solidFill>
                  <a:srgbClr val="0000FF"/>
                </a:solidFill>
              </a:rPr>
              <a:t>Metrics</a:t>
            </a:r>
            <a:endParaRPr lang="en-US" b="1" i="1" dirty="0">
              <a:solidFill>
                <a:srgbClr val="0000FF"/>
              </a:solidFill>
            </a:endParaRPr>
          </a:p>
        </p:txBody>
      </p:sp>
    </p:spTree>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VPN: </a:t>
            </a:r>
            <a:r>
              <a:rPr lang="en-US" dirty="0" smtClean="0"/>
              <a:t>Each customer gets a private IP network, allowing sites to exchange traffic among themselves</a:t>
            </a:r>
            <a:endParaRPr lang="en-US" b="1" dirty="0" smtClean="0"/>
          </a:p>
          <a:p>
            <a:r>
              <a:rPr lang="en-US" b="1" dirty="0" smtClean="0">
                <a:solidFill>
                  <a:srgbClr val="FF0000"/>
                </a:solidFill>
              </a:rPr>
              <a:t>VPLS:</a:t>
            </a:r>
            <a:r>
              <a:rPr lang="en-US" dirty="0" smtClean="0">
                <a:solidFill>
                  <a:srgbClr val="FF0000"/>
                </a:solidFill>
              </a:rPr>
              <a:t> </a:t>
            </a:r>
            <a:r>
              <a:rPr lang="en-US" dirty="0" smtClean="0"/>
              <a:t>Private Ethernet (layer-2) network</a:t>
            </a:r>
          </a:p>
          <a:p>
            <a:r>
              <a:rPr lang="en-US" b="1" dirty="0" err="1" smtClean="0">
                <a:solidFill>
                  <a:srgbClr val="FF0000"/>
                </a:solidFill>
              </a:rPr>
              <a:t>DDoS</a:t>
            </a:r>
            <a:r>
              <a:rPr lang="en-US" b="1" dirty="0" smtClean="0">
                <a:solidFill>
                  <a:srgbClr val="FF0000"/>
                </a:solidFill>
              </a:rPr>
              <a:t> Protection:</a:t>
            </a:r>
            <a:r>
              <a:rPr lang="en-US" dirty="0" smtClean="0">
                <a:solidFill>
                  <a:srgbClr val="FF0000"/>
                </a:solidFill>
              </a:rPr>
              <a:t> </a:t>
            </a:r>
            <a:r>
              <a:rPr lang="en-US" dirty="0" smtClean="0"/>
              <a:t>Direct attack traffic to a “scrubbing farm”</a:t>
            </a:r>
            <a:endParaRPr lang="en-US" b="1" dirty="0" smtClean="0"/>
          </a:p>
          <a:p>
            <a:r>
              <a:rPr lang="en-US" b="1" dirty="0" smtClean="0">
                <a:solidFill>
                  <a:srgbClr val="FF0000"/>
                </a:solidFill>
              </a:rPr>
              <a:t>Virtual Wire: </a:t>
            </a:r>
            <a:r>
              <a:rPr lang="en-US" dirty="0" smtClean="0"/>
              <a:t>Point-to-point VPLS network</a:t>
            </a:r>
          </a:p>
          <a:p>
            <a:r>
              <a:rPr lang="en-US" b="1" dirty="0" smtClean="0">
                <a:solidFill>
                  <a:srgbClr val="FF0000"/>
                </a:solidFill>
              </a:rPr>
              <a:t>VoIP:</a:t>
            </a:r>
            <a:r>
              <a:rPr lang="en-US" b="1" dirty="0" smtClean="0"/>
              <a:t> </a:t>
            </a:r>
            <a:r>
              <a:rPr lang="en-US" dirty="0" smtClean="0"/>
              <a:t>Voice over IP</a:t>
            </a:r>
            <a:endParaRPr lang="en-US" b="1" dirty="0"/>
          </a:p>
        </p:txBody>
      </p:sp>
      <p:sp>
        <p:nvSpPr>
          <p:cNvPr id="4" name="Slide Number Placeholder 3"/>
          <p:cNvSpPr>
            <a:spLocks noGrp="1"/>
          </p:cNvSpPr>
          <p:nvPr>
            <p:ph type="sldNum" sz="quarter" idx="12"/>
          </p:nvPr>
        </p:nvSpPr>
        <p:spPr/>
        <p:txBody>
          <a:bodyPr/>
          <a:lstStyle/>
          <a:p>
            <a:fld id="{2E83AB49-67E6-9C4A-8E7E-241C23AC9431}" type="slidenum">
              <a:rPr lang="en-US" smtClean="0"/>
              <a:pPr/>
              <a:t>12</a:t>
            </a:fld>
            <a:endParaRPr lang="en-US"/>
          </a:p>
        </p:txBody>
      </p:sp>
    </p:spTree>
    <p:extLst>
      <p:ext uri="{BB962C8B-B14F-4D97-AF65-F5344CB8AC3E}">
        <p14:creationId xmlns:p14="http://schemas.microsoft.com/office/powerpoint/2010/main" val="18869744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C08591BD-D490-064F-8A3D-76A93E8B6DDE}" type="slidenum">
              <a:rPr lang="en-US"/>
              <a:pPr/>
              <a:t>13</a:t>
            </a:fld>
            <a:endParaRPr lang="en-US"/>
          </a:p>
        </p:txBody>
      </p:sp>
      <p:sp>
        <p:nvSpPr>
          <p:cNvPr id="3074" name="Cloud"/>
          <p:cNvSpPr>
            <a:spLocks noChangeAspect="1" noEditPoints="1" noChangeArrowheads="1"/>
          </p:cNvSpPr>
          <p:nvPr/>
        </p:nvSpPr>
        <p:spPr bwMode="auto">
          <a:xfrm>
            <a:off x="2514600" y="3276600"/>
            <a:ext cx="3810000" cy="21558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3075" name="Rectangle 3"/>
          <p:cNvSpPr>
            <a:spLocks noGrp="1" noChangeArrowheads="1"/>
          </p:cNvSpPr>
          <p:nvPr>
            <p:ph type="title"/>
          </p:nvPr>
        </p:nvSpPr>
        <p:spPr/>
        <p:txBody>
          <a:bodyPr/>
          <a:lstStyle/>
          <a:p>
            <a:r>
              <a:rPr lang="en-US"/>
              <a:t>MPLS Overview</a:t>
            </a:r>
          </a:p>
        </p:txBody>
      </p:sp>
      <p:sp>
        <p:nvSpPr>
          <p:cNvPr id="3076" name="Rectangle 4"/>
          <p:cNvSpPr>
            <a:spLocks noGrp="1" noChangeArrowheads="1"/>
          </p:cNvSpPr>
          <p:nvPr>
            <p:ph type="body" idx="1"/>
          </p:nvPr>
        </p:nvSpPr>
        <p:spPr>
          <a:xfrm>
            <a:off x="457200" y="1600200"/>
            <a:ext cx="8229600" cy="990600"/>
          </a:xfrm>
        </p:spPr>
        <p:txBody>
          <a:bodyPr/>
          <a:lstStyle/>
          <a:p>
            <a:r>
              <a:rPr lang="en-US" b="1">
                <a:solidFill>
                  <a:srgbClr val="FF6600"/>
                </a:solidFill>
              </a:rPr>
              <a:t>Main idea:</a:t>
            </a:r>
            <a:r>
              <a:rPr lang="en-US"/>
              <a:t> Virtual circuit</a:t>
            </a:r>
          </a:p>
          <a:p>
            <a:pPr lvl="1"/>
            <a:r>
              <a:rPr lang="en-US"/>
              <a:t>Packets forwarded based only on circuit identifier</a:t>
            </a:r>
          </a:p>
        </p:txBody>
      </p:sp>
      <p:sp>
        <p:nvSpPr>
          <p:cNvPr id="3077" name="Oval 5"/>
          <p:cNvSpPr>
            <a:spLocks noChangeArrowheads="1"/>
          </p:cNvSpPr>
          <p:nvPr/>
        </p:nvSpPr>
        <p:spPr bwMode="auto">
          <a:xfrm>
            <a:off x="2514600" y="40386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 name="Oval 6"/>
          <p:cNvSpPr>
            <a:spLocks noChangeArrowheads="1"/>
          </p:cNvSpPr>
          <p:nvPr/>
        </p:nvSpPr>
        <p:spPr bwMode="auto">
          <a:xfrm>
            <a:off x="4191000" y="32766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Oval 7"/>
          <p:cNvSpPr>
            <a:spLocks noChangeArrowheads="1"/>
          </p:cNvSpPr>
          <p:nvPr/>
        </p:nvSpPr>
        <p:spPr bwMode="auto">
          <a:xfrm>
            <a:off x="4114800" y="51816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 name="Oval 8"/>
          <p:cNvSpPr>
            <a:spLocks noChangeArrowheads="1"/>
          </p:cNvSpPr>
          <p:nvPr/>
        </p:nvSpPr>
        <p:spPr bwMode="auto">
          <a:xfrm>
            <a:off x="5943600" y="41148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 name="Cloud"/>
          <p:cNvSpPr>
            <a:spLocks noChangeAspect="1" noEditPoints="1" noChangeArrowheads="1"/>
          </p:cNvSpPr>
          <p:nvPr/>
        </p:nvSpPr>
        <p:spPr bwMode="auto">
          <a:xfrm>
            <a:off x="6934200" y="3789363"/>
            <a:ext cx="2057400" cy="1163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3082" name="Text Box 10"/>
          <p:cNvSpPr txBox="1">
            <a:spLocks noChangeArrowheads="1"/>
          </p:cNvSpPr>
          <p:nvPr/>
        </p:nvSpPr>
        <p:spPr bwMode="auto">
          <a:xfrm>
            <a:off x="7239000" y="4114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Destination</a:t>
            </a:r>
          </a:p>
        </p:txBody>
      </p:sp>
      <p:sp>
        <p:nvSpPr>
          <p:cNvPr id="3083" name="Line 11"/>
          <p:cNvSpPr>
            <a:spLocks noChangeShapeType="1"/>
          </p:cNvSpPr>
          <p:nvPr/>
        </p:nvSpPr>
        <p:spPr bwMode="auto">
          <a:xfrm>
            <a:off x="6324600" y="4267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4" name="Cloud"/>
          <p:cNvSpPr>
            <a:spLocks noChangeAspect="1" noEditPoints="1" noChangeArrowheads="1"/>
          </p:cNvSpPr>
          <p:nvPr/>
        </p:nvSpPr>
        <p:spPr bwMode="auto">
          <a:xfrm>
            <a:off x="228600" y="2895600"/>
            <a:ext cx="1752600" cy="990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3085" name="Text Box 13"/>
          <p:cNvSpPr txBox="1">
            <a:spLocks noChangeArrowheads="1"/>
          </p:cNvSpPr>
          <p:nvPr/>
        </p:nvSpPr>
        <p:spPr bwMode="auto">
          <a:xfrm>
            <a:off x="381000" y="3124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Source 1</a:t>
            </a:r>
          </a:p>
        </p:txBody>
      </p:sp>
      <p:sp>
        <p:nvSpPr>
          <p:cNvPr id="3086" name="Cloud"/>
          <p:cNvSpPr>
            <a:spLocks noChangeAspect="1" noEditPoints="1" noChangeArrowheads="1"/>
          </p:cNvSpPr>
          <p:nvPr/>
        </p:nvSpPr>
        <p:spPr bwMode="auto">
          <a:xfrm>
            <a:off x="304800" y="4876800"/>
            <a:ext cx="1752600" cy="990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3087" name="Text Box 15"/>
          <p:cNvSpPr txBox="1">
            <a:spLocks noChangeArrowheads="1"/>
          </p:cNvSpPr>
          <p:nvPr/>
        </p:nvSpPr>
        <p:spPr bwMode="auto">
          <a:xfrm>
            <a:off x="457200" y="5105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Source 2</a:t>
            </a:r>
          </a:p>
        </p:txBody>
      </p:sp>
      <p:sp>
        <p:nvSpPr>
          <p:cNvPr id="3088" name="Line 16"/>
          <p:cNvSpPr>
            <a:spLocks noChangeShapeType="1"/>
          </p:cNvSpPr>
          <p:nvPr/>
        </p:nvSpPr>
        <p:spPr bwMode="auto">
          <a:xfrm flipV="1">
            <a:off x="2819400" y="3505200"/>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 name="Line 17"/>
          <p:cNvSpPr>
            <a:spLocks noChangeShapeType="1"/>
          </p:cNvSpPr>
          <p:nvPr/>
        </p:nvSpPr>
        <p:spPr bwMode="auto">
          <a:xfrm>
            <a:off x="2819400" y="4343400"/>
            <a:ext cx="13716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0" name="Line 18"/>
          <p:cNvSpPr>
            <a:spLocks noChangeShapeType="1"/>
          </p:cNvSpPr>
          <p:nvPr/>
        </p:nvSpPr>
        <p:spPr bwMode="auto">
          <a:xfrm flipV="1">
            <a:off x="4419600" y="4419600"/>
            <a:ext cx="1600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1" name="Line 19"/>
          <p:cNvSpPr>
            <a:spLocks noChangeShapeType="1"/>
          </p:cNvSpPr>
          <p:nvPr/>
        </p:nvSpPr>
        <p:spPr bwMode="auto">
          <a:xfrm>
            <a:off x="4495800" y="3581400"/>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 name="Line 20"/>
          <p:cNvSpPr>
            <a:spLocks noChangeShapeType="1"/>
          </p:cNvSpPr>
          <p:nvPr/>
        </p:nvSpPr>
        <p:spPr bwMode="auto">
          <a:xfrm>
            <a:off x="1752600" y="3657600"/>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3" name="Line 21"/>
          <p:cNvSpPr>
            <a:spLocks noChangeShapeType="1"/>
          </p:cNvSpPr>
          <p:nvPr/>
        </p:nvSpPr>
        <p:spPr bwMode="auto">
          <a:xfrm flipV="1">
            <a:off x="1905000" y="4343400"/>
            <a:ext cx="685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4" name="Freeform 22"/>
          <p:cNvSpPr>
            <a:spLocks/>
          </p:cNvSpPr>
          <p:nvPr/>
        </p:nvSpPr>
        <p:spPr bwMode="auto">
          <a:xfrm>
            <a:off x="1828800" y="3251200"/>
            <a:ext cx="5486400" cy="1003300"/>
          </a:xfrm>
          <a:custGeom>
            <a:avLst/>
            <a:gdLst>
              <a:gd name="T0" fmla="*/ 0 w 3456"/>
              <a:gd name="T1" fmla="*/ 112 h 632"/>
              <a:gd name="T2" fmla="*/ 528 w 3456"/>
              <a:gd name="T3" fmla="*/ 448 h 632"/>
              <a:gd name="T4" fmla="*/ 1680 w 3456"/>
              <a:gd name="T5" fmla="*/ 16 h 632"/>
              <a:gd name="T6" fmla="*/ 2784 w 3456"/>
              <a:gd name="T7" fmla="*/ 544 h 632"/>
              <a:gd name="T8" fmla="*/ 3456 w 3456"/>
              <a:gd name="T9" fmla="*/ 544 h 632"/>
            </a:gdLst>
            <a:ahLst/>
            <a:cxnLst>
              <a:cxn ang="0">
                <a:pos x="T0" y="T1"/>
              </a:cxn>
              <a:cxn ang="0">
                <a:pos x="T2" y="T3"/>
              </a:cxn>
              <a:cxn ang="0">
                <a:pos x="T4" y="T5"/>
              </a:cxn>
              <a:cxn ang="0">
                <a:pos x="T6" y="T7"/>
              </a:cxn>
              <a:cxn ang="0">
                <a:pos x="T8" y="T9"/>
              </a:cxn>
            </a:cxnLst>
            <a:rect l="0" t="0" r="r" b="b"/>
            <a:pathLst>
              <a:path w="3456" h="632">
                <a:moveTo>
                  <a:pt x="0" y="112"/>
                </a:moveTo>
                <a:cubicBezTo>
                  <a:pt x="124" y="288"/>
                  <a:pt x="248" y="464"/>
                  <a:pt x="528" y="448"/>
                </a:cubicBezTo>
                <a:cubicBezTo>
                  <a:pt x="808" y="432"/>
                  <a:pt x="1304" y="0"/>
                  <a:pt x="1680" y="16"/>
                </a:cubicBezTo>
                <a:cubicBezTo>
                  <a:pt x="2056" y="32"/>
                  <a:pt x="2488" y="456"/>
                  <a:pt x="2784" y="544"/>
                </a:cubicBezTo>
                <a:cubicBezTo>
                  <a:pt x="3080" y="632"/>
                  <a:pt x="3268" y="588"/>
                  <a:pt x="3456" y="544"/>
                </a:cubicBezTo>
              </a:path>
            </a:pathLst>
          </a:custGeom>
          <a:noFill/>
          <a:ln w="3810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 name="Line 23"/>
          <p:cNvSpPr>
            <a:spLocks noChangeShapeType="1"/>
          </p:cNvSpPr>
          <p:nvPr/>
        </p:nvSpPr>
        <p:spPr bwMode="auto">
          <a:xfrm>
            <a:off x="4343400" y="3657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6" name="Freeform 24"/>
          <p:cNvSpPr>
            <a:spLocks/>
          </p:cNvSpPr>
          <p:nvPr/>
        </p:nvSpPr>
        <p:spPr bwMode="auto">
          <a:xfrm>
            <a:off x="1752600" y="3251200"/>
            <a:ext cx="5410200" cy="2082800"/>
          </a:xfrm>
          <a:custGeom>
            <a:avLst/>
            <a:gdLst>
              <a:gd name="T0" fmla="*/ 0 w 3408"/>
              <a:gd name="T1" fmla="*/ 1248 h 1312"/>
              <a:gd name="T2" fmla="*/ 624 w 3408"/>
              <a:gd name="T3" fmla="*/ 624 h 1312"/>
              <a:gd name="T4" fmla="*/ 1632 w 3408"/>
              <a:gd name="T5" fmla="*/ 96 h 1312"/>
              <a:gd name="T6" fmla="*/ 1728 w 3408"/>
              <a:gd name="T7" fmla="*/ 1200 h 1312"/>
              <a:gd name="T8" fmla="*/ 2832 w 3408"/>
              <a:gd name="T9" fmla="*/ 768 h 1312"/>
              <a:gd name="T10" fmla="*/ 3408 w 3408"/>
              <a:gd name="T11" fmla="*/ 720 h 1312"/>
            </a:gdLst>
            <a:ahLst/>
            <a:cxnLst>
              <a:cxn ang="0">
                <a:pos x="T0" y="T1"/>
              </a:cxn>
              <a:cxn ang="0">
                <a:pos x="T2" y="T3"/>
              </a:cxn>
              <a:cxn ang="0">
                <a:pos x="T4" y="T5"/>
              </a:cxn>
              <a:cxn ang="0">
                <a:pos x="T6" y="T7"/>
              </a:cxn>
              <a:cxn ang="0">
                <a:pos x="T8" y="T9"/>
              </a:cxn>
              <a:cxn ang="0">
                <a:pos x="T10" y="T11"/>
              </a:cxn>
            </a:cxnLst>
            <a:rect l="0" t="0" r="r" b="b"/>
            <a:pathLst>
              <a:path w="3408" h="1312">
                <a:moveTo>
                  <a:pt x="0" y="1248"/>
                </a:moveTo>
                <a:cubicBezTo>
                  <a:pt x="176" y="1032"/>
                  <a:pt x="352" y="816"/>
                  <a:pt x="624" y="624"/>
                </a:cubicBezTo>
                <a:cubicBezTo>
                  <a:pt x="896" y="432"/>
                  <a:pt x="1448" y="0"/>
                  <a:pt x="1632" y="96"/>
                </a:cubicBezTo>
                <a:cubicBezTo>
                  <a:pt x="1816" y="192"/>
                  <a:pt x="1528" y="1088"/>
                  <a:pt x="1728" y="1200"/>
                </a:cubicBezTo>
                <a:cubicBezTo>
                  <a:pt x="1928" y="1312"/>
                  <a:pt x="2552" y="848"/>
                  <a:pt x="2832" y="768"/>
                </a:cubicBezTo>
                <a:cubicBezTo>
                  <a:pt x="3112" y="688"/>
                  <a:pt x="3260" y="704"/>
                  <a:pt x="3408" y="720"/>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7" name="Text Box 25"/>
          <p:cNvSpPr txBox="1">
            <a:spLocks noChangeArrowheads="1"/>
          </p:cNvSpPr>
          <p:nvPr/>
        </p:nvSpPr>
        <p:spPr bwMode="auto">
          <a:xfrm>
            <a:off x="1752600" y="5943600"/>
            <a:ext cx="6248400" cy="641350"/>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rgbClr val="FF6600"/>
                </a:solidFill>
              </a:rPr>
              <a:t>Router can forward traffic to the same destination on different interfaces/paths.</a:t>
            </a:r>
          </a:p>
        </p:txBody>
      </p:sp>
    </p:spTree>
    <p:extLst>
      <p:ext uri="{BB962C8B-B14F-4D97-AF65-F5344CB8AC3E}">
        <p14:creationId xmlns:p14="http://schemas.microsoft.com/office/powerpoint/2010/main" val="30975683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74317FCF-5C6C-4341-800F-ADD3FF710C1A}" type="slidenum">
              <a:rPr lang="en-US"/>
              <a:pPr/>
              <a:t>14</a:t>
            </a:fld>
            <a:endParaRPr lang="en-US"/>
          </a:p>
        </p:txBody>
      </p:sp>
      <p:sp>
        <p:nvSpPr>
          <p:cNvPr id="6146" name="Rectangle 2"/>
          <p:cNvSpPr>
            <a:spLocks noGrp="1" noChangeArrowheads="1"/>
          </p:cNvSpPr>
          <p:nvPr>
            <p:ph type="title"/>
          </p:nvPr>
        </p:nvSpPr>
        <p:spPr/>
        <p:txBody>
          <a:bodyPr/>
          <a:lstStyle/>
          <a:p>
            <a:r>
              <a:rPr lang="en-US" sz="3600"/>
              <a:t>Circuit Abstraction: Label Swapping</a:t>
            </a:r>
          </a:p>
        </p:txBody>
      </p:sp>
      <p:sp>
        <p:nvSpPr>
          <p:cNvPr id="6147" name="Rectangle 3"/>
          <p:cNvSpPr>
            <a:spLocks noGrp="1" noChangeArrowheads="1"/>
          </p:cNvSpPr>
          <p:nvPr>
            <p:ph type="body" idx="1"/>
          </p:nvPr>
        </p:nvSpPr>
        <p:spPr>
          <a:xfrm>
            <a:off x="457200" y="4343400"/>
            <a:ext cx="8153400" cy="2590800"/>
          </a:xfrm>
        </p:spPr>
        <p:txBody>
          <a:bodyPr/>
          <a:lstStyle/>
          <a:p>
            <a:pPr>
              <a:lnSpc>
                <a:spcPct val="90000"/>
              </a:lnSpc>
            </a:pPr>
            <a:r>
              <a:rPr lang="en-US" sz="2400" b="1">
                <a:solidFill>
                  <a:srgbClr val="FF6600"/>
                </a:solidFill>
              </a:rPr>
              <a:t>Label-switched paths (LSPs):</a:t>
            </a:r>
            <a:r>
              <a:rPr lang="en-US" sz="2400"/>
              <a:t> Paths are </a:t>
            </a:r>
            <a:r>
              <a:rPr lang="ja-JP" altLang="en-US" sz="2400">
                <a:latin typeface="Arial"/>
              </a:rPr>
              <a:t>“</a:t>
            </a:r>
            <a:r>
              <a:rPr lang="en-US" sz="2400"/>
              <a:t>named</a:t>
            </a:r>
            <a:r>
              <a:rPr lang="ja-JP" altLang="en-US" sz="2400">
                <a:latin typeface="Arial"/>
              </a:rPr>
              <a:t>”</a:t>
            </a:r>
            <a:r>
              <a:rPr lang="en-US" sz="2400"/>
              <a:t> by the label at the path</a:t>
            </a:r>
            <a:r>
              <a:rPr lang="ja-JP" altLang="en-US" sz="2400">
                <a:latin typeface="Arial"/>
              </a:rPr>
              <a:t>’</a:t>
            </a:r>
            <a:r>
              <a:rPr lang="en-US" sz="2400"/>
              <a:t>s entry point</a:t>
            </a:r>
          </a:p>
          <a:p>
            <a:pPr>
              <a:lnSpc>
                <a:spcPct val="90000"/>
              </a:lnSpc>
            </a:pPr>
            <a:r>
              <a:rPr lang="en-US" sz="2400"/>
              <a:t>At each hop, label determines:</a:t>
            </a:r>
          </a:p>
          <a:p>
            <a:pPr lvl="1">
              <a:lnSpc>
                <a:spcPct val="90000"/>
              </a:lnSpc>
            </a:pPr>
            <a:r>
              <a:rPr lang="en-US" sz="2000"/>
              <a:t>Outgoing interface</a:t>
            </a:r>
          </a:p>
          <a:p>
            <a:pPr lvl="1">
              <a:lnSpc>
                <a:spcPct val="90000"/>
              </a:lnSpc>
            </a:pPr>
            <a:r>
              <a:rPr lang="en-US" sz="2000"/>
              <a:t>New label to attach</a:t>
            </a:r>
          </a:p>
          <a:p>
            <a:pPr>
              <a:lnSpc>
                <a:spcPct val="90000"/>
              </a:lnSpc>
            </a:pPr>
            <a:r>
              <a:rPr lang="en-US" sz="2400" b="1">
                <a:solidFill>
                  <a:srgbClr val="FF6600"/>
                </a:solidFill>
              </a:rPr>
              <a:t>Label distribution protocol: </a:t>
            </a:r>
            <a:r>
              <a:rPr lang="en-US" sz="2400"/>
              <a:t>responsible for disseminating signalling information</a:t>
            </a:r>
            <a:endParaRPr lang="en-US" sz="2400" b="1">
              <a:solidFill>
                <a:srgbClr val="FF6600"/>
              </a:solidFill>
            </a:endParaRPr>
          </a:p>
          <a:p>
            <a:pPr>
              <a:lnSpc>
                <a:spcPct val="90000"/>
              </a:lnSpc>
            </a:pPr>
            <a:endParaRPr lang="en-US" sz="2400" b="1">
              <a:solidFill>
                <a:srgbClr val="FF6600"/>
              </a:solidFill>
            </a:endParaRPr>
          </a:p>
        </p:txBody>
      </p:sp>
      <p:sp>
        <p:nvSpPr>
          <p:cNvPr id="6148" name="Oval 4"/>
          <p:cNvSpPr>
            <a:spLocks noChangeArrowheads="1"/>
          </p:cNvSpPr>
          <p:nvPr/>
        </p:nvSpPr>
        <p:spPr bwMode="auto">
          <a:xfrm>
            <a:off x="3657600" y="2133600"/>
            <a:ext cx="609600" cy="6096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Line 5"/>
          <p:cNvSpPr>
            <a:spLocks noChangeShapeType="1"/>
          </p:cNvSpPr>
          <p:nvPr/>
        </p:nvSpPr>
        <p:spPr bwMode="auto">
          <a:xfrm>
            <a:off x="1828800" y="2438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0" name="Line 6"/>
          <p:cNvSpPr>
            <a:spLocks noChangeShapeType="1"/>
          </p:cNvSpPr>
          <p:nvPr/>
        </p:nvSpPr>
        <p:spPr bwMode="auto">
          <a:xfrm flipV="1">
            <a:off x="42672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1" name="Line 7"/>
          <p:cNvSpPr>
            <a:spLocks noChangeShapeType="1"/>
          </p:cNvSpPr>
          <p:nvPr/>
        </p:nvSpPr>
        <p:spPr bwMode="auto">
          <a:xfrm>
            <a:off x="4191000" y="2590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2" name="Rectangle 8"/>
          <p:cNvSpPr>
            <a:spLocks noChangeArrowheads="1"/>
          </p:cNvSpPr>
          <p:nvPr/>
        </p:nvSpPr>
        <p:spPr bwMode="auto">
          <a:xfrm>
            <a:off x="1143000" y="1828800"/>
            <a:ext cx="1828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3" name="Rectangle 9"/>
          <p:cNvSpPr>
            <a:spLocks noChangeArrowheads="1"/>
          </p:cNvSpPr>
          <p:nvPr/>
        </p:nvSpPr>
        <p:spPr bwMode="auto">
          <a:xfrm>
            <a:off x="1828800" y="1828800"/>
            <a:ext cx="1143000" cy="4572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4" name="Text Box 10"/>
          <p:cNvSpPr txBox="1">
            <a:spLocks noChangeArrowheads="1"/>
          </p:cNvSpPr>
          <p:nvPr/>
        </p:nvSpPr>
        <p:spPr bwMode="auto">
          <a:xfrm>
            <a:off x="1295400" y="19192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FF6600"/>
                </a:solidFill>
              </a:rPr>
              <a:t>A</a:t>
            </a:r>
          </a:p>
        </p:txBody>
      </p:sp>
      <p:sp>
        <p:nvSpPr>
          <p:cNvPr id="6155" name="Text Box 11"/>
          <p:cNvSpPr txBox="1">
            <a:spLocks noChangeArrowheads="1"/>
          </p:cNvSpPr>
          <p:nvPr/>
        </p:nvSpPr>
        <p:spPr bwMode="auto">
          <a:xfrm>
            <a:off x="3429000" y="202565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t>1</a:t>
            </a:r>
          </a:p>
        </p:txBody>
      </p:sp>
      <p:sp>
        <p:nvSpPr>
          <p:cNvPr id="6156" name="Text Box 12"/>
          <p:cNvSpPr txBox="1">
            <a:spLocks noChangeArrowheads="1"/>
          </p:cNvSpPr>
          <p:nvPr/>
        </p:nvSpPr>
        <p:spPr bwMode="auto">
          <a:xfrm>
            <a:off x="4267200" y="19050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t>2</a:t>
            </a:r>
          </a:p>
        </p:txBody>
      </p:sp>
      <p:sp>
        <p:nvSpPr>
          <p:cNvPr id="6157" name="Text Box 13"/>
          <p:cNvSpPr txBox="1">
            <a:spLocks noChangeArrowheads="1"/>
          </p:cNvSpPr>
          <p:nvPr/>
        </p:nvSpPr>
        <p:spPr bwMode="auto">
          <a:xfrm>
            <a:off x="4191000" y="26670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t>3</a:t>
            </a:r>
          </a:p>
        </p:txBody>
      </p:sp>
      <p:sp>
        <p:nvSpPr>
          <p:cNvPr id="6158" name="Rectangle 14"/>
          <p:cNvSpPr>
            <a:spLocks noChangeArrowheads="1"/>
          </p:cNvSpPr>
          <p:nvPr/>
        </p:nvSpPr>
        <p:spPr bwMode="auto">
          <a:xfrm>
            <a:off x="2362200" y="2895600"/>
            <a:ext cx="1295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9" name="Line 15"/>
          <p:cNvSpPr>
            <a:spLocks noChangeShapeType="1"/>
          </p:cNvSpPr>
          <p:nvPr/>
        </p:nvSpPr>
        <p:spPr bwMode="auto">
          <a:xfrm>
            <a:off x="2819400" y="28956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0" name="Line 16"/>
          <p:cNvSpPr>
            <a:spLocks noChangeShapeType="1"/>
          </p:cNvSpPr>
          <p:nvPr/>
        </p:nvSpPr>
        <p:spPr bwMode="auto">
          <a:xfrm>
            <a:off x="3276600" y="28956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1" name="Line 17"/>
          <p:cNvSpPr>
            <a:spLocks noChangeShapeType="1"/>
          </p:cNvSpPr>
          <p:nvPr/>
        </p:nvSpPr>
        <p:spPr bwMode="auto">
          <a:xfrm>
            <a:off x="2362200" y="32766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2" name="Text Box 18"/>
          <p:cNvSpPr txBox="1">
            <a:spLocks noChangeArrowheads="1"/>
          </p:cNvSpPr>
          <p:nvPr/>
        </p:nvSpPr>
        <p:spPr bwMode="auto">
          <a:xfrm>
            <a:off x="2438400" y="29289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A</a:t>
            </a:r>
          </a:p>
        </p:txBody>
      </p:sp>
      <p:sp>
        <p:nvSpPr>
          <p:cNvPr id="6163" name="Text Box 19"/>
          <p:cNvSpPr txBox="1">
            <a:spLocks noChangeArrowheads="1"/>
          </p:cNvSpPr>
          <p:nvPr/>
        </p:nvSpPr>
        <p:spPr bwMode="auto">
          <a:xfrm>
            <a:off x="2881313" y="29384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2</a:t>
            </a:r>
          </a:p>
        </p:txBody>
      </p:sp>
      <p:sp>
        <p:nvSpPr>
          <p:cNvPr id="6164" name="Text Box 20"/>
          <p:cNvSpPr txBox="1">
            <a:spLocks noChangeArrowheads="1"/>
          </p:cNvSpPr>
          <p:nvPr/>
        </p:nvSpPr>
        <p:spPr bwMode="auto">
          <a:xfrm>
            <a:off x="3276600" y="29384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D</a:t>
            </a:r>
          </a:p>
        </p:txBody>
      </p:sp>
      <p:sp>
        <p:nvSpPr>
          <p:cNvPr id="6165" name="Text Box 21"/>
          <p:cNvSpPr txBox="1">
            <a:spLocks noChangeArrowheads="1"/>
          </p:cNvSpPr>
          <p:nvPr/>
        </p:nvSpPr>
        <p:spPr bwMode="auto">
          <a:xfrm>
            <a:off x="2286000" y="2514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Tag Out New</a:t>
            </a:r>
          </a:p>
        </p:txBody>
      </p:sp>
      <p:sp>
        <p:nvSpPr>
          <p:cNvPr id="6166" name="Rectangle 22"/>
          <p:cNvSpPr>
            <a:spLocks noChangeArrowheads="1"/>
          </p:cNvSpPr>
          <p:nvPr/>
        </p:nvSpPr>
        <p:spPr bwMode="auto">
          <a:xfrm>
            <a:off x="4648200" y="1295400"/>
            <a:ext cx="1828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7" name="Rectangle 23"/>
          <p:cNvSpPr>
            <a:spLocks noChangeArrowheads="1"/>
          </p:cNvSpPr>
          <p:nvPr/>
        </p:nvSpPr>
        <p:spPr bwMode="auto">
          <a:xfrm>
            <a:off x="5334000" y="1295400"/>
            <a:ext cx="1143000" cy="4572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8" name="Text Box 24"/>
          <p:cNvSpPr txBox="1">
            <a:spLocks noChangeArrowheads="1"/>
          </p:cNvSpPr>
          <p:nvPr/>
        </p:nvSpPr>
        <p:spPr bwMode="auto">
          <a:xfrm>
            <a:off x="4800600" y="13858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FF6600"/>
                </a:solidFill>
              </a:rPr>
              <a:t>D</a:t>
            </a:r>
          </a:p>
        </p:txBody>
      </p:sp>
    </p:spTree>
    <p:extLst>
      <p:ext uri="{BB962C8B-B14F-4D97-AF65-F5344CB8AC3E}">
        <p14:creationId xmlns:p14="http://schemas.microsoft.com/office/powerpoint/2010/main" val="3651356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6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6159" grpId="0" animBg="1"/>
      <p:bldP spid="6160" grpId="0" animBg="1"/>
      <p:bldP spid="6161" grpId="0" animBg="1"/>
      <p:bldP spid="6162" grpId="0"/>
      <p:bldP spid="6163" grpId="0"/>
      <p:bldP spid="6164" grpId="0"/>
      <p:bldP spid="6165" grpId="0"/>
      <p:bldP spid="6166" grpId="0" animBg="1"/>
      <p:bldP spid="6167" grpId="0" animBg="1"/>
      <p:bldP spid="61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A85510-68D2-E34A-8B5B-B11A9A5D72F2}" type="slidenum">
              <a:rPr lang="en-US"/>
              <a:pPr/>
              <a:t>15</a:t>
            </a:fld>
            <a:endParaRPr lang="en-US"/>
          </a:p>
        </p:txBody>
      </p:sp>
      <p:sp>
        <p:nvSpPr>
          <p:cNvPr id="8194" name="Rectangle 2"/>
          <p:cNvSpPr>
            <a:spLocks noGrp="1" noChangeArrowheads="1"/>
          </p:cNvSpPr>
          <p:nvPr>
            <p:ph type="title"/>
          </p:nvPr>
        </p:nvSpPr>
        <p:spPr/>
        <p:txBody>
          <a:bodyPr/>
          <a:lstStyle/>
          <a:p>
            <a:r>
              <a:rPr lang="en-US"/>
              <a:t>Layer 3 Virtual Private Networks</a:t>
            </a:r>
          </a:p>
        </p:txBody>
      </p:sp>
      <p:sp>
        <p:nvSpPr>
          <p:cNvPr id="8195" name="Rectangle 3"/>
          <p:cNvSpPr>
            <a:spLocks noGrp="1" noChangeArrowheads="1"/>
          </p:cNvSpPr>
          <p:nvPr>
            <p:ph type="body" idx="1"/>
          </p:nvPr>
        </p:nvSpPr>
        <p:spPr/>
        <p:txBody>
          <a:bodyPr/>
          <a:lstStyle/>
          <a:p>
            <a:r>
              <a:rPr lang="en-US" sz="2600">
                <a:solidFill>
                  <a:srgbClr val="FF6600"/>
                </a:solidFill>
              </a:rPr>
              <a:t>Private communications over a public network</a:t>
            </a:r>
          </a:p>
          <a:p>
            <a:endParaRPr lang="en-US" sz="2600"/>
          </a:p>
          <a:p>
            <a:r>
              <a:rPr lang="en-US" sz="2600"/>
              <a:t>A set of sites that are allowed to communicate with each other</a:t>
            </a:r>
          </a:p>
          <a:p>
            <a:endParaRPr lang="en-US" sz="2600"/>
          </a:p>
          <a:p>
            <a:r>
              <a:rPr lang="en-US" sz="2600"/>
              <a:t>Defined by a set of administrative policies</a:t>
            </a:r>
          </a:p>
          <a:p>
            <a:pPr lvl="1"/>
            <a:r>
              <a:rPr lang="en-US" sz="2600"/>
              <a:t>determine both connectivity and QoS among sites</a:t>
            </a:r>
          </a:p>
          <a:p>
            <a:pPr lvl="1"/>
            <a:r>
              <a:rPr lang="en-US" sz="2600"/>
              <a:t>established by VPN customers</a:t>
            </a:r>
          </a:p>
          <a:p>
            <a:pPr lvl="1"/>
            <a:r>
              <a:rPr lang="en-US" sz="2600"/>
              <a:t>One way to implement: BGP/MPLS VPN mechanisms (RFC 2547)</a:t>
            </a:r>
          </a:p>
        </p:txBody>
      </p:sp>
    </p:spTree>
    <p:extLst>
      <p:ext uri="{BB962C8B-B14F-4D97-AF65-F5344CB8AC3E}">
        <p14:creationId xmlns:p14="http://schemas.microsoft.com/office/powerpoint/2010/main" val="104423904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AED3C9F-7CAA-7543-82CC-043E51112112}" type="slidenum">
              <a:rPr lang="en-US"/>
              <a:pPr/>
              <a:t>16</a:t>
            </a:fld>
            <a:endParaRPr lang="en-US"/>
          </a:p>
        </p:txBody>
      </p:sp>
      <p:sp>
        <p:nvSpPr>
          <p:cNvPr id="10242" name="Rectangle 2"/>
          <p:cNvSpPr>
            <a:spLocks noGrp="1" noChangeArrowheads="1"/>
          </p:cNvSpPr>
          <p:nvPr>
            <p:ph type="title"/>
          </p:nvPr>
        </p:nvSpPr>
        <p:spPr/>
        <p:txBody>
          <a:bodyPr/>
          <a:lstStyle/>
          <a:p>
            <a:r>
              <a:rPr lang="en-US"/>
              <a:t>Building Private Networks</a:t>
            </a:r>
          </a:p>
        </p:txBody>
      </p:sp>
      <p:sp>
        <p:nvSpPr>
          <p:cNvPr id="10243" name="Rectangle 3"/>
          <p:cNvSpPr>
            <a:spLocks noGrp="1" noChangeArrowheads="1"/>
          </p:cNvSpPr>
          <p:nvPr>
            <p:ph type="body" idx="1"/>
          </p:nvPr>
        </p:nvSpPr>
        <p:spPr/>
        <p:txBody>
          <a:bodyPr/>
          <a:lstStyle/>
          <a:p>
            <a:pPr>
              <a:lnSpc>
                <a:spcPct val="90000"/>
              </a:lnSpc>
            </a:pPr>
            <a:r>
              <a:rPr lang="en-US" sz="2400"/>
              <a:t>Separate physical network</a:t>
            </a:r>
          </a:p>
          <a:p>
            <a:pPr lvl="1">
              <a:lnSpc>
                <a:spcPct val="90000"/>
              </a:lnSpc>
            </a:pPr>
            <a:r>
              <a:rPr lang="en-US" sz="2000"/>
              <a:t>Good security properties</a:t>
            </a:r>
          </a:p>
          <a:p>
            <a:pPr lvl="1">
              <a:lnSpc>
                <a:spcPct val="90000"/>
              </a:lnSpc>
            </a:pPr>
            <a:r>
              <a:rPr lang="en-US" sz="2000"/>
              <a:t>Expensive!</a:t>
            </a:r>
          </a:p>
          <a:p>
            <a:pPr lvl="1">
              <a:lnSpc>
                <a:spcPct val="90000"/>
              </a:lnSpc>
            </a:pPr>
            <a:endParaRPr lang="en-US" sz="2000"/>
          </a:p>
          <a:p>
            <a:pPr>
              <a:lnSpc>
                <a:spcPct val="90000"/>
              </a:lnSpc>
            </a:pPr>
            <a:r>
              <a:rPr lang="en-US" sz="2400"/>
              <a:t>Secure VPNs</a:t>
            </a:r>
          </a:p>
          <a:p>
            <a:pPr lvl="1">
              <a:lnSpc>
                <a:spcPct val="90000"/>
              </a:lnSpc>
            </a:pPr>
            <a:r>
              <a:rPr lang="en-US" sz="2000"/>
              <a:t>Encryption of entire network stack between endpoints</a:t>
            </a:r>
          </a:p>
          <a:p>
            <a:pPr>
              <a:lnSpc>
                <a:spcPct val="90000"/>
              </a:lnSpc>
            </a:pPr>
            <a:endParaRPr lang="en-US" sz="2400"/>
          </a:p>
          <a:p>
            <a:pPr>
              <a:lnSpc>
                <a:spcPct val="90000"/>
              </a:lnSpc>
            </a:pPr>
            <a:r>
              <a:rPr lang="en-US" sz="2400"/>
              <a:t>Layer 2 Tunneling Protocol (L2TP)</a:t>
            </a:r>
          </a:p>
          <a:p>
            <a:pPr lvl="1">
              <a:lnSpc>
                <a:spcPct val="90000"/>
              </a:lnSpc>
            </a:pPr>
            <a:r>
              <a:rPr lang="ja-JP" altLang="en-US" sz="2000">
                <a:latin typeface="Arial"/>
              </a:rPr>
              <a:t>“</a:t>
            </a:r>
            <a:r>
              <a:rPr lang="en-US" sz="2000"/>
              <a:t>PPP over IP</a:t>
            </a:r>
            <a:r>
              <a:rPr lang="ja-JP" altLang="en-US" sz="2000">
                <a:latin typeface="Arial"/>
              </a:rPr>
              <a:t>”</a:t>
            </a:r>
            <a:endParaRPr lang="en-US" sz="2000"/>
          </a:p>
          <a:p>
            <a:pPr lvl="1">
              <a:lnSpc>
                <a:spcPct val="90000"/>
              </a:lnSpc>
            </a:pPr>
            <a:r>
              <a:rPr lang="en-US" sz="2000" b="1"/>
              <a:t>No encryption</a:t>
            </a:r>
          </a:p>
          <a:p>
            <a:pPr lvl="1">
              <a:lnSpc>
                <a:spcPct val="90000"/>
              </a:lnSpc>
            </a:pPr>
            <a:endParaRPr lang="en-US" sz="2000" b="1"/>
          </a:p>
          <a:p>
            <a:pPr>
              <a:lnSpc>
                <a:spcPct val="90000"/>
              </a:lnSpc>
            </a:pPr>
            <a:r>
              <a:rPr lang="en-US" sz="2400"/>
              <a:t>Layer 3 VPNs</a:t>
            </a:r>
          </a:p>
          <a:p>
            <a:pPr>
              <a:lnSpc>
                <a:spcPct val="90000"/>
              </a:lnSpc>
            </a:pPr>
            <a:endParaRPr lang="en-US" sz="2400"/>
          </a:p>
        </p:txBody>
      </p:sp>
      <p:sp>
        <p:nvSpPr>
          <p:cNvPr id="10244" name="AutoShape 4"/>
          <p:cNvSpPr>
            <a:spLocks/>
          </p:cNvSpPr>
          <p:nvPr/>
        </p:nvSpPr>
        <p:spPr bwMode="auto">
          <a:xfrm>
            <a:off x="5562600" y="4191000"/>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 name="Text Box 5"/>
          <p:cNvSpPr txBox="1">
            <a:spLocks noChangeArrowheads="1"/>
          </p:cNvSpPr>
          <p:nvPr/>
        </p:nvSpPr>
        <p:spPr bwMode="auto">
          <a:xfrm>
            <a:off x="6019800" y="4572000"/>
            <a:ext cx="2362200" cy="1190625"/>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Privacy and interconnectivity (not confidentiality, integrity, etc.)</a:t>
            </a:r>
          </a:p>
        </p:txBody>
      </p:sp>
    </p:spTree>
    <p:extLst>
      <p:ext uri="{BB962C8B-B14F-4D97-AF65-F5344CB8AC3E}">
        <p14:creationId xmlns:p14="http://schemas.microsoft.com/office/powerpoint/2010/main" val="35506645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1A1F810-D6D6-3041-8A30-898B714AA105}" type="slidenum">
              <a:rPr lang="en-US"/>
              <a:pPr/>
              <a:t>17</a:t>
            </a:fld>
            <a:endParaRPr lang="en-US"/>
          </a:p>
        </p:txBody>
      </p:sp>
      <p:sp>
        <p:nvSpPr>
          <p:cNvPr id="12290" name="Rectangle 2"/>
          <p:cNvSpPr>
            <a:spLocks noGrp="1" noChangeArrowheads="1"/>
          </p:cNvSpPr>
          <p:nvPr>
            <p:ph type="title"/>
          </p:nvPr>
        </p:nvSpPr>
        <p:spPr/>
        <p:txBody>
          <a:bodyPr/>
          <a:lstStyle/>
          <a:p>
            <a:r>
              <a:rPr lang="en-US"/>
              <a:t>Layer 2 vs. Layer 3 VPNs</a:t>
            </a:r>
          </a:p>
        </p:txBody>
      </p:sp>
      <p:sp>
        <p:nvSpPr>
          <p:cNvPr id="12291" name="Rectangle 3"/>
          <p:cNvSpPr>
            <a:spLocks noGrp="1" noChangeArrowheads="1"/>
          </p:cNvSpPr>
          <p:nvPr>
            <p:ph type="body" idx="1"/>
          </p:nvPr>
        </p:nvSpPr>
        <p:spPr/>
        <p:txBody>
          <a:bodyPr/>
          <a:lstStyle/>
          <a:p>
            <a:r>
              <a:rPr lang="en-US"/>
              <a:t>Layer 2 VPNs can carry traffic for many different protocols, whereas Layer 3 is </a:t>
            </a:r>
            <a:r>
              <a:rPr lang="ja-JP" altLang="en-US">
                <a:latin typeface="Arial"/>
              </a:rPr>
              <a:t>“</a:t>
            </a:r>
            <a:r>
              <a:rPr lang="en-US"/>
              <a:t>IP only</a:t>
            </a:r>
            <a:r>
              <a:rPr lang="ja-JP" altLang="en-US">
                <a:latin typeface="Arial"/>
              </a:rPr>
              <a:t>”</a:t>
            </a:r>
            <a:endParaRPr lang="en-US"/>
          </a:p>
          <a:p>
            <a:endParaRPr lang="en-US"/>
          </a:p>
          <a:p>
            <a:r>
              <a:rPr lang="en-US"/>
              <a:t>More complicated to provision a Layer 2 VPN</a:t>
            </a:r>
          </a:p>
          <a:p>
            <a:endParaRPr lang="en-US"/>
          </a:p>
          <a:p>
            <a:r>
              <a:rPr lang="en-US"/>
              <a:t>Layer 3 VPNs: potentially more flexibility, fewer configuration headaches</a:t>
            </a:r>
          </a:p>
        </p:txBody>
      </p:sp>
    </p:spTree>
    <p:extLst>
      <p:ext uri="{BB962C8B-B14F-4D97-AF65-F5344CB8AC3E}">
        <p14:creationId xmlns:p14="http://schemas.microsoft.com/office/powerpoint/2010/main" val="31943230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5"/>
          <p:cNvSpPr>
            <a:spLocks noGrp="1"/>
          </p:cNvSpPr>
          <p:nvPr>
            <p:ph type="sldNum" sz="quarter" idx="12"/>
          </p:nvPr>
        </p:nvSpPr>
        <p:spPr/>
        <p:txBody>
          <a:bodyPr/>
          <a:lstStyle/>
          <a:p>
            <a:fld id="{4A82CC11-DA45-7A4F-94AD-4509C39FC280}" type="slidenum">
              <a:rPr lang="en-US"/>
              <a:pPr/>
              <a:t>18</a:t>
            </a:fld>
            <a:endParaRPr lang="en-US"/>
          </a:p>
        </p:txBody>
      </p:sp>
      <p:sp>
        <p:nvSpPr>
          <p:cNvPr id="14338" name="Rectangle 2"/>
          <p:cNvSpPr>
            <a:spLocks noGrp="1" noChangeArrowheads="1"/>
          </p:cNvSpPr>
          <p:nvPr>
            <p:ph type="title"/>
          </p:nvPr>
        </p:nvSpPr>
        <p:spPr>
          <a:noFill/>
          <a:ln/>
        </p:spPr>
        <p:txBody>
          <a:bodyPr lIns="82124" tIns="41061" rIns="82124" bIns="41061"/>
          <a:lstStyle/>
          <a:p>
            <a:r>
              <a:rPr lang="en-US"/>
              <a:t>Layer 3 BGP/MPLS VPNs</a:t>
            </a:r>
          </a:p>
        </p:txBody>
      </p:sp>
      <p:sp>
        <p:nvSpPr>
          <p:cNvPr id="14339" name="Rectangle 3"/>
          <p:cNvSpPr>
            <a:spLocks noGrp="1" noChangeArrowheads="1"/>
          </p:cNvSpPr>
          <p:nvPr>
            <p:ph type="body" idx="1"/>
          </p:nvPr>
        </p:nvSpPr>
        <p:spPr>
          <a:xfrm>
            <a:off x="457200" y="5486400"/>
            <a:ext cx="8229600" cy="1371600"/>
          </a:xfrm>
        </p:spPr>
        <p:txBody>
          <a:bodyPr/>
          <a:lstStyle/>
          <a:p>
            <a:pPr>
              <a:lnSpc>
                <a:spcPct val="90000"/>
              </a:lnSpc>
            </a:pPr>
            <a:r>
              <a:rPr lang="en-US" b="1">
                <a:solidFill>
                  <a:srgbClr val="FF6600"/>
                </a:solidFill>
              </a:rPr>
              <a:t>Isolation:</a:t>
            </a:r>
            <a:r>
              <a:rPr lang="en-US"/>
              <a:t> Multiple logical networks over a single, shared physical infrastructure</a:t>
            </a:r>
          </a:p>
          <a:p>
            <a:pPr>
              <a:lnSpc>
                <a:spcPct val="90000"/>
              </a:lnSpc>
            </a:pPr>
            <a:r>
              <a:rPr lang="en-US" b="1">
                <a:solidFill>
                  <a:srgbClr val="FF6600"/>
                </a:solidFill>
              </a:rPr>
              <a:t>Tunneling:</a:t>
            </a:r>
            <a:r>
              <a:rPr lang="en-US" b="1"/>
              <a:t> </a:t>
            </a:r>
            <a:r>
              <a:rPr lang="en-US"/>
              <a:t>Keeping routes out of the core</a:t>
            </a:r>
            <a:endParaRPr lang="en-US" b="1"/>
          </a:p>
        </p:txBody>
      </p:sp>
      <p:grpSp>
        <p:nvGrpSpPr>
          <p:cNvPr id="14340" name="Group 4"/>
          <p:cNvGrpSpPr>
            <a:grpSpLocks/>
          </p:cNvGrpSpPr>
          <p:nvPr/>
        </p:nvGrpSpPr>
        <p:grpSpPr bwMode="auto">
          <a:xfrm>
            <a:off x="446088" y="660400"/>
            <a:ext cx="6640512" cy="4700588"/>
            <a:chOff x="720" y="416"/>
            <a:chExt cx="4183" cy="2961"/>
          </a:xfrm>
        </p:grpSpPr>
        <p:sp>
          <p:nvSpPr>
            <p:cNvPr id="14341" name="Rectangle 5"/>
            <p:cNvSpPr>
              <a:spLocks noChangeArrowheads="1"/>
            </p:cNvSpPr>
            <p:nvPr/>
          </p:nvSpPr>
          <p:spPr bwMode="auto">
            <a:xfrm>
              <a:off x="3300" y="416"/>
              <a:ext cx="13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endParaRPr lang="en-US" sz="2000" b="1">
                <a:latin typeface="Times New Roman" charset="0"/>
              </a:endParaRPr>
            </a:p>
          </p:txBody>
        </p:sp>
        <p:sp>
          <p:nvSpPr>
            <p:cNvPr id="14342" name="Rectangle 6"/>
            <p:cNvSpPr>
              <a:spLocks noChangeArrowheads="1"/>
            </p:cNvSpPr>
            <p:nvPr/>
          </p:nvSpPr>
          <p:spPr bwMode="auto">
            <a:xfrm>
              <a:off x="2355" y="1895"/>
              <a:ext cx="13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endParaRPr lang="en-US" sz="1600" b="1"/>
            </a:p>
          </p:txBody>
        </p:sp>
        <p:grpSp>
          <p:nvGrpSpPr>
            <p:cNvPr id="14343" name="Group 7"/>
            <p:cNvGrpSpPr>
              <a:grpSpLocks/>
            </p:cNvGrpSpPr>
            <p:nvPr/>
          </p:nvGrpSpPr>
          <p:grpSpPr bwMode="auto">
            <a:xfrm>
              <a:off x="720" y="1195"/>
              <a:ext cx="842" cy="513"/>
              <a:chOff x="69" y="1103"/>
              <a:chExt cx="1043" cy="623"/>
            </a:xfrm>
          </p:grpSpPr>
          <p:sp>
            <p:nvSpPr>
              <p:cNvPr id="14344" name="Oval 8"/>
              <p:cNvSpPr>
                <a:spLocks noChangeArrowheads="1"/>
              </p:cNvSpPr>
              <p:nvPr/>
            </p:nvSpPr>
            <p:spPr bwMode="auto">
              <a:xfrm>
                <a:off x="425" y="1103"/>
                <a:ext cx="455" cy="25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Oval 9"/>
              <p:cNvSpPr>
                <a:spLocks noChangeArrowheads="1"/>
              </p:cNvSpPr>
              <p:nvPr/>
            </p:nvSpPr>
            <p:spPr bwMode="auto">
              <a:xfrm>
                <a:off x="175" y="1170"/>
                <a:ext cx="349" cy="25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Oval 10"/>
              <p:cNvSpPr>
                <a:spLocks noChangeArrowheads="1"/>
              </p:cNvSpPr>
              <p:nvPr/>
            </p:nvSpPr>
            <p:spPr bwMode="auto">
              <a:xfrm>
                <a:off x="69" y="1326"/>
                <a:ext cx="235" cy="21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Oval 11"/>
              <p:cNvSpPr>
                <a:spLocks noChangeArrowheads="1"/>
              </p:cNvSpPr>
              <p:nvPr/>
            </p:nvSpPr>
            <p:spPr bwMode="auto">
              <a:xfrm>
                <a:off x="140" y="1418"/>
                <a:ext cx="353" cy="22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Oval 12"/>
              <p:cNvSpPr>
                <a:spLocks noChangeArrowheads="1"/>
              </p:cNvSpPr>
              <p:nvPr/>
            </p:nvSpPr>
            <p:spPr bwMode="auto">
              <a:xfrm>
                <a:off x="390" y="1456"/>
                <a:ext cx="528" cy="27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Oval 13"/>
              <p:cNvSpPr>
                <a:spLocks noChangeArrowheads="1"/>
              </p:cNvSpPr>
              <p:nvPr/>
            </p:nvSpPr>
            <p:spPr bwMode="auto">
              <a:xfrm>
                <a:off x="726" y="1178"/>
                <a:ext cx="338" cy="20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Oval 14"/>
              <p:cNvSpPr>
                <a:spLocks noChangeArrowheads="1"/>
              </p:cNvSpPr>
              <p:nvPr/>
            </p:nvSpPr>
            <p:spPr bwMode="auto">
              <a:xfrm>
                <a:off x="776" y="1308"/>
                <a:ext cx="336" cy="20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Oval 15"/>
              <p:cNvSpPr>
                <a:spLocks noChangeArrowheads="1"/>
              </p:cNvSpPr>
              <p:nvPr/>
            </p:nvSpPr>
            <p:spPr bwMode="auto">
              <a:xfrm>
                <a:off x="746" y="1351"/>
                <a:ext cx="334" cy="33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Oval 16"/>
              <p:cNvSpPr>
                <a:spLocks noChangeArrowheads="1"/>
              </p:cNvSpPr>
              <p:nvPr/>
            </p:nvSpPr>
            <p:spPr bwMode="auto">
              <a:xfrm>
                <a:off x="259" y="1250"/>
                <a:ext cx="677" cy="33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353" name="Group 17"/>
            <p:cNvGrpSpPr>
              <a:grpSpLocks/>
            </p:cNvGrpSpPr>
            <p:nvPr/>
          </p:nvGrpSpPr>
          <p:grpSpPr bwMode="auto">
            <a:xfrm>
              <a:off x="720" y="1193"/>
              <a:ext cx="845" cy="518"/>
              <a:chOff x="69" y="1100"/>
              <a:chExt cx="1047" cy="630"/>
            </a:xfrm>
          </p:grpSpPr>
          <p:sp>
            <p:nvSpPr>
              <p:cNvPr id="14354" name="Arc 18"/>
              <p:cNvSpPr>
                <a:spLocks/>
              </p:cNvSpPr>
              <p:nvPr/>
            </p:nvSpPr>
            <p:spPr bwMode="auto">
              <a:xfrm>
                <a:off x="437" y="1100"/>
                <a:ext cx="431" cy="131"/>
              </a:xfrm>
              <a:custGeom>
                <a:avLst/>
                <a:gdLst>
                  <a:gd name="G0" fmla="+- 20437 0 0"/>
                  <a:gd name="G1" fmla="+- 21600 0 0"/>
                  <a:gd name="G2" fmla="+- 21600 0 0"/>
                  <a:gd name="T0" fmla="*/ 0 w 40486"/>
                  <a:gd name="T1" fmla="*/ 14609 h 21600"/>
                  <a:gd name="T2" fmla="*/ 40486 w 40486"/>
                  <a:gd name="T3" fmla="*/ 13562 h 21600"/>
                  <a:gd name="T4" fmla="*/ 20437 w 40486"/>
                  <a:gd name="T5" fmla="*/ 21600 h 21600"/>
                </a:gdLst>
                <a:ahLst/>
                <a:cxnLst>
                  <a:cxn ang="0">
                    <a:pos x="T0" y="T1"/>
                  </a:cxn>
                  <a:cxn ang="0">
                    <a:pos x="T2" y="T3"/>
                  </a:cxn>
                  <a:cxn ang="0">
                    <a:pos x="T4" y="T5"/>
                  </a:cxn>
                </a:cxnLst>
                <a:rect l="0" t="0" r="r" b="b"/>
                <a:pathLst>
                  <a:path w="40486" h="21600" fill="none" extrusionOk="0">
                    <a:moveTo>
                      <a:pt x="-1" y="14608"/>
                    </a:moveTo>
                    <a:cubicBezTo>
                      <a:pt x="2988" y="5871"/>
                      <a:pt x="11202" y="-1"/>
                      <a:pt x="20437" y="-1"/>
                    </a:cubicBezTo>
                    <a:cubicBezTo>
                      <a:pt x="29263" y="-1"/>
                      <a:pt x="37201" y="5369"/>
                      <a:pt x="40485" y="13562"/>
                    </a:cubicBezTo>
                  </a:path>
                  <a:path w="40486" h="21600" stroke="0" extrusionOk="0">
                    <a:moveTo>
                      <a:pt x="-1" y="14608"/>
                    </a:moveTo>
                    <a:cubicBezTo>
                      <a:pt x="2988" y="5871"/>
                      <a:pt x="11202" y="-1"/>
                      <a:pt x="20437" y="-1"/>
                    </a:cubicBezTo>
                    <a:cubicBezTo>
                      <a:pt x="29263" y="-1"/>
                      <a:pt x="37201" y="5369"/>
                      <a:pt x="40485" y="13562"/>
                    </a:cubicBezTo>
                    <a:lnTo>
                      <a:pt x="20437" y="2160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Arc 19"/>
              <p:cNvSpPr>
                <a:spLocks/>
              </p:cNvSpPr>
              <p:nvPr/>
            </p:nvSpPr>
            <p:spPr bwMode="auto">
              <a:xfrm>
                <a:off x="439" y="1102"/>
                <a:ext cx="427" cy="129"/>
              </a:xfrm>
              <a:custGeom>
                <a:avLst/>
                <a:gdLst>
                  <a:gd name="G0" fmla="+- 20423 0 0"/>
                  <a:gd name="G1" fmla="+- 21600 0 0"/>
                  <a:gd name="G2" fmla="+- 21600 0 0"/>
                  <a:gd name="T0" fmla="*/ 0 w 40453"/>
                  <a:gd name="T1" fmla="*/ 14567 h 21600"/>
                  <a:gd name="T2" fmla="*/ 40453 w 40453"/>
                  <a:gd name="T3" fmla="*/ 13516 h 21600"/>
                  <a:gd name="T4" fmla="*/ 20423 w 40453"/>
                  <a:gd name="T5" fmla="*/ 21600 h 21600"/>
                </a:gdLst>
                <a:ahLst/>
                <a:cxnLst>
                  <a:cxn ang="0">
                    <a:pos x="T0" y="T1"/>
                  </a:cxn>
                  <a:cxn ang="0">
                    <a:pos x="T2" y="T3"/>
                  </a:cxn>
                  <a:cxn ang="0">
                    <a:pos x="T4" y="T5"/>
                  </a:cxn>
                </a:cxnLst>
                <a:rect l="0" t="0" r="r" b="b"/>
                <a:pathLst>
                  <a:path w="40453" h="21600" fill="none" extrusionOk="0">
                    <a:moveTo>
                      <a:pt x="0" y="14567"/>
                    </a:moveTo>
                    <a:cubicBezTo>
                      <a:pt x="3001" y="5850"/>
                      <a:pt x="11204" y="-1"/>
                      <a:pt x="20423" y="-1"/>
                    </a:cubicBezTo>
                    <a:cubicBezTo>
                      <a:pt x="29230" y="-1"/>
                      <a:pt x="37156" y="5348"/>
                      <a:pt x="40453" y="13515"/>
                    </a:cubicBezTo>
                  </a:path>
                  <a:path w="40453" h="21600" stroke="0" extrusionOk="0">
                    <a:moveTo>
                      <a:pt x="0" y="14567"/>
                    </a:moveTo>
                    <a:cubicBezTo>
                      <a:pt x="3001" y="5850"/>
                      <a:pt x="11204" y="-1"/>
                      <a:pt x="20423" y="-1"/>
                    </a:cubicBezTo>
                    <a:cubicBezTo>
                      <a:pt x="29230" y="-1"/>
                      <a:pt x="37156" y="5348"/>
                      <a:pt x="40453" y="13515"/>
                    </a:cubicBezTo>
                    <a:lnTo>
                      <a:pt x="20423" y="21600"/>
                    </a:lnTo>
                    <a:close/>
                  </a:path>
                </a:pathLst>
              </a:custGeom>
              <a:solidFill>
                <a:srgbClr val="E7EDED"/>
              </a:solidFill>
              <a:ln w="7938">
                <a:solidFill>
                  <a:srgbClr val="6C8F93"/>
                </a:solidFill>
                <a:round/>
                <a:headEnd/>
                <a:tailEnd/>
              </a:ln>
            </p:spPr>
            <p:txBody>
              <a:bodyPr/>
              <a:lstStyle/>
              <a:p>
                <a:endParaRPr lang="en-US"/>
              </a:p>
            </p:txBody>
          </p:sp>
          <p:sp>
            <p:nvSpPr>
              <p:cNvPr id="14356" name="Arc 20"/>
              <p:cNvSpPr>
                <a:spLocks/>
              </p:cNvSpPr>
              <p:nvPr/>
            </p:nvSpPr>
            <p:spPr bwMode="auto">
              <a:xfrm>
                <a:off x="175" y="1168"/>
                <a:ext cx="268" cy="158"/>
              </a:xfrm>
              <a:custGeom>
                <a:avLst/>
                <a:gdLst>
                  <a:gd name="G0" fmla="+- 21600 0 0"/>
                  <a:gd name="G1" fmla="+- 21600 0 0"/>
                  <a:gd name="G2" fmla="+- 21600 0 0"/>
                  <a:gd name="T0" fmla="*/ 498 w 32999"/>
                  <a:gd name="T1" fmla="*/ 26213 h 26213"/>
                  <a:gd name="T2" fmla="*/ 32999 w 32999"/>
                  <a:gd name="T3" fmla="*/ 3253 h 26213"/>
                  <a:gd name="T4" fmla="*/ 21600 w 32999"/>
                  <a:gd name="T5" fmla="*/ 21600 h 26213"/>
                </a:gdLst>
                <a:ahLst/>
                <a:cxnLst>
                  <a:cxn ang="0">
                    <a:pos x="T0" y="T1"/>
                  </a:cxn>
                  <a:cxn ang="0">
                    <a:pos x="T2" y="T3"/>
                  </a:cxn>
                  <a:cxn ang="0">
                    <a:pos x="T4" y="T5"/>
                  </a:cxn>
                </a:cxnLst>
                <a:rect l="0" t="0" r="r" b="b"/>
                <a:pathLst>
                  <a:path w="32999" h="26213" fill="none" extrusionOk="0">
                    <a:moveTo>
                      <a:pt x="498" y="26212"/>
                    </a:moveTo>
                    <a:cubicBezTo>
                      <a:pt x="167" y="24697"/>
                      <a:pt x="0" y="23151"/>
                      <a:pt x="0" y="21600"/>
                    </a:cubicBezTo>
                    <a:cubicBezTo>
                      <a:pt x="0" y="9670"/>
                      <a:pt x="9670" y="0"/>
                      <a:pt x="21600" y="0"/>
                    </a:cubicBezTo>
                    <a:cubicBezTo>
                      <a:pt x="25628" y="0"/>
                      <a:pt x="29577" y="1126"/>
                      <a:pt x="32999" y="3252"/>
                    </a:cubicBezTo>
                  </a:path>
                  <a:path w="32999" h="26213" stroke="0" extrusionOk="0">
                    <a:moveTo>
                      <a:pt x="498" y="26212"/>
                    </a:moveTo>
                    <a:cubicBezTo>
                      <a:pt x="167" y="24697"/>
                      <a:pt x="0" y="23151"/>
                      <a:pt x="0" y="21600"/>
                    </a:cubicBezTo>
                    <a:cubicBezTo>
                      <a:pt x="0" y="9670"/>
                      <a:pt x="9670" y="0"/>
                      <a:pt x="21600" y="0"/>
                    </a:cubicBezTo>
                    <a:cubicBezTo>
                      <a:pt x="25628" y="0"/>
                      <a:pt x="29577" y="1126"/>
                      <a:pt x="32999" y="3252"/>
                    </a:cubicBezTo>
                    <a:lnTo>
                      <a:pt x="21600" y="2160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Arc 21"/>
              <p:cNvSpPr>
                <a:spLocks/>
              </p:cNvSpPr>
              <p:nvPr/>
            </p:nvSpPr>
            <p:spPr bwMode="auto">
              <a:xfrm>
                <a:off x="177" y="1170"/>
                <a:ext cx="265" cy="155"/>
              </a:xfrm>
              <a:custGeom>
                <a:avLst/>
                <a:gdLst>
                  <a:gd name="G0" fmla="+- 21600 0 0"/>
                  <a:gd name="G1" fmla="+- 21600 0 0"/>
                  <a:gd name="G2" fmla="+- 21600 0 0"/>
                  <a:gd name="T0" fmla="*/ 502 w 32965"/>
                  <a:gd name="T1" fmla="*/ 26231 h 26231"/>
                  <a:gd name="T2" fmla="*/ 32965 w 32965"/>
                  <a:gd name="T3" fmla="*/ 3232 h 26231"/>
                  <a:gd name="T4" fmla="*/ 21600 w 32965"/>
                  <a:gd name="T5" fmla="*/ 21600 h 26231"/>
                </a:gdLst>
                <a:ahLst/>
                <a:cxnLst>
                  <a:cxn ang="0">
                    <a:pos x="T0" y="T1"/>
                  </a:cxn>
                  <a:cxn ang="0">
                    <a:pos x="T2" y="T3"/>
                  </a:cxn>
                  <a:cxn ang="0">
                    <a:pos x="T4" y="T5"/>
                  </a:cxn>
                </a:cxnLst>
                <a:rect l="0" t="0" r="r" b="b"/>
                <a:pathLst>
                  <a:path w="32965" h="26231" fill="none" extrusionOk="0">
                    <a:moveTo>
                      <a:pt x="502" y="26230"/>
                    </a:moveTo>
                    <a:cubicBezTo>
                      <a:pt x="168" y="24709"/>
                      <a:pt x="0" y="23157"/>
                      <a:pt x="0" y="21600"/>
                    </a:cubicBezTo>
                    <a:cubicBezTo>
                      <a:pt x="0" y="9670"/>
                      <a:pt x="9670" y="0"/>
                      <a:pt x="21600" y="0"/>
                    </a:cubicBezTo>
                    <a:cubicBezTo>
                      <a:pt x="25615" y="0"/>
                      <a:pt x="29550" y="1119"/>
                      <a:pt x="32965" y="3231"/>
                    </a:cubicBezTo>
                  </a:path>
                  <a:path w="32965" h="26231" stroke="0" extrusionOk="0">
                    <a:moveTo>
                      <a:pt x="502" y="26230"/>
                    </a:moveTo>
                    <a:cubicBezTo>
                      <a:pt x="168" y="24709"/>
                      <a:pt x="0" y="23157"/>
                      <a:pt x="0" y="21600"/>
                    </a:cubicBezTo>
                    <a:cubicBezTo>
                      <a:pt x="0" y="9670"/>
                      <a:pt x="9670" y="0"/>
                      <a:pt x="21600" y="0"/>
                    </a:cubicBezTo>
                    <a:cubicBezTo>
                      <a:pt x="25615" y="0"/>
                      <a:pt x="29550" y="1119"/>
                      <a:pt x="32965" y="3231"/>
                    </a:cubicBezTo>
                    <a:lnTo>
                      <a:pt x="21600" y="21600"/>
                    </a:lnTo>
                    <a:close/>
                  </a:path>
                </a:pathLst>
              </a:custGeom>
              <a:solidFill>
                <a:srgbClr val="E7EDED"/>
              </a:solidFill>
              <a:ln w="7938">
                <a:solidFill>
                  <a:srgbClr val="6C8F93"/>
                </a:solidFill>
                <a:round/>
                <a:headEnd/>
                <a:tailEnd/>
              </a:ln>
            </p:spPr>
            <p:txBody>
              <a:bodyPr/>
              <a:lstStyle/>
              <a:p>
                <a:endParaRPr lang="en-US" sz="1400"/>
              </a:p>
            </p:txBody>
          </p:sp>
          <p:sp>
            <p:nvSpPr>
              <p:cNvPr id="14358" name="Arc 22"/>
              <p:cNvSpPr>
                <a:spLocks/>
              </p:cNvSpPr>
              <p:nvPr/>
            </p:nvSpPr>
            <p:spPr bwMode="auto">
              <a:xfrm>
                <a:off x="137" y="1526"/>
                <a:ext cx="271" cy="123"/>
              </a:xfrm>
              <a:custGeom>
                <a:avLst/>
                <a:gdLst>
                  <a:gd name="G0" fmla="+- 21600 0 0"/>
                  <a:gd name="G1" fmla="+- 932 0 0"/>
                  <a:gd name="G2" fmla="+- 21600 0 0"/>
                  <a:gd name="T0" fmla="*/ 32159 w 32159"/>
                  <a:gd name="T1" fmla="*/ 19775 h 22532"/>
                  <a:gd name="T2" fmla="*/ 20 w 32159"/>
                  <a:gd name="T3" fmla="*/ 0 h 22532"/>
                  <a:gd name="T4" fmla="*/ 21600 w 32159"/>
                  <a:gd name="T5" fmla="*/ 932 h 22532"/>
                </a:gdLst>
                <a:ahLst/>
                <a:cxnLst>
                  <a:cxn ang="0">
                    <a:pos x="T0" y="T1"/>
                  </a:cxn>
                  <a:cxn ang="0">
                    <a:pos x="T2" y="T3"/>
                  </a:cxn>
                  <a:cxn ang="0">
                    <a:pos x="T4" y="T5"/>
                  </a:cxn>
                </a:cxnLst>
                <a:rect l="0" t="0" r="r" b="b"/>
                <a:pathLst>
                  <a:path w="32159" h="22532" fill="none" extrusionOk="0">
                    <a:moveTo>
                      <a:pt x="32159" y="19775"/>
                    </a:moveTo>
                    <a:cubicBezTo>
                      <a:pt x="28933" y="21582"/>
                      <a:pt x="25297" y="22531"/>
                      <a:pt x="21600" y="22531"/>
                    </a:cubicBezTo>
                    <a:cubicBezTo>
                      <a:pt x="9670" y="22532"/>
                      <a:pt x="0" y="12861"/>
                      <a:pt x="0" y="932"/>
                    </a:cubicBezTo>
                    <a:cubicBezTo>
                      <a:pt x="0" y="621"/>
                      <a:pt x="6" y="310"/>
                      <a:pt x="20" y="0"/>
                    </a:cubicBezTo>
                  </a:path>
                  <a:path w="32159" h="22532" stroke="0" extrusionOk="0">
                    <a:moveTo>
                      <a:pt x="32159" y="19775"/>
                    </a:moveTo>
                    <a:cubicBezTo>
                      <a:pt x="28933" y="21582"/>
                      <a:pt x="25297" y="22531"/>
                      <a:pt x="21600" y="22531"/>
                    </a:cubicBezTo>
                    <a:cubicBezTo>
                      <a:pt x="9670" y="22532"/>
                      <a:pt x="0" y="12861"/>
                      <a:pt x="0" y="932"/>
                    </a:cubicBezTo>
                    <a:cubicBezTo>
                      <a:pt x="0" y="621"/>
                      <a:pt x="6" y="310"/>
                      <a:pt x="20" y="0"/>
                    </a:cubicBezTo>
                    <a:lnTo>
                      <a:pt x="21600" y="932"/>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Arc 23"/>
              <p:cNvSpPr>
                <a:spLocks/>
              </p:cNvSpPr>
              <p:nvPr/>
            </p:nvSpPr>
            <p:spPr bwMode="auto">
              <a:xfrm>
                <a:off x="139" y="1526"/>
                <a:ext cx="268" cy="121"/>
              </a:xfrm>
              <a:custGeom>
                <a:avLst/>
                <a:gdLst>
                  <a:gd name="G0" fmla="+- 21600 0 0"/>
                  <a:gd name="G1" fmla="+- 938 0 0"/>
                  <a:gd name="G2" fmla="+- 21600 0 0"/>
                  <a:gd name="T0" fmla="*/ 32110 w 32110"/>
                  <a:gd name="T1" fmla="*/ 19808 h 22538"/>
                  <a:gd name="T2" fmla="*/ 20 w 32110"/>
                  <a:gd name="T3" fmla="*/ 0 h 22538"/>
                  <a:gd name="T4" fmla="*/ 21600 w 32110"/>
                  <a:gd name="T5" fmla="*/ 938 h 22538"/>
                </a:gdLst>
                <a:ahLst/>
                <a:cxnLst>
                  <a:cxn ang="0">
                    <a:pos x="T0" y="T1"/>
                  </a:cxn>
                  <a:cxn ang="0">
                    <a:pos x="T2" y="T3"/>
                  </a:cxn>
                  <a:cxn ang="0">
                    <a:pos x="T4" y="T5"/>
                  </a:cxn>
                </a:cxnLst>
                <a:rect l="0" t="0" r="r" b="b"/>
                <a:pathLst>
                  <a:path w="32110" h="22538" fill="none" extrusionOk="0">
                    <a:moveTo>
                      <a:pt x="32110" y="19808"/>
                    </a:moveTo>
                    <a:cubicBezTo>
                      <a:pt x="28896" y="21598"/>
                      <a:pt x="25278" y="22537"/>
                      <a:pt x="21600" y="22537"/>
                    </a:cubicBezTo>
                    <a:cubicBezTo>
                      <a:pt x="9670" y="22538"/>
                      <a:pt x="0" y="12867"/>
                      <a:pt x="0" y="938"/>
                    </a:cubicBezTo>
                    <a:cubicBezTo>
                      <a:pt x="0" y="625"/>
                      <a:pt x="6" y="312"/>
                      <a:pt x="20" y="0"/>
                    </a:cubicBezTo>
                  </a:path>
                  <a:path w="32110" h="22538" stroke="0" extrusionOk="0">
                    <a:moveTo>
                      <a:pt x="32110" y="19808"/>
                    </a:moveTo>
                    <a:cubicBezTo>
                      <a:pt x="28896" y="21598"/>
                      <a:pt x="25278" y="22537"/>
                      <a:pt x="21600" y="22537"/>
                    </a:cubicBezTo>
                    <a:cubicBezTo>
                      <a:pt x="9670" y="22538"/>
                      <a:pt x="0" y="12867"/>
                      <a:pt x="0" y="938"/>
                    </a:cubicBezTo>
                    <a:cubicBezTo>
                      <a:pt x="0" y="625"/>
                      <a:pt x="6" y="312"/>
                      <a:pt x="20" y="0"/>
                    </a:cubicBezTo>
                    <a:lnTo>
                      <a:pt x="21600" y="938"/>
                    </a:lnTo>
                    <a:close/>
                  </a:path>
                </a:pathLst>
              </a:custGeom>
              <a:solidFill>
                <a:srgbClr val="E7EDED"/>
              </a:solidFill>
              <a:ln w="7938">
                <a:solidFill>
                  <a:srgbClr val="6C8F93"/>
                </a:solidFill>
                <a:round/>
                <a:headEnd/>
                <a:tailEnd/>
              </a:ln>
            </p:spPr>
            <p:txBody>
              <a:bodyPr/>
              <a:lstStyle/>
              <a:p>
                <a:endParaRPr lang="en-US"/>
              </a:p>
            </p:txBody>
          </p:sp>
          <p:sp>
            <p:nvSpPr>
              <p:cNvPr id="14360" name="Arc 24"/>
              <p:cNvSpPr>
                <a:spLocks/>
              </p:cNvSpPr>
              <p:nvPr/>
            </p:nvSpPr>
            <p:spPr bwMode="auto">
              <a:xfrm>
                <a:off x="864" y="1175"/>
                <a:ext cx="204" cy="152"/>
              </a:xfrm>
              <a:custGeom>
                <a:avLst/>
                <a:gdLst>
                  <a:gd name="G0" fmla="+- 4394 0 0"/>
                  <a:gd name="G1" fmla="+- 21600 0 0"/>
                  <a:gd name="G2" fmla="+- 21600 0 0"/>
                  <a:gd name="T0" fmla="*/ 0 w 25994"/>
                  <a:gd name="T1" fmla="*/ 452 h 32402"/>
                  <a:gd name="T2" fmla="*/ 23099 w 25994"/>
                  <a:gd name="T3" fmla="*/ 32402 h 32402"/>
                  <a:gd name="T4" fmla="*/ 4394 w 25994"/>
                  <a:gd name="T5" fmla="*/ 21600 h 32402"/>
                </a:gdLst>
                <a:ahLst/>
                <a:cxnLst>
                  <a:cxn ang="0">
                    <a:pos x="T0" y="T1"/>
                  </a:cxn>
                  <a:cxn ang="0">
                    <a:pos x="T2" y="T3"/>
                  </a:cxn>
                  <a:cxn ang="0">
                    <a:pos x="T4" y="T5"/>
                  </a:cxn>
                </a:cxnLst>
                <a:rect l="0" t="0" r="r" b="b"/>
                <a:pathLst>
                  <a:path w="25994" h="32402" fill="none" extrusionOk="0">
                    <a:moveTo>
                      <a:pt x="-1" y="451"/>
                    </a:moveTo>
                    <a:cubicBezTo>
                      <a:pt x="1445" y="151"/>
                      <a:pt x="2917" y="-1"/>
                      <a:pt x="4394" y="-1"/>
                    </a:cubicBezTo>
                    <a:cubicBezTo>
                      <a:pt x="16323" y="0"/>
                      <a:pt x="25994" y="9670"/>
                      <a:pt x="25994" y="21600"/>
                    </a:cubicBezTo>
                    <a:cubicBezTo>
                      <a:pt x="25994" y="25392"/>
                      <a:pt x="24995" y="29117"/>
                      <a:pt x="23098" y="32401"/>
                    </a:cubicBezTo>
                  </a:path>
                  <a:path w="25994" h="32402" stroke="0" extrusionOk="0">
                    <a:moveTo>
                      <a:pt x="-1" y="451"/>
                    </a:moveTo>
                    <a:cubicBezTo>
                      <a:pt x="1445" y="151"/>
                      <a:pt x="2917" y="-1"/>
                      <a:pt x="4394" y="-1"/>
                    </a:cubicBezTo>
                    <a:cubicBezTo>
                      <a:pt x="16323" y="0"/>
                      <a:pt x="25994" y="9670"/>
                      <a:pt x="25994" y="21600"/>
                    </a:cubicBezTo>
                    <a:cubicBezTo>
                      <a:pt x="25994" y="25392"/>
                      <a:pt x="24995" y="29117"/>
                      <a:pt x="23098" y="32401"/>
                    </a:cubicBezTo>
                    <a:lnTo>
                      <a:pt x="4394" y="2160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Arc 25"/>
              <p:cNvSpPr>
                <a:spLocks/>
              </p:cNvSpPr>
              <p:nvPr/>
            </p:nvSpPr>
            <p:spPr bwMode="auto">
              <a:xfrm>
                <a:off x="864" y="1177"/>
                <a:ext cx="201" cy="150"/>
              </a:xfrm>
              <a:custGeom>
                <a:avLst/>
                <a:gdLst>
                  <a:gd name="G0" fmla="+- 4360 0 0"/>
                  <a:gd name="G1" fmla="+- 21600 0 0"/>
                  <a:gd name="G2" fmla="+- 21600 0 0"/>
                  <a:gd name="T0" fmla="*/ 0 w 25960"/>
                  <a:gd name="T1" fmla="*/ 445 h 32467"/>
                  <a:gd name="T2" fmla="*/ 23028 w 25960"/>
                  <a:gd name="T3" fmla="*/ 32467 h 32467"/>
                  <a:gd name="T4" fmla="*/ 4360 w 25960"/>
                  <a:gd name="T5" fmla="*/ 21600 h 32467"/>
                </a:gdLst>
                <a:ahLst/>
                <a:cxnLst>
                  <a:cxn ang="0">
                    <a:pos x="T0" y="T1"/>
                  </a:cxn>
                  <a:cxn ang="0">
                    <a:pos x="T2" y="T3"/>
                  </a:cxn>
                  <a:cxn ang="0">
                    <a:pos x="T4" y="T5"/>
                  </a:cxn>
                </a:cxnLst>
                <a:rect l="0" t="0" r="r" b="b"/>
                <a:pathLst>
                  <a:path w="25960" h="32467" fill="none" extrusionOk="0">
                    <a:moveTo>
                      <a:pt x="-1" y="444"/>
                    </a:moveTo>
                    <a:cubicBezTo>
                      <a:pt x="1434" y="148"/>
                      <a:pt x="2895" y="-1"/>
                      <a:pt x="4360" y="-1"/>
                    </a:cubicBezTo>
                    <a:cubicBezTo>
                      <a:pt x="16289" y="0"/>
                      <a:pt x="25960" y="9670"/>
                      <a:pt x="25960" y="21600"/>
                    </a:cubicBezTo>
                    <a:cubicBezTo>
                      <a:pt x="25960" y="25417"/>
                      <a:pt x="24948" y="29167"/>
                      <a:pt x="23027" y="32466"/>
                    </a:cubicBezTo>
                  </a:path>
                  <a:path w="25960" h="32467" stroke="0" extrusionOk="0">
                    <a:moveTo>
                      <a:pt x="-1" y="444"/>
                    </a:moveTo>
                    <a:cubicBezTo>
                      <a:pt x="1434" y="148"/>
                      <a:pt x="2895" y="-1"/>
                      <a:pt x="4360" y="-1"/>
                    </a:cubicBezTo>
                    <a:cubicBezTo>
                      <a:pt x="16289" y="0"/>
                      <a:pt x="25960" y="9670"/>
                      <a:pt x="25960" y="21600"/>
                    </a:cubicBezTo>
                    <a:cubicBezTo>
                      <a:pt x="25960" y="25417"/>
                      <a:pt x="24948" y="29167"/>
                      <a:pt x="23027" y="32466"/>
                    </a:cubicBezTo>
                    <a:lnTo>
                      <a:pt x="4360" y="21600"/>
                    </a:lnTo>
                    <a:close/>
                  </a:path>
                </a:pathLst>
              </a:custGeom>
              <a:solidFill>
                <a:srgbClr val="E7EDED"/>
              </a:solidFill>
              <a:ln w="7938">
                <a:solidFill>
                  <a:srgbClr val="6C8F93"/>
                </a:solidFill>
                <a:round/>
                <a:headEnd/>
                <a:tailEnd/>
              </a:ln>
            </p:spPr>
            <p:txBody>
              <a:bodyPr/>
              <a:lstStyle/>
              <a:p>
                <a:endParaRPr lang="en-US"/>
              </a:p>
            </p:txBody>
          </p:sp>
          <p:sp>
            <p:nvSpPr>
              <p:cNvPr id="14362" name="Arc 26"/>
              <p:cNvSpPr>
                <a:spLocks/>
              </p:cNvSpPr>
              <p:nvPr/>
            </p:nvSpPr>
            <p:spPr bwMode="auto">
              <a:xfrm>
                <a:off x="921" y="1325"/>
                <a:ext cx="195" cy="151"/>
              </a:xfrm>
              <a:custGeom>
                <a:avLst/>
                <a:gdLst>
                  <a:gd name="G0" fmla="+- 0 0 0"/>
                  <a:gd name="G1" fmla="+- 16880 0 0"/>
                  <a:gd name="G2" fmla="+- 21600 0 0"/>
                  <a:gd name="T0" fmla="*/ 13477 w 21600"/>
                  <a:gd name="T1" fmla="*/ 0 h 29438"/>
                  <a:gd name="T2" fmla="*/ 17575 w 21600"/>
                  <a:gd name="T3" fmla="*/ 29438 h 29438"/>
                  <a:gd name="T4" fmla="*/ 0 w 21600"/>
                  <a:gd name="T5" fmla="*/ 16880 h 29438"/>
                </a:gdLst>
                <a:ahLst/>
                <a:cxnLst>
                  <a:cxn ang="0">
                    <a:pos x="T0" y="T1"/>
                  </a:cxn>
                  <a:cxn ang="0">
                    <a:pos x="T2" y="T3"/>
                  </a:cxn>
                  <a:cxn ang="0">
                    <a:pos x="T4" y="T5"/>
                  </a:cxn>
                </a:cxnLst>
                <a:rect l="0" t="0" r="r" b="b"/>
                <a:pathLst>
                  <a:path w="21600" h="29438" fill="none" extrusionOk="0">
                    <a:moveTo>
                      <a:pt x="13476" y="0"/>
                    </a:moveTo>
                    <a:cubicBezTo>
                      <a:pt x="18610" y="4098"/>
                      <a:pt x="21600" y="10310"/>
                      <a:pt x="21600" y="16880"/>
                    </a:cubicBezTo>
                    <a:cubicBezTo>
                      <a:pt x="21600" y="21383"/>
                      <a:pt x="20192" y="25773"/>
                      <a:pt x="17574" y="29437"/>
                    </a:cubicBezTo>
                  </a:path>
                  <a:path w="21600" h="29438" stroke="0" extrusionOk="0">
                    <a:moveTo>
                      <a:pt x="13476" y="0"/>
                    </a:moveTo>
                    <a:cubicBezTo>
                      <a:pt x="18610" y="4098"/>
                      <a:pt x="21600" y="10310"/>
                      <a:pt x="21600" y="16880"/>
                    </a:cubicBezTo>
                    <a:cubicBezTo>
                      <a:pt x="21600" y="21383"/>
                      <a:pt x="20192" y="25773"/>
                      <a:pt x="17574" y="29437"/>
                    </a:cubicBezTo>
                    <a:lnTo>
                      <a:pt x="0" y="168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Arc 27"/>
              <p:cNvSpPr>
                <a:spLocks/>
              </p:cNvSpPr>
              <p:nvPr/>
            </p:nvSpPr>
            <p:spPr bwMode="auto">
              <a:xfrm>
                <a:off x="921" y="1326"/>
                <a:ext cx="193" cy="148"/>
              </a:xfrm>
              <a:custGeom>
                <a:avLst/>
                <a:gdLst>
                  <a:gd name="G0" fmla="+- 0 0 0"/>
                  <a:gd name="G1" fmla="+- 16932 0 0"/>
                  <a:gd name="G2" fmla="+- 21600 0 0"/>
                  <a:gd name="T0" fmla="*/ 13412 w 21600"/>
                  <a:gd name="T1" fmla="*/ 0 h 29555"/>
                  <a:gd name="T2" fmla="*/ 17527 w 21600"/>
                  <a:gd name="T3" fmla="*/ 29555 h 29555"/>
                  <a:gd name="T4" fmla="*/ 0 w 21600"/>
                  <a:gd name="T5" fmla="*/ 16932 h 29555"/>
                </a:gdLst>
                <a:ahLst/>
                <a:cxnLst>
                  <a:cxn ang="0">
                    <a:pos x="T0" y="T1"/>
                  </a:cxn>
                  <a:cxn ang="0">
                    <a:pos x="T2" y="T3"/>
                  </a:cxn>
                  <a:cxn ang="0">
                    <a:pos x="T4" y="T5"/>
                  </a:cxn>
                </a:cxnLst>
                <a:rect l="0" t="0" r="r" b="b"/>
                <a:pathLst>
                  <a:path w="21600" h="29555" fill="none" extrusionOk="0">
                    <a:moveTo>
                      <a:pt x="13411" y="0"/>
                    </a:moveTo>
                    <a:cubicBezTo>
                      <a:pt x="18584" y="4097"/>
                      <a:pt x="21600" y="10333"/>
                      <a:pt x="21600" y="16932"/>
                    </a:cubicBezTo>
                    <a:cubicBezTo>
                      <a:pt x="21600" y="21462"/>
                      <a:pt x="20175" y="25878"/>
                      <a:pt x="17527" y="29555"/>
                    </a:cubicBezTo>
                  </a:path>
                  <a:path w="21600" h="29555" stroke="0" extrusionOk="0">
                    <a:moveTo>
                      <a:pt x="13411" y="0"/>
                    </a:moveTo>
                    <a:cubicBezTo>
                      <a:pt x="18584" y="4097"/>
                      <a:pt x="21600" y="10333"/>
                      <a:pt x="21600" y="16932"/>
                    </a:cubicBezTo>
                    <a:cubicBezTo>
                      <a:pt x="21600" y="21462"/>
                      <a:pt x="20175" y="25878"/>
                      <a:pt x="17527" y="29555"/>
                    </a:cubicBezTo>
                    <a:lnTo>
                      <a:pt x="0" y="16932"/>
                    </a:lnTo>
                    <a:close/>
                  </a:path>
                </a:pathLst>
              </a:custGeom>
              <a:solidFill>
                <a:srgbClr val="E7EDED"/>
              </a:solidFill>
              <a:ln w="7938">
                <a:solidFill>
                  <a:srgbClr val="6C8F93"/>
                </a:solidFill>
                <a:round/>
                <a:headEnd/>
                <a:tailEnd/>
              </a:ln>
            </p:spPr>
            <p:txBody>
              <a:bodyPr/>
              <a:lstStyle/>
              <a:p>
                <a:endParaRPr lang="en-US"/>
              </a:p>
            </p:txBody>
          </p:sp>
          <p:sp>
            <p:nvSpPr>
              <p:cNvPr id="14364" name="Arc 28"/>
              <p:cNvSpPr>
                <a:spLocks/>
              </p:cNvSpPr>
              <p:nvPr/>
            </p:nvSpPr>
            <p:spPr bwMode="auto">
              <a:xfrm>
                <a:off x="857" y="1473"/>
                <a:ext cx="228" cy="216"/>
              </a:xfrm>
              <a:custGeom>
                <a:avLst/>
                <a:gdLst>
                  <a:gd name="G0" fmla="+- 6999 0 0"/>
                  <a:gd name="G1" fmla="+- 6180 0 0"/>
                  <a:gd name="G2" fmla="+- 21600 0 0"/>
                  <a:gd name="T0" fmla="*/ 27696 w 28599"/>
                  <a:gd name="T1" fmla="*/ 0 h 27780"/>
                  <a:gd name="T2" fmla="*/ 0 w 28599"/>
                  <a:gd name="T3" fmla="*/ 26615 h 27780"/>
                  <a:gd name="T4" fmla="*/ 6999 w 28599"/>
                  <a:gd name="T5" fmla="*/ 6180 h 27780"/>
                </a:gdLst>
                <a:ahLst/>
                <a:cxnLst>
                  <a:cxn ang="0">
                    <a:pos x="T0" y="T1"/>
                  </a:cxn>
                  <a:cxn ang="0">
                    <a:pos x="T2" y="T3"/>
                  </a:cxn>
                  <a:cxn ang="0">
                    <a:pos x="T4" y="T5"/>
                  </a:cxn>
                </a:cxnLst>
                <a:rect l="0" t="0" r="r" b="b"/>
                <a:pathLst>
                  <a:path w="28599" h="27780" fill="none" extrusionOk="0">
                    <a:moveTo>
                      <a:pt x="27696" y="-1"/>
                    </a:moveTo>
                    <a:cubicBezTo>
                      <a:pt x="28294" y="2005"/>
                      <a:pt x="28599" y="4087"/>
                      <a:pt x="28599" y="6180"/>
                    </a:cubicBezTo>
                    <a:cubicBezTo>
                      <a:pt x="28599" y="18109"/>
                      <a:pt x="18928" y="27780"/>
                      <a:pt x="6999" y="27780"/>
                    </a:cubicBezTo>
                    <a:cubicBezTo>
                      <a:pt x="4617" y="27779"/>
                      <a:pt x="2252" y="27386"/>
                      <a:pt x="0" y="26614"/>
                    </a:cubicBezTo>
                  </a:path>
                  <a:path w="28599" h="27780" stroke="0" extrusionOk="0">
                    <a:moveTo>
                      <a:pt x="27696" y="-1"/>
                    </a:moveTo>
                    <a:cubicBezTo>
                      <a:pt x="28294" y="2005"/>
                      <a:pt x="28599" y="4087"/>
                      <a:pt x="28599" y="6180"/>
                    </a:cubicBezTo>
                    <a:cubicBezTo>
                      <a:pt x="28599" y="18109"/>
                      <a:pt x="18928" y="27780"/>
                      <a:pt x="6999" y="27780"/>
                    </a:cubicBezTo>
                    <a:cubicBezTo>
                      <a:pt x="4617" y="27779"/>
                      <a:pt x="2252" y="27386"/>
                      <a:pt x="0" y="26614"/>
                    </a:cubicBezTo>
                    <a:lnTo>
                      <a:pt x="6999" y="61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Arc 29"/>
              <p:cNvSpPr>
                <a:spLocks/>
              </p:cNvSpPr>
              <p:nvPr/>
            </p:nvSpPr>
            <p:spPr bwMode="auto">
              <a:xfrm>
                <a:off x="858" y="1473"/>
                <a:ext cx="225" cy="214"/>
              </a:xfrm>
              <a:custGeom>
                <a:avLst/>
                <a:gdLst>
                  <a:gd name="G0" fmla="+- 6997 0 0"/>
                  <a:gd name="G1" fmla="+- 6182 0 0"/>
                  <a:gd name="G2" fmla="+- 21600 0 0"/>
                  <a:gd name="T0" fmla="*/ 27693 w 28597"/>
                  <a:gd name="T1" fmla="*/ 0 h 27782"/>
                  <a:gd name="T2" fmla="*/ 0 w 28597"/>
                  <a:gd name="T3" fmla="*/ 26617 h 27782"/>
                  <a:gd name="T4" fmla="*/ 6997 w 28597"/>
                  <a:gd name="T5" fmla="*/ 6182 h 27782"/>
                </a:gdLst>
                <a:ahLst/>
                <a:cxnLst>
                  <a:cxn ang="0">
                    <a:pos x="T0" y="T1"/>
                  </a:cxn>
                  <a:cxn ang="0">
                    <a:pos x="T2" y="T3"/>
                  </a:cxn>
                  <a:cxn ang="0">
                    <a:pos x="T4" y="T5"/>
                  </a:cxn>
                </a:cxnLst>
                <a:rect l="0" t="0" r="r" b="b"/>
                <a:pathLst>
                  <a:path w="28597" h="27782" fill="none" extrusionOk="0">
                    <a:moveTo>
                      <a:pt x="27693" y="-1"/>
                    </a:moveTo>
                    <a:cubicBezTo>
                      <a:pt x="28292" y="2005"/>
                      <a:pt x="28597" y="4088"/>
                      <a:pt x="28597" y="6182"/>
                    </a:cubicBezTo>
                    <a:cubicBezTo>
                      <a:pt x="28597" y="18111"/>
                      <a:pt x="18926" y="27782"/>
                      <a:pt x="6997" y="27782"/>
                    </a:cubicBezTo>
                    <a:cubicBezTo>
                      <a:pt x="4616" y="27781"/>
                      <a:pt x="2252" y="27388"/>
                      <a:pt x="-1" y="26617"/>
                    </a:cubicBezTo>
                  </a:path>
                  <a:path w="28597" h="27782" stroke="0" extrusionOk="0">
                    <a:moveTo>
                      <a:pt x="27693" y="-1"/>
                    </a:moveTo>
                    <a:cubicBezTo>
                      <a:pt x="28292" y="2005"/>
                      <a:pt x="28597" y="4088"/>
                      <a:pt x="28597" y="6182"/>
                    </a:cubicBezTo>
                    <a:cubicBezTo>
                      <a:pt x="28597" y="18111"/>
                      <a:pt x="18926" y="27782"/>
                      <a:pt x="6997" y="27782"/>
                    </a:cubicBezTo>
                    <a:cubicBezTo>
                      <a:pt x="4616" y="27781"/>
                      <a:pt x="2252" y="27388"/>
                      <a:pt x="-1" y="26617"/>
                    </a:cubicBezTo>
                    <a:lnTo>
                      <a:pt x="6997" y="6182"/>
                    </a:lnTo>
                    <a:close/>
                  </a:path>
                </a:pathLst>
              </a:custGeom>
              <a:solidFill>
                <a:srgbClr val="E7EDED"/>
              </a:solidFill>
              <a:ln w="7938">
                <a:solidFill>
                  <a:srgbClr val="6C8F93"/>
                </a:solidFill>
                <a:round/>
                <a:headEnd/>
                <a:tailEnd/>
              </a:ln>
            </p:spPr>
            <p:txBody>
              <a:bodyPr/>
              <a:lstStyle/>
              <a:p>
                <a:endParaRPr lang="en-US"/>
              </a:p>
            </p:txBody>
          </p:sp>
          <p:sp>
            <p:nvSpPr>
              <p:cNvPr id="14366" name="Arc 30"/>
              <p:cNvSpPr>
                <a:spLocks/>
              </p:cNvSpPr>
              <p:nvPr/>
            </p:nvSpPr>
            <p:spPr bwMode="auto">
              <a:xfrm>
                <a:off x="69" y="1323"/>
                <a:ext cx="124" cy="207"/>
              </a:xfrm>
              <a:custGeom>
                <a:avLst/>
                <a:gdLst>
                  <a:gd name="G0" fmla="+- 21600 0 0"/>
                  <a:gd name="G1" fmla="+- 21561 0 0"/>
                  <a:gd name="G2" fmla="+- 21600 0 0"/>
                  <a:gd name="T0" fmla="*/ 12830 w 21600"/>
                  <a:gd name="T1" fmla="*/ 41301 h 41301"/>
                  <a:gd name="T2" fmla="*/ 20296 w 21600"/>
                  <a:gd name="T3" fmla="*/ 0 h 41301"/>
                  <a:gd name="T4" fmla="*/ 21600 w 21600"/>
                  <a:gd name="T5" fmla="*/ 21561 h 41301"/>
                </a:gdLst>
                <a:ahLst/>
                <a:cxnLst>
                  <a:cxn ang="0">
                    <a:pos x="T0" y="T1"/>
                  </a:cxn>
                  <a:cxn ang="0">
                    <a:pos x="T2" y="T3"/>
                  </a:cxn>
                  <a:cxn ang="0">
                    <a:pos x="T4" y="T5"/>
                  </a:cxn>
                </a:cxnLst>
                <a:rect l="0" t="0" r="r" b="b"/>
                <a:pathLst>
                  <a:path w="21600" h="41301" fill="none" extrusionOk="0">
                    <a:moveTo>
                      <a:pt x="12830" y="41300"/>
                    </a:moveTo>
                    <a:cubicBezTo>
                      <a:pt x="5028" y="37834"/>
                      <a:pt x="0" y="30098"/>
                      <a:pt x="0" y="21561"/>
                    </a:cubicBezTo>
                    <a:cubicBezTo>
                      <a:pt x="0" y="10138"/>
                      <a:pt x="8893" y="689"/>
                      <a:pt x="20296" y="0"/>
                    </a:cubicBezTo>
                  </a:path>
                  <a:path w="21600" h="41301" stroke="0" extrusionOk="0">
                    <a:moveTo>
                      <a:pt x="12830" y="41300"/>
                    </a:moveTo>
                    <a:cubicBezTo>
                      <a:pt x="5028" y="37834"/>
                      <a:pt x="0" y="30098"/>
                      <a:pt x="0" y="21561"/>
                    </a:cubicBezTo>
                    <a:cubicBezTo>
                      <a:pt x="0" y="10138"/>
                      <a:pt x="8893" y="689"/>
                      <a:pt x="20296" y="0"/>
                    </a:cubicBezTo>
                    <a:lnTo>
                      <a:pt x="21600" y="2156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Arc 31"/>
              <p:cNvSpPr>
                <a:spLocks/>
              </p:cNvSpPr>
              <p:nvPr/>
            </p:nvSpPr>
            <p:spPr bwMode="auto">
              <a:xfrm>
                <a:off x="71" y="1325"/>
                <a:ext cx="122" cy="203"/>
              </a:xfrm>
              <a:custGeom>
                <a:avLst/>
                <a:gdLst>
                  <a:gd name="G0" fmla="+- 21600 0 0"/>
                  <a:gd name="G1" fmla="+- 21561 0 0"/>
                  <a:gd name="G2" fmla="+- 21600 0 0"/>
                  <a:gd name="T0" fmla="*/ 12848 w 21600"/>
                  <a:gd name="T1" fmla="*/ 41308 h 41308"/>
                  <a:gd name="T2" fmla="*/ 20299 w 21600"/>
                  <a:gd name="T3" fmla="*/ 0 h 41308"/>
                  <a:gd name="T4" fmla="*/ 21600 w 21600"/>
                  <a:gd name="T5" fmla="*/ 21561 h 41308"/>
                </a:gdLst>
                <a:ahLst/>
                <a:cxnLst>
                  <a:cxn ang="0">
                    <a:pos x="T0" y="T1"/>
                  </a:cxn>
                  <a:cxn ang="0">
                    <a:pos x="T2" y="T3"/>
                  </a:cxn>
                  <a:cxn ang="0">
                    <a:pos x="T4" y="T5"/>
                  </a:cxn>
                </a:cxnLst>
                <a:rect l="0" t="0" r="r" b="b"/>
                <a:pathLst>
                  <a:path w="21600" h="41308" fill="none" extrusionOk="0">
                    <a:moveTo>
                      <a:pt x="12847" y="41308"/>
                    </a:moveTo>
                    <a:cubicBezTo>
                      <a:pt x="5036" y="37846"/>
                      <a:pt x="0" y="30105"/>
                      <a:pt x="0" y="21561"/>
                    </a:cubicBezTo>
                    <a:cubicBezTo>
                      <a:pt x="0" y="10136"/>
                      <a:pt x="8895" y="688"/>
                      <a:pt x="20299" y="0"/>
                    </a:cubicBezTo>
                  </a:path>
                  <a:path w="21600" h="41308" stroke="0" extrusionOk="0">
                    <a:moveTo>
                      <a:pt x="12847" y="41308"/>
                    </a:moveTo>
                    <a:cubicBezTo>
                      <a:pt x="5036" y="37846"/>
                      <a:pt x="0" y="30105"/>
                      <a:pt x="0" y="21561"/>
                    </a:cubicBezTo>
                    <a:cubicBezTo>
                      <a:pt x="0" y="10136"/>
                      <a:pt x="8895" y="688"/>
                      <a:pt x="20299" y="0"/>
                    </a:cubicBezTo>
                    <a:lnTo>
                      <a:pt x="21600" y="21561"/>
                    </a:lnTo>
                    <a:close/>
                  </a:path>
                </a:pathLst>
              </a:custGeom>
              <a:solidFill>
                <a:srgbClr val="E7EDED"/>
              </a:solidFill>
              <a:ln w="7938">
                <a:solidFill>
                  <a:srgbClr val="6C8F93"/>
                </a:solidFill>
                <a:round/>
                <a:headEnd/>
                <a:tailEnd/>
              </a:ln>
            </p:spPr>
            <p:txBody>
              <a:bodyPr/>
              <a:lstStyle/>
              <a:p>
                <a:endParaRPr lang="en-US"/>
              </a:p>
            </p:txBody>
          </p:sp>
          <p:sp>
            <p:nvSpPr>
              <p:cNvPr id="14368" name="Arc 32"/>
              <p:cNvSpPr>
                <a:spLocks/>
              </p:cNvSpPr>
              <p:nvPr/>
            </p:nvSpPr>
            <p:spPr bwMode="auto">
              <a:xfrm>
                <a:off x="397" y="1604"/>
                <a:ext cx="467" cy="126"/>
              </a:xfrm>
              <a:custGeom>
                <a:avLst/>
                <a:gdLst>
                  <a:gd name="G0" fmla="+- 21158 0 0"/>
                  <a:gd name="G1" fmla="+- 0 0 0"/>
                  <a:gd name="G2" fmla="+- 21600 0 0"/>
                  <a:gd name="T0" fmla="*/ 38927 w 38927"/>
                  <a:gd name="T1" fmla="*/ 12282 h 21600"/>
                  <a:gd name="T2" fmla="*/ 0 w 38927"/>
                  <a:gd name="T3" fmla="*/ 4349 h 21600"/>
                  <a:gd name="T4" fmla="*/ 21158 w 38927"/>
                  <a:gd name="T5" fmla="*/ 0 h 21600"/>
                </a:gdLst>
                <a:ahLst/>
                <a:cxnLst>
                  <a:cxn ang="0">
                    <a:pos x="T0" y="T1"/>
                  </a:cxn>
                  <a:cxn ang="0">
                    <a:pos x="T2" y="T3"/>
                  </a:cxn>
                  <a:cxn ang="0">
                    <a:pos x="T4" y="T5"/>
                  </a:cxn>
                </a:cxnLst>
                <a:rect l="0" t="0" r="r" b="b"/>
                <a:pathLst>
                  <a:path w="38927" h="21600" fill="none" extrusionOk="0">
                    <a:moveTo>
                      <a:pt x="38926" y="12281"/>
                    </a:moveTo>
                    <a:cubicBezTo>
                      <a:pt x="34893" y="18117"/>
                      <a:pt x="28251" y="21599"/>
                      <a:pt x="21158" y="21599"/>
                    </a:cubicBezTo>
                    <a:cubicBezTo>
                      <a:pt x="10904" y="21599"/>
                      <a:pt x="2064" y="14392"/>
                      <a:pt x="0" y="4348"/>
                    </a:cubicBezTo>
                  </a:path>
                  <a:path w="38927" h="21600" stroke="0" extrusionOk="0">
                    <a:moveTo>
                      <a:pt x="38926" y="12281"/>
                    </a:moveTo>
                    <a:cubicBezTo>
                      <a:pt x="34893" y="18117"/>
                      <a:pt x="28251" y="21599"/>
                      <a:pt x="21158" y="21599"/>
                    </a:cubicBezTo>
                    <a:cubicBezTo>
                      <a:pt x="10904" y="21599"/>
                      <a:pt x="2064" y="14392"/>
                      <a:pt x="0" y="4348"/>
                    </a:cubicBezTo>
                    <a:lnTo>
                      <a:pt x="21158"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Arc 33"/>
              <p:cNvSpPr>
                <a:spLocks/>
              </p:cNvSpPr>
              <p:nvPr/>
            </p:nvSpPr>
            <p:spPr bwMode="auto">
              <a:xfrm>
                <a:off x="399" y="1604"/>
                <a:ext cx="462" cy="124"/>
              </a:xfrm>
              <a:custGeom>
                <a:avLst/>
                <a:gdLst>
                  <a:gd name="G0" fmla="+- 21150 0 0"/>
                  <a:gd name="G1" fmla="+- 0 0 0"/>
                  <a:gd name="G2" fmla="+- 21600 0 0"/>
                  <a:gd name="T0" fmla="*/ 38871 w 38871"/>
                  <a:gd name="T1" fmla="*/ 12351 h 21600"/>
                  <a:gd name="T2" fmla="*/ 0 w 38871"/>
                  <a:gd name="T3" fmla="*/ 4384 h 21600"/>
                  <a:gd name="T4" fmla="*/ 21150 w 38871"/>
                  <a:gd name="T5" fmla="*/ 0 h 21600"/>
                </a:gdLst>
                <a:ahLst/>
                <a:cxnLst>
                  <a:cxn ang="0">
                    <a:pos x="T0" y="T1"/>
                  </a:cxn>
                  <a:cxn ang="0">
                    <a:pos x="T2" y="T3"/>
                  </a:cxn>
                  <a:cxn ang="0">
                    <a:pos x="T4" y="T5"/>
                  </a:cxn>
                </a:cxnLst>
                <a:rect l="0" t="0" r="r" b="b"/>
                <a:pathLst>
                  <a:path w="38871" h="21600" fill="none" extrusionOk="0">
                    <a:moveTo>
                      <a:pt x="38870" y="12350"/>
                    </a:moveTo>
                    <a:cubicBezTo>
                      <a:pt x="34831" y="18145"/>
                      <a:pt x="28213" y="21599"/>
                      <a:pt x="21150" y="21599"/>
                    </a:cubicBezTo>
                    <a:cubicBezTo>
                      <a:pt x="10910" y="21599"/>
                      <a:pt x="2077" y="14410"/>
                      <a:pt x="-1" y="4384"/>
                    </a:cubicBezTo>
                  </a:path>
                  <a:path w="38871" h="21600" stroke="0" extrusionOk="0">
                    <a:moveTo>
                      <a:pt x="38870" y="12350"/>
                    </a:moveTo>
                    <a:cubicBezTo>
                      <a:pt x="34831" y="18145"/>
                      <a:pt x="28213" y="21599"/>
                      <a:pt x="21150" y="21599"/>
                    </a:cubicBezTo>
                    <a:cubicBezTo>
                      <a:pt x="10910" y="21599"/>
                      <a:pt x="2077" y="14410"/>
                      <a:pt x="-1" y="4384"/>
                    </a:cubicBezTo>
                    <a:lnTo>
                      <a:pt x="21150" y="0"/>
                    </a:lnTo>
                    <a:close/>
                  </a:path>
                </a:pathLst>
              </a:custGeom>
              <a:solidFill>
                <a:srgbClr val="E7EDED"/>
              </a:solidFill>
              <a:ln w="7938">
                <a:solidFill>
                  <a:srgbClr val="6C8F93"/>
                </a:solidFill>
                <a:round/>
                <a:headEnd/>
                <a:tailEnd/>
              </a:ln>
            </p:spPr>
            <p:txBody>
              <a:bodyPr/>
              <a:lstStyle/>
              <a:p>
                <a:endParaRPr lang="en-US"/>
              </a:p>
            </p:txBody>
          </p:sp>
        </p:grpSp>
        <p:pic>
          <p:nvPicPr>
            <p:cNvPr id="14370" name="Pictur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 y="1086"/>
              <a:ext cx="683"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1" name="Picture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 y="2755"/>
              <a:ext cx="743"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2" name="Picture 3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2493"/>
              <a:ext cx="796" cy="489"/>
            </a:xfrm>
            <a:prstGeom prst="rect">
              <a:avLst/>
            </a:prstGeom>
            <a:noFill/>
            <a:ln>
              <a:noFill/>
            </a:ln>
            <a:effectLst/>
            <a:extLst>
              <a:ext uri="{909E8E84-426E-40dd-AFC4-6F175D3DCCD1}">
                <a14:hiddenFill xmlns:a14="http://schemas.microsoft.com/office/drawing/2010/main">
                  <a:solidFill>
                    <a:srgbClr val="6BEE6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3"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 y="793"/>
              <a:ext cx="785"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4" name="Picture 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 y="2343"/>
              <a:ext cx="7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5" name="Picture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 y="1465"/>
              <a:ext cx="1807"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6" name="Picture 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 y="1958"/>
              <a:ext cx="3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7" name="Picture 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 y="2273"/>
              <a:ext cx="31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8" name="Picture 4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 y="1918"/>
              <a:ext cx="31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79"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 y="1721"/>
              <a:ext cx="3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0" name="Picture 4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 y="2154"/>
              <a:ext cx="31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1"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 y="1484"/>
              <a:ext cx="3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2" name="Picture 4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 y="1336"/>
              <a:ext cx="318"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3" name="Pictur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 y="1533"/>
              <a:ext cx="317"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4" name="Picture 4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 y="2480"/>
              <a:ext cx="317"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5" name="Pictur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7" y="2756"/>
              <a:ext cx="318"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6" name="Pictur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4" y="2480"/>
              <a:ext cx="317"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7" name="Pictur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 y="1257"/>
              <a:ext cx="317"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8" name="Pictur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 y="1100"/>
              <a:ext cx="317"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89" name="Line 53"/>
            <p:cNvSpPr>
              <a:spLocks noChangeShapeType="1"/>
            </p:cNvSpPr>
            <p:nvPr/>
          </p:nvSpPr>
          <p:spPr bwMode="auto">
            <a:xfrm>
              <a:off x="1336" y="1670"/>
              <a:ext cx="310" cy="316"/>
            </a:xfrm>
            <a:prstGeom prst="line">
              <a:avLst/>
            </a:prstGeom>
            <a:noFill/>
            <a:ln w="28575">
              <a:solidFill>
                <a:schemeClr val="tx1"/>
              </a:solidFill>
              <a:round/>
              <a:headEnd type="none" w="sm" len="sm"/>
              <a:tailEnd type="none" w="sm" len="sm"/>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390" name="Line 54"/>
            <p:cNvSpPr>
              <a:spLocks noChangeShapeType="1"/>
            </p:cNvSpPr>
            <p:nvPr/>
          </p:nvSpPr>
          <p:spPr bwMode="auto">
            <a:xfrm flipH="1">
              <a:off x="2847" y="1355"/>
              <a:ext cx="853" cy="15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1" name="Line 55"/>
            <p:cNvSpPr>
              <a:spLocks noChangeShapeType="1"/>
            </p:cNvSpPr>
            <p:nvPr/>
          </p:nvSpPr>
          <p:spPr bwMode="auto">
            <a:xfrm flipV="1">
              <a:off x="1336" y="2105"/>
              <a:ext cx="310" cy="39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2" name="Line 56"/>
            <p:cNvSpPr>
              <a:spLocks noChangeShapeType="1"/>
            </p:cNvSpPr>
            <p:nvPr/>
          </p:nvSpPr>
          <p:spPr bwMode="auto">
            <a:xfrm flipV="1">
              <a:off x="2886" y="2460"/>
              <a:ext cx="310" cy="31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3" name="Line 57"/>
            <p:cNvSpPr>
              <a:spLocks noChangeShapeType="1"/>
            </p:cNvSpPr>
            <p:nvPr/>
          </p:nvSpPr>
          <p:spPr bwMode="auto">
            <a:xfrm>
              <a:off x="3312" y="2420"/>
              <a:ext cx="349" cy="11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4" name="Line 58"/>
            <p:cNvSpPr>
              <a:spLocks noChangeShapeType="1"/>
            </p:cNvSpPr>
            <p:nvPr/>
          </p:nvSpPr>
          <p:spPr bwMode="auto">
            <a:xfrm>
              <a:off x="1569" y="1473"/>
              <a:ext cx="968" cy="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5" name="Line 59"/>
            <p:cNvSpPr>
              <a:spLocks noChangeShapeType="1"/>
            </p:cNvSpPr>
            <p:nvPr/>
          </p:nvSpPr>
          <p:spPr bwMode="auto">
            <a:xfrm flipV="1">
              <a:off x="1917" y="1868"/>
              <a:ext cx="272" cy="15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6" name="Line 60"/>
            <p:cNvSpPr>
              <a:spLocks noChangeShapeType="1"/>
            </p:cNvSpPr>
            <p:nvPr/>
          </p:nvSpPr>
          <p:spPr bwMode="auto">
            <a:xfrm>
              <a:off x="1956" y="2105"/>
              <a:ext cx="233" cy="1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7" name="Line 61"/>
            <p:cNvSpPr>
              <a:spLocks noChangeShapeType="1"/>
            </p:cNvSpPr>
            <p:nvPr/>
          </p:nvSpPr>
          <p:spPr bwMode="auto">
            <a:xfrm flipH="1">
              <a:off x="2421" y="1631"/>
              <a:ext cx="155" cy="1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8" name="Line 62"/>
            <p:cNvSpPr>
              <a:spLocks noChangeShapeType="1"/>
            </p:cNvSpPr>
            <p:nvPr/>
          </p:nvSpPr>
          <p:spPr bwMode="auto">
            <a:xfrm>
              <a:off x="2770" y="1631"/>
              <a:ext cx="77" cy="3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399" name="Line 63"/>
            <p:cNvSpPr>
              <a:spLocks noChangeShapeType="1"/>
            </p:cNvSpPr>
            <p:nvPr/>
          </p:nvSpPr>
          <p:spPr bwMode="auto">
            <a:xfrm flipH="1" flipV="1">
              <a:off x="2925" y="2105"/>
              <a:ext cx="155" cy="197"/>
            </a:xfrm>
            <a:prstGeom prst="line">
              <a:avLst/>
            </a:prstGeom>
            <a:noFill/>
            <a:ln w="12700">
              <a:solidFill>
                <a:schemeClr val="tx1"/>
              </a:solidFill>
              <a:round/>
              <a:headEnd type="none" w="sm" len="sm"/>
              <a:tailEnd type="none" w="sm" len="sm"/>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400" name="Line 64"/>
            <p:cNvSpPr>
              <a:spLocks noChangeShapeType="1"/>
            </p:cNvSpPr>
            <p:nvPr/>
          </p:nvSpPr>
          <p:spPr bwMode="auto">
            <a:xfrm flipH="1" flipV="1">
              <a:off x="2460" y="2302"/>
              <a:ext cx="581" cy="7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401" name="Line 65"/>
            <p:cNvSpPr>
              <a:spLocks noChangeShapeType="1"/>
            </p:cNvSpPr>
            <p:nvPr/>
          </p:nvSpPr>
          <p:spPr bwMode="auto">
            <a:xfrm>
              <a:off x="2344" y="1907"/>
              <a:ext cx="0" cy="2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402" name="Line 66"/>
            <p:cNvSpPr>
              <a:spLocks noChangeShapeType="1"/>
            </p:cNvSpPr>
            <p:nvPr/>
          </p:nvSpPr>
          <p:spPr bwMode="auto">
            <a:xfrm>
              <a:off x="2499" y="1868"/>
              <a:ext cx="193" cy="1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403" name="Line 67"/>
            <p:cNvSpPr>
              <a:spLocks noChangeShapeType="1"/>
            </p:cNvSpPr>
            <p:nvPr/>
          </p:nvSpPr>
          <p:spPr bwMode="auto">
            <a:xfrm flipV="1">
              <a:off x="2499" y="2105"/>
              <a:ext cx="271" cy="1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404" name="Rectangle 68"/>
            <p:cNvSpPr>
              <a:spLocks noChangeArrowheads="1"/>
            </p:cNvSpPr>
            <p:nvPr/>
          </p:nvSpPr>
          <p:spPr bwMode="auto">
            <a:xfrm>
              <a:off x="863" y="3039"/>
              <a:ext cx="8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a:t>VPN</a:t>
              </a:r>
              <a:r>
                <a:rPr lang="en-US" sz="1600" b="1"/>
                <a:t> A/</a:t>
              </a:r>
              <a:r>
                <a:rPr lang="en-US" sz="1600"/>
                <a:t>Site</a:t>
              </a:r>
              <a:r>
                <a:rPr lang="en-US" sz="1600" b="1"/>
                <a:t> 1</a:t>
              </a:r>
            </a:p>
          </p:txBody>
        </p:sp>
        <p:sp>
          <p:nvSpPr>
            <p:cNvPr id="14405" name="Rectangle 69"/>
            <p:cNvSpPr>
              <a:spLocks noChangeArrowheads="1"/>
            </p:cNvSpPr>
            <p:nvPr/>
          </p:nvSpPr>
          <p:spPr bwMode="auto">
            <a:xfrm>
              <a:off x="3072" y="672"/>
              <a:ext cx="8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a:t>VPN</a:t>
              </a:r>
              <a:r>
                <a:rPr lang="en-US" sz="1600" b="1"/>
                <a:t> A/</a:t>
              </a:r>
              <a:r>
                <a:rPr lang="en-US" sz="1600"/>
                <a:t>Site</a:t>
              </a:r>
              <a:r>
                <a:rPr lang="en-US" sz="1600" b="1"/>
                <a:t> 2</a:t>
              </a:r>
            </a:p>
          </p:txBody>
        </p:sp>
        <p:sp>
          <p:nvSpPr>
            <p:cNvPr id="14406" name="Rectangle 70"/>
            <p:cNvSpPr>
              <a:spLocks noChangeArrowheads="1"/>
            </p:cNvSpPr>
            <p:nvPr/>
          </p:nvSpPr>
          <p:spPr bwMode="auto">
            <a:xfrm>
              <a:off x="3769" y="2763"/>
              <a:ext cx="8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a:t>VPN</a:t>
              </a:r>
              <a:r>
                <a:rPr lang="en-US" sz="1600" b="1"/>
                <a:t> A/</a:t>
              </a:r>
              <a:r>
                <a:rPr lang="en-US" sz="1600"/>
                <a:t>Site</a:t>
              </a:r>
              <a:r>
                <a:rPr lang="en-US" sz="1600" b="1"/>
                <a:t> 3</a:t>
              </a:r>
            </a:p>
          </p:txBody>
        </p:sp>
        <p:sp>
          <p:nvSpPr>
            <p:cNvPr id="14407" name="Rectangle 71"/>
            <p:cNvSpPr>
              <a:spLocks noChangeArrowheads="1"/>
            </p:cNvSpPr>
            <p:nvPr/>
          </p:nvSpPr>
          <p:spPr bwMode="auto">
            <a:xfrm>
              <a:off x="4020" y="1540"/>
              <a:ext cx="8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a:t>VPN</a:t>
              </a:r>
              <a:r>
                <a:rPr lang="en-US" sz="1600" b="1"/>
                <a:t> B/</a:t>
              </a:r>
              <a:r>
                <a:rPr lang="en-US" sz="1600"/>
                <a:t>Site</a:t>
              </a:r>
              <a:r>
                <a:rPr lang="en-US" sz="1600" b="1"/>
                <a:t> 2</a:t>
              </a:r>
            </a:p>
          </p:txBody>
        </p:sp>
        <p:sp>
          <p:nvSpPr>
            <p:cNvPr id="14408" name="Rectangle 72"/>
            <p:cNvSpPr>
              <a:spLocks noChangeArrowheads="1"/>
            </p:cNvSpPr>
            <p:nvPr/>
          </p:nvSpPr>
          <p:spPr bwMode="auto">
            <a:xfrm>
              <a:off x="785" y="988"/>
              <a:ext cx="8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a:t>VPN</a:t>
              </a:r>
              <a:r>
                <a:rPr lang="en-US" sz="1600" b="1"/>
                <a:t> B/</a:t>
              </a:r>
              <a:r>
                <a:rPr lang="en-US" sz="1600"/>
                <a:t>Site</a:t>
              </a:r>
              <a:r>
                <a:rPr lang="en-US" sz="1600" b="1"/>
                <a:t> 1</a:t>
              </a:r>
            </a:p>
          </p:txBody>
        </p:sp>
        <p:sp>
          <p:nvSpPr>
            <p:cNvPr id="14409" name="Rectangle 73"/>
            <p:cNvSpPr>
              <a:spLocks noChangeArrowheads="1"/>
            </p:cNvSpPr>
            <p:nvPr/>
          </p:nvSpPr>
          <p:spPr bwMode="auto">
            <a:xfrm>
              <a:off x="2956" y="3157"/>
              <a:ext cx="8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a:t>VPN </a:t>
              </a:r>
              <a:r>
                <a:rPr lang="en-US" sz="1600" b="1"/>
                <a:t>B/</a:t>
              </a:r>
              <a:r>
                <a:rPr lang="en-US" sz="1600"/>
                <a:t>Site</a:t>
              </a:r>
              <a:r>
                <a:rPr lang="en-US" sz="1600" b="1"/>
                <a:t> 3</a:t>
              </a:r>
            </a:p>
          </p:txBody>
        </p:sp>
        <p:sp>
          <p:nvSpPr>
            <p:cNvPr id="14410" name="Rectangle 74"/>
            <p:cNvSpPr>
              <a:spLocks noChangeArrowheads="1"/>
            </p:cNvSpPr>
            <p:nvPr/>
          </p:nvSpPr>
          <p:spPr bwMode="auto">
            <a:xfrm>
              <a:off x="940" y="2313"/>
              <a:ext cx="37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CE</a:t>
              </a:r>
              <a:r>
                <a:rPr lang="en-US" sz="1600" b="1" baseline="-25000"/>
                <a:t>A1</a:t>
              </a:r>
            </a:p>
          </p:txBody>
        </p:sp>
        <p:sp>
          <p:nvSpPr>
            <p:cNvPr id="14411" name="Rectangle 75"/>
            <p:cNvSpPr>
              <a:spLocks noChangeArrowheads="1"/>
            </p:cNvSpPr>
            <p:nvPr/>
          </p:nvSpPr>
          <p:spPr bwMode="auto">
            <a:xfrm>
              <a:off x="2373" y="2628"/>
              <a:ext cx="37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CE</a:t>
              </a:r>
              <a:r>
                <a:rPr lang="en-US" sz="1600" b="1" baseline="-25000"/>
                <a:t>B3</a:t>
              </a:r>
            </a:p>
          </p:txBody>
        </p:sp>
        <p:sp>
          <p:nvSpPr>
            <p:cNvPr id="14412" name="Rectangle 76"/>
            <p:cNvSpPr>
              <a:spLocks noChangeArrowheads="1"/>
            </p:cNvSpPr>
            <p:nvPr/>
          </p:nvSpPr>
          <p:spPr bwMode="auto">
            <a:xfrm>
              <a:off x="3536" y="2272"/>
              <a:ext cx="37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CE</a:t>
              </a:r>
              <a:r>
                <a:rPr lang="en-US" sz="1600" b="1" baseline="-25000"/>
                <a:t>A3</a:t>
              </a:r>
            </a:p>
          </p:txBody>
        </p:sp>
        <p:sp>
          <p:nvSpPr>
            <p:cNvPr id="14413" name="Rectangle 77"/>
            <p:cNvSpPr>
              <a:spLocks noChangeArrowheads="1"/>
            </p:cNvSpPr>
            <p:nvPr/>
          </p:nvSpPr>
          <p:spPr bwMode="auto">
            <a:xfrm>
              <a:off x="3653" y="1485"/>
              <a:ext cx="37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CE</a:t>
              </a:r>
              <a:r>
                <a:rPr lang="en-US" sz="1600" b="1" baseline="-25000"/>
                <a:t>B2</a:t>
              </a:r>
            </a:p>
          </p:txBody>
        </p:sp>
        <p:sp>
          <p:nvSpPr>
            <p:cNvPr id="14414" name="Line 78"/>
            <p:cNvSpPr>
              <a:spLocks noChangeShapeType="1"/>
            </p:cNvSpPr>
            <p:nvPr/>
          </p:nvSpPr>
          <p:spPr bwMode="auto">
            <a:xfrm flipH="1">
              <a:off x="2770" y="1276"/>
              <a:ext cx="77" cy="197"/>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endParaRPr lang="en-US"/>
            </a:p>
          </p:txBody>
        </p:sp>
        <p:sp>
          <p:nvSpPr>
            <p:cNvPr id="14415" name="Rectangle 79"/>
            <p:cNvSpPr>
              <a:spLocks noChangeArrowheads="1"/>
            </p:cNvSpPr>
            <p:nvPr/>
          </p:nvSpPr>
          <p:spPr bwMode="auto">
            <a:xfrm>
              <a:off x="2490" y="1248"/>
              <a:ext cx="37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CE</a:t>
              </a:r>
              <a:r>
                <a:rPr lang="en-US" sz="1600" b="1" baseline="-25000"/>
                <a:t>A2</a:t>
              </a:r>
            </a:p>
          </p:txBody>
        </p:sp>
        <p:sp>
          <p:nvSpPr>
            <p:cNvPr id="14416" name="Rectangle 80"/>
            <p:cNvSpPr>
              <a:spLocks noChangeArrowheads="1"/>
            </p:cNvSpPr>
            <p:nvPr/>
          </p:nvSpPr>
          <p:spPr bwMode="auto">
            <a:xfrm>
              <a:off x="1569" y="1287"/>
              <a:ext cx="42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548" tIns="51774" rIns="103548" bIns="51774">
              <a:spAutoFit/>
            </a:bodyPr>
            <a:lstStyle/>
            <a:p>
              <a:pPr defTabSz="1028700" eaLnBrk="0" hangingPunct="0"/>
              <a:r>
                <a:rPr lang="en-US" sz="1200" b="1"/>
                <a:t>CE</a:t>
              </a:r>
              <a:r>
                <a:rPr lang="en-US" sz="1200" b="1" baseline="40000"/>
                <a:t>1</a:t>
              </a:r>
              <a:r>
                <a:rPr lang="en-US" sz="1600" b="1" baseline="-25000"/>
                <a:t>B1</a:t>
              </a:r>
            </a:p>
          </p:txBody>
        </p:sp>
        <p:sp>
          <p:nvSpPr>
            <p:cNvPr id="14417" name="Rectangle 81"/>
            <p:cNvSpPr>
              <a:spLocks noChangeArrowheads="1"/>
            </p:cNvSpPr>
            <p:nvPr/>
          </p:nvSpPr>
          <p:spPr bwMode="auto">
            <a:xfrm>
              <a:off x="1057" y="1721"/>
              <a:ext cx="41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CE</a:t>
              </a:r>
              <a:r>
                <a:rPr lang="en-US" sz="1200" b="1" baseline="40000"/>
                <a:t>2</a:t>
              </a:r>
              <a:r>
                <a:rPr lang="en-US" sz="1600" b="1" baseline="-25000"/>
                <a:t>B1</a:t>
              </a:r>
            </a:p>
          </p:txBody>
        </p:sp>
        <p:sp>
          <p:nvSpPr>
            <p:cNvPr id="14418" name="Rectangle 82"/>
            <p:cNvSpPr>
              <a:spLocks noChangeArrowheads="1"/>
            </p:cNvSpPr>
            <p:nvPr/>
          </p:nvSpPr>
          <p:spPr bwMode="auto">
            <a:xfrm>
              <a:off x="1754" y="2156"/>
              <a:ext cx="30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PE</a:t>
              </a:r>
              <a:r>
                <a:rPr lang="en-US" sz="1600" b="1" baseline="-25000"/>
                <a:t>1</a:t>
              </a:r>
            </a:p>
          </p:txBody>
        </p:sp>
        <p:sp>
          <p:nvSpPr>
            <p:cNvPr id="14419" name="Rectangle 83"/>
            <p:cNvSpPr>
              <a:spLocks noChangeArrowheads="1"/>
            </p:cNvSpPr>
            <p:nvPr/>
          </p:nvSpPr>
          <p:spPr bwMode="auto">
            <a:xfrm>
              <a:off x="2839" y="1602"/>
              <a:ext cx="30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PE</a:t>
              </a:r>
              <a:r>
                <a:rPr lang="en-US" sz="1600" b="1" baseline="-25000"/>
                <a:t>2</a:t>
              </a:r>
            </a:p>
          </p:txBody>
        </p:sp>
        <p:sp>
          <p:nvSpPr>
            <p:cNvPr id="14420" name="Rectangle 84"/>
            <p:cNvSpPr>
              <a:spLocks noChangeArrowheads="1"/>
            </p:cNvSpPr>
            <p:nvPr/>
          </p:nvSpPr>
          <p:spPr bwMode="auto">
            <a:xfrm>
              <a:off x="3110" y="2156"/>
              <a:ext cx="30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PE</a:t>
              </a:r>
              <a:r>
                <a:rPr lang="en-US" sz="1600" b="1" baseline="-25000"/>
                <a:t>3</a:t>
              </a:r>
            </a:p>
          </p:txBody>
        </p:sp>
        <p:sp>
          <p:nvSpPr>
            <p:cNvPr id="14421" name="Rectangle 85"/>
            <p:cNvSpPr>
              <a:spLocks noChangeArrowheads="1"/>
            </p:cNvSpPr>
            <p:nvPr/>
          </p:nvSpPr>
          <p:spPr bwMode="auto">
            <a:xfrm>
              <a:off x="2064" y="1602"/>
              <a:ext cx="24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P</a:t>
              </a:r>
              <a:r>
                <a:rPr lang="en-US" sz="1600" b="1" baseline="-25000"/>
                <a:t>1</a:t>
              </a:r>
            </a:p>
          </p:txBody>
        </p:sp>
        <p:sp>
          <p:nvSpPr>
            <p:cNvPr id="14422" name="Rectangle 86"/>
            <p:cNvSpPr>
              <a:spLocks noChangeArrowheads="1"/>
            </p:cNvSpPr>
            <p:nvPr/>
          </p:nvSpPr>
          <p:spPr bwMode="auto">
            <a:xfrm>
              <a:off x="2994" y="1840"/>
              <a:ext cx="24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P</a:t>
              </a:r>
              <a:r>
                <a:rPr lang="en-US" sz="1600" b="1" baseline="-25000"/>
                <a:t>2</a:t>
              </a:r>
            </a:p>
          </p:txBody>
        </p:sp>
        <p:sp>
          <p:nvSpPr>
            <p:cNvPr id="14423" name="Rectangle 87"/>
            <p:cNvSpPr>
              <a:spLocks noChangeArrowheads="1"/>
            </p:cNvSpPr>
            <p:nvPr/>
          </p:nvSpPr>
          <p:spPr bwMode="auto">
            <a:xfrm>
              <a:off x="2296" y="2352"/>
              <a:ext cx="24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200" b="1"/>
                <a:t>P</a:t>
              </a:r>
              <a:r>
                <a:rPr lang="en-US" sz="1600" b="1" baseline="-25000"/>
                <a:t>3</a:t>
              </a:r>
            </a:p>
          </p:txBody>
        </p:sp>
        <p:sp>
          <p:nvSpPr>
            <p:cNvPr id="14424" name="Rectangle 88"/>
            <p:cNvSpPr>
              <a:spLocks noChangeArrowheads="1"/>
            </p:cNvSpPr>
            <p:nvPr/>
          </p:nvSpPr>
          <p:spPr bwMode="auto">
            <a:xfrm>
              <a:off x="1057" y="2762"/>
              <a:ext cx="55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b="1"/>
                <a:t>10.1/16</a:t>
              </a:r>
            </a:p>
          </p:txBody>
        </p:sp>
        <p:sp>
          <p:nvSpPr>
            <p:cNvPr id="14425" name="Rectangle 89"/>
            <p:cNvSpPr>
              <a:spLocks noChangeArrowheads="1"/>
            </p:cNvSpPr>
            <p:nvPr/>
          </p:nvSpPr>
          <p:spPr bwMode="auto">
            <a:xfrm>
              <a:off x="2645" y="869"/>
              <a:ext cx="55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b="1"/>
                <a:t>10.2/16</a:t>
              </a:r>
            </a:p>
          </p:txBody>
        </p:sp>
        <p:sp>
          <p:nvSpPr>
            <p:cNvPr id="14426" name="Rectangle 90"/>
            <p:cNvSpPr>
              <a:spLocks noChangeArrowheads="1"/>
            </p:cNvSpPr>
            <p:nvPr/>
          </p:nvSpPr>
          <p:spPr bwMode="auto">
            <a:xfrm>
              <a:off x="4002" y="2487"/>
              <a:ext cx="55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b="1"/>
                <a:t>10.3/16</a:t>
              </a:r>
            </a:p>
          </p:txBody>
        </p:sp>
        <p:sp>
          <p:nvSpPr>
            <p:cNvPr id="14427" name="Rectangle 91"/>
            <p:cNvSpPr>
              <a:spLocks noChangeArrowheads="1"/>
            </p:cNvSpPr>
            <p:nvPr/>
          </p:nvSpPr>
          <p:spPr bwMode="auto">
            <a:xfrm>
              <a:off x="785" y="1380"/>
              <a:ext cx="55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b="1"/>
                <a:t>10.1/16</a:t>
              </a:r>
            </a:p>
          </p:txBody>
        </p:sp>
        <p:sp>
          <p:nvSpPr>
            <p:cNvPr id="14428" name="Rectangle 92"/>
            <p:cNvSpPr>
              <a:spLocks noChangeArrowheads="1"/>
            </p:cNvSpPr>
            <p:nvPr/>
          </p:nvSpPr>
          <p:spPr bwMode="auto">
            <a:xfrm>
              <a:off x="3963" y="1147"/>
              <a:ext cx="55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b="1"/>
                <a:t>10.2/16</a:t>
              </a:r>
            </a:p>
          </p:txBody>
        </p:sp>
        <p:sp>
          <p:nvSpPr>
            <p:cNvPr id="14429" name="Rectangle 93"/>
            <p:cNvSpPr>
              <a:spLocks noChangeArrowheads="1"/>
            </p:cNvSpPr>
            <p:nvPr/>
          </p:nvSpPr>
          <p:spPr bwMode="auto">
            <a:xfrm>
              <a:off x="2490" y="2998"/>
              <a:ext cx="55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548" tIns="51774" rIns="103548" bIns="51774">
              <a:spAutoFit/>
            </a:bodyPr>
            <a:lstStyle/>
            <a:p>
              <a:pPr defTabSz="1028700" eaLnBrk="0" hangingPunct="0"/>
              <a:r>
                <a:rPr lang="en-US" sz="1600" b="1"/>
                <a:t>10.4/16</a:t>
              </a:r>
            </a:p>
          </p:txBody>
        </p:sp>
      </p:grpSp>
      <p:sp>
        <p:nvSpPr>
          <p:cNvPr id="14430" name="Text Box 94"/>
          <p:cNvSpPr txBox="1">
            <a:spLocks noChangeArrowheads="1"/>
          </p:cNvSpPr>
          <p:nvPr/>
        </p:nvSpPr>
        <p:spPr bwMode="auto">
          <a:xfrm>
            <a:off x="6324600" y="2971800"/>
            <a:ext cx="2590800" cy="703263"/>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rgbClr val="FF6600"/>
                </a:solidFill>
              </a:rPr>
              <a:t>BGP to exchange routes </a:t>
            </a:r>
          </a:p>
          <a:p>
            <a:pPr>
              <a:spcBef>
                <a:spcPct val="50000"/>
              </a:spcBef>
            </a:pPr>
            <a:r>
              <a:rPr lang="en-US" sz="1600" b="1">
                <a:solidFill>
                  <a:srgbClr val="FF6600"/>
                </a:solidFill>
              </a:rPr>
              <a:t>MPLS to forward traffic</a:t>
            </a:r>
          </a:p>
        </p:txBody>
      </p:sp>
    </p:spTree>
    <p:extLst>
      <p:ext uri="{BB962C8B-B14F-4D97-AF65-F5344CB8AC3E}">
        <p14:creationId xmlns:p14="http://schemas.microsoft.com/office/powerpoint/2010/main" val="139648113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E464D6-92D7-0340-A358-4D7B59842A53}" type="slidenum">
              <a:rPr lang="en-US"/>
              <a:pPr/>
              <a:t>19</a:t>
            </a:fld>
            <a:endParaRPr lang="en-US"/>
          </a:p>
        </p:txBody>
      </p:sp>
      <p:sp>
        <p:nvSpPr>
          <p:cNvPr id="16386" name="Rectangle 2"/>
          <p:cNvSpPr>
            <a:spLocks noGrp="1" noChangeArrowheads="1"/>
          </p:cNvSpPr>
          <p:nvPr>
            <p:ph type="title"/>
          </p:nvPr>
        </p:nvSpPr>
        <p:spPr/>
        <p:txBody>
          <a:bodyPr/>
          <a:lstStyle/>
          <a:p>
            <a:r>
              <a:rPr lang="en-US"/>
              <a:t>High-Level Overview of Operation</a:t>
            </a:r>
          </a:p>
        </p:txBody>
      </p:sp>
      <p:sp>
        <p:nvSpPr>
          <p:cNvPr id="16387" name="Rectangle 3"/>
          <p:cNvSpPr>
            <a:spLocks noGrp="1" noChangeArrowheads="1"/>
          </p:cNvSpPr>
          <p:nvPr>
            <p:ph type="body" idx="1"/>
          </p:nvPr>
        </p:nvSpPr>
        <p:spPr/>
        <p:txBody>
          <a:bodyPr/>
          <a:lstStyle/>
          <a:p>
            <a:r>
              <a:rPr lang="en-US"/>
              <a:t>IP packets arrive at PE</a:t>
            </a:r>
          </a:p>
          <a:p>
            <a:endParaRPr lang="en-US"/>
          </a:p>
          <a:p>
            <a:r>
              <a:rPr lang="en-US"/>
              <a:t>Destination IP address is looked up in forwarding table</a:t>
            </a:r>
          </a:p>
          <a:p>
            <a:endParaRPr lang="en-US"/>
          </a:p>
          <a:p>
            <a:r>
              <a:rPr lang="en-US"/>
              <a:t>Datagram sent to customer</a:t>
            </a:r>
            <a:r>
              <a:rPr lang="ja-JP" altLang="en-US">
                <a:latin typeface="Arial"/>
              </a:rPr>
              <a:t>’</a:t>
            </a:r>
            <a:r>
              <a:rPr lang="en-US"/>
              <a:t>s network using tunneling (</a:t>
            </a:r>
            <a:r>
              <a:rPr lang="en-US" i="1"/>
              <a:t>i.e., </a:t>
            </a:r>
            <a:r>
              <a:rPr lang="en-US"/>
              <a:t>an MPLS label-switched path)</a:t>
            </a:r>
          </a:p>
        </p:txBody>
      </p:sp>
    </p:spTree>
    <p:extLst>
      <p:ext uri="{BB962C8B-B14F-4D97-AF65-F5344CB8AC3E}">
        <p14:creationId xmlns:p14="http://schemas.microsoft.com/office/powerpoint/2010/main" val="41834168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Line 2"/>
          <p:cNvSpPr>
            <a:spLocks noChangeShapeType="1"/>
          </p:cNvSpPr>
          <p:nvPr/>
        </p:nvSpPr>
        <p:spPr bwMode="auto">
          <a:xfrm flipV="1">
            <a:off x="6518031" y="3721101"/>
            <a:ext cx="0" cy="538163"/>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88067" name="Rectangle 3"/>
          <p:cNvSpPr>
            <a:spLocks noGrp="1" noChangeArrowheads="1"/>
          </p:cNvSpPr>
          <p:nvPr>
            <p:ph type="title"/>
          </p:nvPr>
        </p:nvSpPr>
        <p:spPr>
          <a:xfrm>
            <a:off x="990600" y="333375"/>
            <a:ext cx="6840415" cy="1150938"/>
          </a:xfrm>
        </p:spPr>
        <p:txBody>
          <a:bodyPr/>
          <a:lstStyle/>
          <a:p>
            <a:pPr defTabSz="814388"/>
            <a:r>
              <a:rPr lang="en-US" altLang="zh-TW" b="1" dirty="0"/>
              <a:t>The Case for Management</a:t>
            </a:r>
          </a:p>
        </p:txBody>
      </p:sp>
      <p:sp>
        <p:nvSpPr>
          <p:cNvPr id="88068" name="Rectangle 4"/>
          <p:cNvSpPr>
            <a:spLocks noGrp="1" noChangeArrowheads="1"/>
          </p:cNvSpPr>
          <p:nvPr>
            <p:ph type="body" sz="half" idx="1"/>
          </p:nvPr>
        </p:nvSpPr>
        <p:spPr>
          <a:xfrm>
            <a:off x="457200" y="1773239"/>
            <a:ext cx="4712677" cy="4751387"/>
          </a:xfrm>
          <a:noFill/>
          <a:ln/>
        </p:spPr>
        <p:txBody>
          <a:bodyPr lIns="82124" tIns="41061" rIns="82124" bIns="41061" anchor="ctr" anchorCtr="1"/>
          <a:lstStyle/>
          <a:p>
            <a:pPr marL="288925" indent="-288925" defTabSz="814388">
              <a:lnSpc>
                <a:spcPct val="90000"/>
              </a:lnSpc>
              <a:spcBef>
                <a:spcPct val="35000"/>
              </a:spcBef>
            </a:pPr>
            <a:r>
              <a:rPr lang="en-US" altLang="zh-TW" sz="2600"/>
              <a:t>Typical problem</a:t>
            </a:r>
          </a:p>
          <a:p>
            <a:pPr marL="565150" lvl="1" indent="0" defTabSz="814388">
              <a:lnSpc>
                <a:spcPct val="90000"/>
              </a:lnSpc>
              <a:spcBef>
                <a:spcPct val="35000"/>
              </a:spcBef>
            </a:pPr>
            <a:r>
              <a:rPr lang="en-US" altLang="zh-TW" sz="2200"/>
              <a:t>Remote user arrives at regional office and experiences slow or no response from corporate web server</a:t>
            </a:r>
          </a:p>
          <a:p>
            <a:pPr marL="288925" indent="-288925" defTabSz="814388">
              <a:lnSpc>
                <a:spcPct val="90000"/>
              </a:lnSpc>
              <a:spcBef>
                <a:spcPct val="35000"/>
              </a:spcBef>
            </a:pPr>
            <a:r>
              <a:rPr lang="en-US" altLang="zh-TW" sz="2600"/>
              <a:t>Where do you begin?</a:t>
            </a:r>
          </a:p>
          <a:p>
            <a:pPr marL="565150" lvl="1" indent="0" defTabSz="814388">
              <a:lnSpc>
                <a:spcPct val="90000"/>
              </a:lnSpc>
              <a:spcBef>
                <a:spcPct val="35000"/>
              </a:spcBef>
            </a:pPr>
            <a:r>
              <a:rPr lang="en-US" altLang="zh-TW" sz="2200"/>
              <a:t>Where is the problem?</a:t>
            </a:r>
          </a:p>
          <a:p>
            <a:pPr marL="565150" lvl="1" indent="0" defTabSz="814388">
              <a:lnSpc>
                <a:spcPct val="90000"/>
              </a:lnSpc>
              <a:spcBef>
                <a:spcPct val="35000"/>
              </a:spcBef>
            </a:pPr>
            <a:r>
              <a:rPr lang="en-US" altLang="zh-TW" sz="2200"/>
              <a:t>What is the problem?</a:t>
            </a:r>
          </a:p>
          <a:p>
            <a:pPr marL="565150" lvl="1" indent="0" defTabSz="814388">
              <a:lnSpc>
                <a:spcPct val="90000"/>
              </a:lnSpc>
              <a:spcBef>
                <a:spcPct val="35000"/>
              </a:spcBef>
            </a:pPr>
            <a:r>
              <a:rPr lang="en-US" altLang="zh-TW" sz="2200"/>
              <a:t>What is the solution?</a:t>
            </a:r>
          </a:p>
          <a:p>
            <a:pPr marL="288925" indent="-288925" defTabSz="814388">
              <a:lnSpc>
                <a:spcPct val="90000"/>
              </a:lnSpc>
              <a:spcBef>
                <a:spcPct val="35000"/>
              </a:spcBef>
            </a:pPr>
            <a:r>
              <a:rPr lang="en-US" altLang="zh-TW" sz="2600"/>
              <a:t>Without proper network management, these questions are difficult to answer</a:t>
            </a:r>
            <a:endParaRPr lang="en-US" altLang="zh-TW" sz="2200"/>
          </a:p>
        </p:txBody>
      </p:sp>
      <p:sp>
        <p:nvSpPr>
          <p:cNvPr id="88069" name="Line 5"/>
          <p:cNvSpPr>
            <a:spLocks noChangeShapeType="1"/>
          </p:cNvSpPr>
          <p:nvPr/>
        </p:nvSpPr>
        <p:spPr bwMode="auto">
          <a:xfrm flipH="1" flipV="1">
            <a:off x="6811108" y="4381500"/>
            <a:ext cx="197827" cy="922338"/>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88070" name="Line 6"/>
          <p:cNvSpPr>
            <a:spLocks noChangeShapeType="1"/>
          </p:cNvSpPr>
          <p:nvPr/>
        </p:nvSpPr>
        <p:spPr bwMode="auto">
          <a:xfrm flipV="1">
            <a:off x="5877658" y="4381500"/>
            <a:ext cx="348762" cy="852488"/>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88071" name="Freeform 7"/>
          <p:cNvSpPr>
            <a:spLocks/>
          </p:cNvSpPr>
          <p:nvPr/>
        </p:nvSpPr>
        <p:spPr bwMode="auto">
          <a:xfrm rot="1841780">
            <a:off x="5703277" y="3419476"/>
            <a:ext cx="857250" cy="3492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flat" cmpd="sng">
            <a:solidFill>
              <a:srgbClr val="969696"/>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73025" tIns="36512" rIns="73025" bIns="36512"/>
          <a:lstStyle/>
          <a:p>
            <a:endParaRPr lang="en-US"/>
          </a:p>
        </p:txBody>
      </p:sp>
      <p:sp>
        <p:nvSpPr>
          <p:cNvPr id="88072" name="Line 8"/>
          <p:cNvSpPr>
            <a:spLocks noChangeShapeType="1"/>
          </p:cNvSpPr>
          <p:nvPr/>
        </p:nvSpPr>
        <p:spPr bwMode="auto">
          <a:xfrm>
            <a:off x="6764215" y="4359275"/>
            <a:ext cx="849923" cy="0"/>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88073" name="Line 9"/>
          <p:cNvSpPr>
            <a:spLocks noChangeShapeType="1"/>
          </p:cNvSpPr>
          <p:nvPr/>
        </p:nvSpPr>
        <p:spPr bwMode="auto">
          <a:xfrm>
            <a:off x="7498374" y="4368800"/>
            <a:ext cx="848457" cy="0"/>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88074" name="Line 10"/>
          <p:cNvSpPr>
            <a:spLocks noChangeShapeType="1"/>
          </p:cNvSpPr>
          <p:nvPr/>
        </p:nvSpPr>
        <p:spPr bwMode="auto">
          <a:xfrm flipV="1">
            <a:off x="7391400" y="1744664"/>
            <a:ext cx="600808" cy="974725"/>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pic>
        <p:nvPicPr>
          <p:cNvPr id="88075"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612" y="1554163"/>
            <a:ext cx="54951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88076" name="Group 12"/>
          <p:cNvGrpSpPr>
            <a:grpSpLocks/>
          </p:cNvGrpSpPr>
          <p:nvPr/>
        </p:nvGrpSpPr>
        <p:grpSpPr bwMode="auto">
          <a:xfrm>
            <a:off x="7983416" y="4048126"/>
            <a:ext cx="477715" cy="677863"/>
            <a:chOff x="5036" y="2516"/>
            <a:chExt cx="301" cy="427"/>
          </a:xfrm>
        </p:grpSpPr>
        <p:pic>
          <p:nvPicPr>
            <p:cNvPr id="88077"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 y="2516"/>
              <a:ext cx="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078"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 y="2575"/>
              <a:ext cx="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07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 y="2650"/>
              <a:ext cx="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8808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20" y="4260851"/>
            <a:ext cx="520211"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8081" name="Line 17"/>
          <p:cNvSpPr>
            <a:spLocks noChangeShapeType="1"/>
          </p:cNvSpPr>
          <p:nvPr/>
        </p:nvSpPr>
        <p:spPr bwMode="auto">
          <a:xfrm flipH="1" flipV="1">
            <a:off x="5845420" y="5591175"/>
            <a:ext cx="722434" cy="1588"/>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pic>
        <p:nvPicPr>
          <p:cNvPr id="88082" name="Picture 1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1558" y="4953000"/>
            <a:ext cx="80596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88083" name="Oval 19"/>
          <p:cNvSpPr>
            <a:spLocks noChangeArrowheads="1"/>
          </p:cNvSpPr>
          <p:nvPr/>
        </p:nvSpPr>
        <p:spPr bwMode="auto">
          <a:xfrm>
            <a:off x="6444762" y="5233989"/>
            <a:ext cx="794238" cy="725487"/>
          </a:xfrm>
          <a:prstGeom prst="ellipse">
            <a:avLst/>
          </a:prstGeom>
          <a:solidFill>
            <a:srgbClr val="CCCC66"/>
          </a:solidFill>
          <a:ln w="9525">
            <a:solidFill>
              <a:srgbClr val="A8A53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88084"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4054" y="5276851"/>
            <a:ext cx="247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grpSp>
        <p:nvGrpSpPr>
          <p:cNvPr id="88085" name="Group 21"/>
          <p:cNvGrpSpPr>
            <a:grpSpLocks/>
          </p:cNvGrpSpPr>
          <p:nvPr/>
        </p:nvGrpSpPr>
        <p:grpSpPr bwMode="auto">
          <a:xfrm>
            <a:off x="6601558" y="5508625"/>
            <a:ext cx="621323" cy="363538"/>
            <a:chOff x="2269" y="1230"/>
            <a:chExt cx="613" cy="292"/>
          </a:xfrm>
        </p:grpSpPr>
        <p:pic>
          <p:nvPicPr>
            <p:cNvPr id="8808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087"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08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88089"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485" y="4953000"/>
            <a:ext cx="80596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88090" name="Oval 26"/>
          <p:cNvSpPr>
            <a:spLocks noChangeArrowheads="1"/>
          </p:cNvSpPr>
          <p:nvPr/>
        </p:nvSpPr>
        <p:spPr bwMode="auto">
          <a:xfrm>
            <a:off x="5181600" y="5200651"/>
            <a:ext cx="810358" cy="720725"/>
          </a:xfrm>
          <a:prstGeom prst="ellipse">
            <a:avLst/>
          </a:prstGeom>
          <a:solidFill>
            <a:schemeClr val="accent2"/>
          </a:solidFill>
          <a:ln w="9525">
            <a:solidFill>
              <a:srgbClr val="8C202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88091" name="Picture 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959" y="3933826"/>
            <a:ext cx="105654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092" name="Picture 2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4459" y="2457450"/>
            <a:ext cx="827942"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88093" name="Oval 29"/>
          <p:cNvSpPr>
            <a:spLocks noChangeArrowheads="1"/>
          </p:cNvSpPr>
          <p:nvPr/>
        </p:nvSpPr>
        <p:spPr bwMode="auto">
          <a:xfrm>
            <a:off x="6928338" y="2487613"/>
            <a:ext cx="792774" cy="576262"/>
          </a:xfrm>
          <a:prstGeom prst="ellipse">
            <a:avLst/>
          </a:prstGeom>
          <a:solidFill>
            <a:srgbClr val="CCCC66"/>
          </a:solidFill>
          <a:ln w="9525">
            <a:solidFill>
              <a:srgbClr val="A8A53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88094"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7705" y="5251451"/>
            <a:ext cx="247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88095" name="Freeform 31"/>
          <p:cNvSpPr>
            <a:spLocks/>
          </p:cNvSpPr>
          <p:nvPr/>
        </p:nvSpPr>
        <p:spPr bwMode="auto">
          <a:xfrm rot="19758220" flipH="1">
            <a:off x="6452089" y="3400426"/>
            <a:ext cx="857250" cy="3492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flat" cmpd="sng">
            <a:solidFill>
              <a:srgbClr val="969696"/>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73025" tIns="36512" rIns="73025" bIns="36512"/>
          <a:lstStyle/>
          <a:p>
            <a:endParaRPr lang="en-US"/>
          </a:p>
        </p:txBody>
      </p:sp>
      <p:pic>
        <p:nvPicPr>
          <p:cNvPr id="88096" name="Picture 3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1785" y="3063876"/>
            <a:ext cx="38979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88097" name="Text Box 33"/>
          <p:cNvSpPr txBox="1">
            <a:spLocks noChangeArrowheads="1"/>
          </p:cNvSpPr>
          <p:nvPr/>
        </p:nvSpPr>
        <p:spPr bwMode="auto">
          <a:xfrm>
            <a:off x="5598849" y="5935663"/>
            <a:ext cx="1493999" cy="31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algn="ctr" eaLnBrk="0" hangingPunct="0"/>
            <a:r>
              <a:rPr kumimoji="0" lang="en-US" altLang="zh-TW" sz="1600" b="1"/>
              <a:t>Corp Network</a:t>
            </a:r>
          </a:p>
        </p:txBody>
      </p:sp>
      <p:sp>
        <p:nvSpPr>
          <p:cNvPr id="88098" name="Text Box 34"/>
          <p:cNvSpPr txBox="1">
            <a:spLocks noChangeArrowheads="1"/>
          </p:cNvSpPr>
          <p:nvPr/>
        </p:nvSpPr>
        <p:spPr bwMode="auto">
          <a:xfrm>
            <a:off x="5676901" y="2151063"/>
            <a:ext cx="175113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algn="ctr" eaLnBrk="0" hangingPunct="0"/>
            <a:r>
              <a:rPr kumimoji="0" lang="en-US" altLang="zh-TW" sz="1600" b="1"/>
              <a:t>Regional Offices</a:t>
            </a:r>
          </a:p>
        </p:txBody>
      </p:sp>
      <p:grpSp>
        <p:nvGrpSpPr>
          <p:cNvPr id="88099" name="Group 35"/>
          <p:cNvGrpSpPr>
            <a:grpSpLocks/>
          </p:cNvGrpSpPr>
          <p:nvPr/>
        </p:nvGrpSpPr>
        <p:grpSpPr bwMode="auto">
          <a:xfrm>
            <a:off x="6982558" y="2622550"/>
            <a:ext cx="621323" cy="363538"/>
            <a:chOff x="2269" y="1230"/>
            <a:chExt cx="613" cy="292"/>
          </a:xfrm>
        </p:grpSpPr>
        <p:pic>
          <p:nvPicPr>
            <p:cNvPr id="8810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01"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02"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88103" name="Group 39"/>
          <p:cNvGrpSpPr>
            <a:grpSpLocks/>
          </p:cNvGrpSpPr>
          <p:nvPr/>
        </p:nvGrpSpPr>
        <p:grpSpPr bwMode="auto">
          <a:xfrm>
            <a:off x="5325208" y="5475289"/>
            <a:ext cx="621323" cy="363537"/>
            <a:chOff x="2269" y="1230"/>
            <a:chExt cx="613" cy="292"/>
          </a:xfrm>
        </p:grpSpPr>
        <p:pic>
          <p:nvPicPr>
            <p:cNvPr id="88104"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0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06"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88107" name="Text Box 43"/>
          <p:cNvSpPr txBox="1">
            <a:spLocks noChangeArrowheads="1"/>
          </p:cNvSpPr>
          <p:nvPr/>
        </p:nvSpPr>
        <p:spPr bwMode="auto">
          <a:xfrm>
            <a:off x="5675435" y="5218113"/>
            <a:ext cx="147476" cy="289181"/>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eaLnBrk="0" hangingPunct="0"/>
            <a:endParaRPr kumimoji="0" lang="en-US" sz="1400" b="1">
              <a:solidFill>
                <a:schemeClr val="accent2"/>
              </a:solidFill>
            </a:endParaRPr>
          </a:p>
        </p:txBody>
      </p:sp>
      <p:sp>
        <p:nvSpPr>
          <p:cNvPr id="88108" name="Text Box 44"/>
          <p:cNvSpPr txBox="1">
            <a:spLocks noChangeArrowheads="1"/>
          </p:cNvSpPr>
          <p:nvPr/>
        </p:nvSpPr>
        <p:spPr bwMode="auto">
          <a:xfrm>
            <a:off x="6941528" y="5227638"/>
            <a:ext cx="147476" cy="289181"/>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eaLnBrk="0" hangingPunct="0"/>
            <a:endParaRPr kumimoji="0" lang="en-US" sz="1400" b="1">
              <a:solidFill>
                <a:schemeClr val="accent2"/>
              </a:solidFill>
            </a:endParaRPr>
          </a:p>
        </p:txBody>
      </p:sp>
      <p:pic>
        <p:nvPicPr>
          <p:cNvPr id="88109" name="Picture 4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8831" y="2616201"/>
            <a:ext cx="732692"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88110" name="Oval 46"/>
          <p:cNvSpPr>
            <a:spLocks noChangeArrowheads="1"/>
          </p:cNvSpPr>
          <p:nvPr/>
        </p:nvSpPr>
        <p:spPr bwMode="auto">
          <a:xfrm>
            <a:off x="5246077" y="2444750"/>
            <a:ext cx="810358" cy="590550"/>
          </a:xfrm>
          <a:prstGeom prst="ellipse">
            <a:avLst/>
          </a:prstGeom>
          <a:solidFill>
            <a:schemeClr val="accent2"/>
          </a:solidFill>
          <a:ln w="9525">
            <a:solidFill>
              <a:srgbClr val="8C202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88111" name="Picture 4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9251" y="3035301"/>
            <a:ext cx="39125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grpSp>
        <p:nvGrpSpPr>
          <p:cNvPr id="88112" name="Group 48"/>
          <p:cNvGrpSpPr>
            <a:grpSpLocks/>
          </p:cNvGrpSpPr>
          <p:nvPr/>
        </p:nvGrpSpPr>
        <p:grpSpPr bwMode="auto">
          <a:xfrm>
            <a:off x="5312020" y="2601914"/>
            <a:ext cx="622788" cy="363537"/>
            <a:chOff x="2269" y="1230"/>
            <a:chExt cx="613" cy="292"/>
          </a:xfrm>
        </p:grpSpPr>
        <p:pic>
          <p:nvPicPr>
            <p:cNvPr id="88113"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14"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15"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88116" name="Text Box 52"/>
          <p:cNvSpPr txBox="1">
            <a:spLocks noChangeArrowheads="1"/>
          </p:cNvSpPr>
          <p:nvPr/>
        </p:nvSpPr>
        <p:spPr bwMode="auto">
          <a:xfrm>
            <a:off x="5928946" y="2428875"/>
            <a:ext cx="147476" cy="289181"/>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eaLnBrk="0" hangingPunct="0"/>
            <a:endParaRPr kumimoji="0" lang="en-US" sz="1400" b="1">
              <a:solidFill>
                <a:schemeClr val="accent2"/>
              </a:solidFill>
            </a:endParaRPr>
          </a:p>
        </p:txBody>
      </p:sp>
      <p:sp>
        <p:nvSpPr>
          <p:cNvPr id="88117" name="Text Box 53"/>
          <p:cNvSpPr txBox="1">
            <a:spLocks noChangeArrowheads="1"/>
          </p:cNvSpPr>
          <p:nvPr/>
        </p:nvSpPr>
        <p:spPr bwMode="auto">
          <a:xfrm>
            <a:off x="7319597" y="4710113"/>
            <a:ext cx="1390650" cy="30480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r>
              <a:rPr kumimoji="0" lang="en-US" altLang="zh-TW" sz="1400" b="1">
                <a:solidFill>
                  <a:schemeClr val="accent2"/>
                </a:solidFill>
              </a:rPr>
              <a:t>WWW Servers</a:t>
            </a:r>
          </a:p>
        </p:txBody>
      </p:sp>
      <p:sp>
        <p:nvSpPr>
          <p:cNvPr id="88118" name="Text Box 54"/>
          <p:cNvSpPr txBox="1">
            <a:spLocks noChangeArrowheads="1"/>
          </p:cNvSpPr>
          <p:nvPr/>
        </p:nvSpPr>
        <p:spPr bwMode="auto">
          <a:xfrm>
            <a:off x="6462640" y="1447800"/>
            <a:ext cx="1450437" cy="338554"/>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eaLnBrk="0" hangingPunct="0"/>
            <a:r>
              <a:rPr kumimoji="0" lang="en-US" altLang="zh-TW" sz="1600" b="1">
                <a:solidFill>
                  <a:schemeClr val="accent2"/>
                </a:solidFill>
              </a:rPr>
              <a:t>Remote User</a:t>
            </a:r>
          </a:p>
        </p:txBody>
      </p:sp>
      <p:sp>
        <p:nvSpPr>
          <p:cNvPr id="88119" name="Freeform 55"/>
          <p:cNvSpPr>
            <a:spLocks/>
          </p:cNvSpPr>
          <p:nvPr/>
        </p:nvSpPr>
        <p:spPr bwMode="auto">
          <a:xfrm>
            <a:off x="7395796" y="1871663"/>
            <a:ext cx="754673" cy="2705100"/>
          </a:xfrm>
          <a:custGeom>
            <a:avLst/>
            <a:gdLst>
              <a:gd name="T0" fmla="*/ 388 w 475"/>
              <a:gd name="T1" fmla="*/ 0 h 1704"/>
              <a:gd name="T2" fmla="*/ 428 w 475"/>
              <a:gd name="T3" fmla="*/ 1507 h 1704"/>
              <a:gd name="T4" fmla="*/ 104 w 475"/>
              <a:gd name="T5" fmla="*/ 1183 h 1704"/>
              <a:gd name="T6" fmla="*/ 26 w 475"/>
              <a:gd name="T7" fmla="*/ 1318 h 1704"/>
              <a:gd name="T8" fmla="*/ 262 w 475"/>
              <a:gd name="T9" fmla="*/ 1546 h 1704"/>
              <a:gd name="T10" fmla="*/ 168 w 475"/>
              <a:gd name="T11" fmla="*/ 1310 h 1704"/>
              <a:gd name="T12" fmla="*/ 215 w 475"/>
              <a:gd name="T13" fmla="*/ 1144 h 1704"/>
            </a:gdLst>
            <a:ahLst/>
            <a:cxnLst>
              <a:cxn ang="0">
                <a:pos x="T0" y="T1"/>
              </a:cxn>
              <a:cxn ang="0">
                <a:pos x="T2" y="T3"/>
              </a:cxn>
              <a:cxn ang="0">
                <a:pos x="T4" y="T5"/>
              </a:cxn>
              <a:cxn ang="0">
                <a:pos x="T6" y="T7"/>
              </a:cxn>
              <a:cxn ang="0">
                <a:pos x="T8" y="T9"/>
              </a:cxn>
              <a:cxn ang="0">
                <a:pos x="T10" y="T11"/>
              </a:cxn>
              <a:cxn ang="0">
                <a:pos x="T12" y="T13"/>
              </a:cxn>
            </a:cxnLst>
            <a:rect l="0" t="0" r="r" b="b"/>
            <a:pathLst>
              <a:path w="475" h="1704">
                <a:moveTo>
                  <a:pt x="388" y="0"/>
                </a:moveTo>
                <a:cubicBezTo>
                  <a:pt x="431" y="655"/>
                  <a:pt x="475" y="1310"/>
                  <a:pt x="428" y="1507"/>
                </a:cubicBezTo>
                <a:cubicBezTo>
                  <a:pt x="381" y="1704"/>
                  <a:pt x="171" y="1215"/>
                  <a:pt x="104" y="1183"/>
                </a:cubicBezTo>
                <a:cubicBezTo>
                  <a:pt x="37" y="1151"/>
                  <a:pt x="0" y="1258"/>
                  <a:pt x="26" y="1318"/>
                </a:cubicBezTo>
                <a:cubicBezTo>
                  <a:pt x="52" y="1378"/>
                  <a:pt x="238" y="1547"/>
                  <a:pt x="262" y="1546"/>
                </a:cubicBezTo>
                <a:cubicBezTo>
                  <a:pt x="286" y="1545"/>
                  <a:pt x="176" y="1377"/>
                  <a:pt x="168" y="1310"/>
                </a:cubicBezTo>
                <a:cubicBezTo>
                  <a:pt x="160" y="1243"/>
                  <a:pt x="208" y="1173"/>
                  <a:pt x="215" y="11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73025" tIns="36512" rIns="73025" bIns="36512"/>
          <a:lstStyle/>
          <a:p>
            <a:endParaRPr lang="en-US"/>
          </a:p>
        </p:txBody>
      </p:sp>
      <p:sp>
        <p:nvSpPr>
          <p:cNvPr id="88120" name="Oval 56"/>
          <p:cNvSpPr>
            <a:spLocks noChangeArrowheads="1"/>
          </p:cNvSpPr>
          <p:nvPr/>
        </p:nvSpPr>
        <p:spPr bwMode="auto">
          <a:xfrm>
            <a:off x="5804389" y="4060825"/>
            <a:ext cx="1417026" cy="641350"/>
          </a:xfrm>
          <a:prstGeom prst="ellipse">
            <a:avLst/>
          </a:prstGeom>
          <a:solidFill>
            <a:srgbClr val="99CCCC"/>
          </a:solidFill>
          <a:ln w="9525">
            <a:solidFill>
              <a:srgbClr val="73BBB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88121" name="Picture 5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1750" y="4108450"/>
            <a:ext cx="2798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22" name="Picture 5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8159" y="4283075"/>
            <a:ext cx="27842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123" name="Picture 5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3136" y="3602039"/>
            <a:ext cx="38979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88124" name="Picture 6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5085" y="4324350"/>
            <a:ext cx="281354"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8125" name="Freeform 61"/>
          <p:cNvSpPr>
            <a:spLocks/>
          </p:cNvSpPr>
          <p:nvPr/>
        </p:nvSpPr>
        <p:spPr bwMode="auto">
          <a:xfrm>
            <a:off x="6258658" y="1758951"/>
            <a:ext cx="2073519" cy="2803525"/>
          </a:xfrm>
          <a:custGeom>
            <a:avLst/>
            <a:gdLst>
              <a:gd name="T0" fmla="*/ 1003 w 1307"/>
              <a:gd name="T1" fmla="*/ 0 h 1766"/>
              <a:gd name="T2" fmla="*/ 435 w 1307"/>
              <a:gd name="T3" fmla="*/ 907 h 1766"/>
              <a:gd name="T4" fmla="*/ 88 w 1307"/>
              <a:gd name="T5" fmla="*/ 1231 h 1766"/>
              <a:gd name="T6" fmla="*/ 175 w 1307"/>
              <a:gd name="T7" fmla="*/ 1681 h 1766"/>
              <a:gd name="T8" fmla="*/ 1137 w 1307"/>
              <a:gd name="T9" fmla="*/ 1744 h 1766"/>
              <a:gd name="T10" fmla="*/ 1193 w 1307"/>
              <a:gd name="T11" fmla="*/ 1752 h 1766"/>
            </a:gdLst>
            <a:ahLst/>
            <a:cxnLst>
              <a:cxn ang="0">
                <a:pos x="T0" y="T1"/>
              </a:cxn>
              <a:cxn ang="0">
                <a:pos x="T2" y="T3"/>
              </a:cxn>
              <a:cxn ang="0">
                <a:pos x="T4" y="T5"/>
              </a:cxn>
              <a:cxn ang="0">
                <a:pos x="T6" y="T7"/>
              </a:cxn>
              <a:cxn ang="0">
                <a:pos x="T8" y="T9"/>
              </a:cxn>
              <a:cxn ang="0">
                <a:pos x="T10" y="T11"/>
              </a:cxn>
            </a:cxnLst>
            <a:rect l="0" t="0" r="r" b="b"/>
            <a:pathLst>
              <a:path w="1307" h="1766">
                <a:moveTo>
                  <a:pt x="1003" y="0"/>
                </a:moveTo>
                <a:cubicBezTo>
                  <a:pt x="795" y="351"/>
                  <a:pt x="587" y="702"/>
                  <a:pt x="435" y="907"/>
                </a:cubicBezTo>
                <a:cubicBezTo>
                  <a:pt x="283" y="1112"/>
                  <a:pt x="131" y="1102"/>
                  <a:pt x="88" y="1231"/>
                </a:cubicBezTo>
                <a:cubicBezTo>
                  <a:pt x="45" y="1360"/>
                  <a:pt x="0" y="1596"/>
                  <a:pt x="175" y="1681"/>
                </a:cubicBezTo>
                <a:cubicBezTo>
                  <a:pt x="350" y="1766"/>
                  <a:pt x="967" y="1732"/>
                  <a:pt x="1137" y="1744"/>
                </a:cubicBezTo>
                <a:cubicBezTo>
                  <a:pt x="1307" y="1756"/>
                  <a:pt x="1185" y="1751"/>
                  <a:pt x="1193" y="1752"/>
                </a:cubicBezTo>
              </a:path>
            </a:pathLst>
          </a:custGeom>
          <a:noFill/>
          <a:ln w="57150" cap="flat" cmpd="sng">
            <a:solidFill>
              <a:schemeClr val="accent2"/>
            </a:solidFill>
            <a:prstDash val="solid"/>
            <a:round/>
            <a:headEnd type="none" w="med" len="med"/>
            <a:tailEnd type="triangle" w="med" len="med"/>
          </a:ln>
          <a:effectLst>
            <a:outerShdw blurRad="63500"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73025" tIns="36512" rIns="73025" bIns="36512"/>
          <a:lstStyle/>
          <a:p>
            <a:endParaRPr lang="en-US"/>
          </a:p>
        </p:txBody>
      </p:sp>
    </p:spTree>
    <p:extLst>
      <p:ext uri="{BB962C8B-B14F-4D97-AF65-F5344CB8AC3E}">
        <p14:creationId xmlns:p14="http://schemas.microsoft.com/office/powerpoint/2010/main" val="22001242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125"/>
                                        </p:tgtEl>
                                        <p:attrNameLst>
                                          <p:attrName>style.visibility</p:attrName>
                                        </p:attrNameLst>
                                      </p:cBhvr>
                                      <p:to>
                                        <p:strVal val="visible"/>
                                      </p:to>
                                    </p:set>
                                    <p:animEffect transition="in" filter="dissolve">
                                      <p:cBhvr>
                                        <p:cTn id="7" dur="500"/>
                                        <p:tgtEl>
                                          <p:spTgt spid="88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2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280507-853B-DA4A-B26B-CDD5E81E2816}" type="slidenum">
              <a:rPr lang="en-US"/>
              <a:pPr/>
              <a:t>20</a:t>
            </a:fld>
            <a:endParaRPr lang="en-US"/>
          </a:p>
        </p:txBody>
      </p:sp>
      <p:sp>
        <p:nvSpPr>
          <p:cNvPr id="18434" name="Rectangle 2"/>
          <p:cNvSpPr>
            <a:spLocks noGrp="1" noChangeArrowheads="1"/>
          </p:cNvSpPr>
          <p:nvPr>
            <p:ph type="title"/>
          </p:nvPr>
        </p:nvSpPr>
        <p:spPr/>
        <p:txBody>
          <a:bodyPr/>
          <a:lstStyle/>
          <a:p>
            <a:r>
              <a:rPr lang="en-GB"/>
              <a:t>BGP/MPLS VPN key components</a:t>
            </a:r>
          </a:p>
        </p:txBody>
      </p:sp>
      <p:sp>
        <p:nvSpPr>
          <p:cNvPr id="18435" name="Rectangle 3"/>
          <p:cNvSpPr>
            <a:spLocks noGrp="1" noChangeArrowheads="1"/>
          </p:cNvSpPr>
          <p:nvPr>
            <p:ph type="body" idx="1"/>
          </p:nvPr>
        </p:nvSpPr>
        <p:spPr/>
        <p:txBody>
          <a:bodyPr/>
          <a:lstStyle/>
          <a:p>
            <a:pPr>
              <a:lnSpc>
                <a:spcPct val="90000"/>
              </a:lnSpc>
            </a:pPr>
            <a:r>
              <a:rPr lang="en-US" b="1">
                <a:solidFill>
                  <a:srgbClr val="FF6600"/>
                </a:solidFill>
              </a:rPr>
              <a:t>Forwarding in the core:</a:t>
            </a:r>
            <a:r>
              <a:rPr lang="en-US" b="1"/>
              <a:t> </a:t>
            </a:r>
            <a:r>
              <a:rPr lang="en-US"/>
              <a:t>MPLS</a:t>
            </a:r>
          </a:p>
          <a:p>
            <a:pPr>
              <a:lnSpc>
                <a:spcPct val="90000"/>
              </a:lnSpc>
            </a:pPr>
            <a:endParaRPr lang="en-US"/>
          </a:p>
          <a:p>
            <a:pPr>
              <a:lnSpc>
                <a:spcPct val="90000"/>
              </a:lnSpc>
            </a:pPr>
            <a:r>
              <a:rPr lang="en-US" b="1">
                <a:solidFill>
                  <a:srgbClr val="FF6600"/>
                </a:solidFill>
              </a:rPr>
              <a:t>Distributing routes between PEs:</a:t>
            </a:r>
            <a:r>
              <a:rPr lang="en-US" b="1"/>
              <a:t> </a:t>
            </a:r>
            <a:r>
              <a:rPr lang="en-US"/>
              <a:t>BGP</a:t>
            </a:r>
            <a:endParaRPr lang="en-US" b="1"/>
          </a:p>
          <a:p>
            <a:pPr>
              <a:lnSpc>
                <a:spcPct val="90000"/>
              </a:lnSpc>
            </a:pPr>
            <a:endParaRPr lang="en-US" b="1">
              <a:solidFill>
                <a:srgbClr val="FF6600"/>
              </a:solidFill>
            </a:endParaRPr>
          </a:p>
          <a:p>
            <a:pPr>
              <a:lnSpc>
                <a:spcPct val="90000"/>
              </a:lnSpc>
            </a:pPr>
            <a:r>
              <a:rPr lang="en-US" b="1">
                <a:solidFill>
                  <a:srgbClr val="FF6600"/>
                </a:solidFill>
              </a:rPr>
              <a:t>Isolation:</a:t>
            </a:r>
            <a:r>
              <a:rPr lang="en-US" b="1"/>
              <a:t> </a:t>
            </a:r>
            <a:r>
              <a:rPr lang="en-US"/>
              <a:t>Keeping different VPNs from routing traffic over one another</a:t>
            </a:r>
          </a:p>
          <a:p>
            <a:pPr lvl="1">
              <a:lnSpc>
                <a:spcPct val="90000"/>
              </a:lnSpc>
            </a:pPr>
            <a:r>
              <a:rPr lang="en-US"/>
              <a:t>Constrained distribution of routing information</a:t>
            </a:r>
          </a:p>
          <a:p>
            <a:pPr lvl="1">
              <a:lnSpc>
                <a:spcPct val="90000"/>
              </a:lnSpc>
            </a:pPr>
            <a:r>
              <a:rPr lang="en-US"/>
              <a:t>Multiple </a:t>
            </a:r>
            <a:r>
              <a:rPr lang="ja-JP" altLang="en-US">
                <a:latin typeface="Arial"/>
              </a:rPr>
              <a:t>“</a:t>
            </a:r>
            <a:r>
              <a:rPr lang="en-US"/>
              <a:t>virtual</a:t>
            </a:r>
            <a:r>
              <a:rPr lang="ja-JP" altLang="en-US">
                <a:latin typeface="Arial"/>
              </a:rPr>
              <a:t>”</a:t>
            </a:r>
            <a:r>
              <a:rPr lang="en-US"/>
              <a:t> forwarding tables</a:t>
            </a:r>
          </a:p>
          <a:p>
            <a:pPr>
              <a:lnSpc>
                <a:spcPct val="90000"/>
              </a:lnSpc>
            </a:pPr>
            <a:endParaRPr lang="en-US" b="1">
              <a:solidFill>
                <a:srgbClr val="FF6600"/>
              </a:solidFill>
            </a:endParaRPr>
          </a:p>
          <a:p>
            <a:pPr>
              <a:lnSpc>
                <a:spcPct val="90000"/>
              </a:lnSpc>
            </a:pPr>
            <a:r>
              <a:rPr lang="en-US" b="1">
                <a:solidFill>
                  <a:srgbClr val="FF6600"/>
                </a:solidFill>
              </a:rPr>
              <a:t>Unique addresses: </a:t>
            </a:r>
            <a:r>
              <a:rPr lang="en-US"/>
              <a:t>VPN-IP4 Address extension</a:t>
            </a:r>
          </a:p>
          <a:p>
            <a:pPr>
              <a:lnSpc>
                <a:spcPct val="90000"/>
              </a:lnSpc>
            </a:pPr>
            <a:endParaRPr lang="en-US"/>
          </a:p>
          <a:p>
            <a:pPr>
              <a:lnSpc>
                <a:spcPct val="90000"/>
              </a:lnSpc>
            </a:pPr>
            <a:endParaRPr lang="en-US"/>
          </a:p>
        </p:txBody>
      </p:sp>
    </p:spTree>
    <p:extLst>
      <p:ext uri="{BB962C8B-B14F-4D97-AF65-F5344CB8AC3E}">
        <p14:creationId xmlns:p14="http://schemas.microsoft.com/office/powerpoint/2010/main" val="3252529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9FA70B79-06D7-BD4C-82EE-E7D6BA7609FE}" type="slidenum">
              <a:rPr lang="en-US"/>
              <a:pPr/>
              <a:t>21</a:t>
            </a:fld>
            <a:endParaRPr lang="en-US"/>
          </a:p>
        </p:txBody>
      </p:sp>
      <p:sp>
        <p:nvSpPr>
          <p:cNvPr id="20482" name="Rectangle 2"/>
          <p:cNvSpPr>
            <a:spLocks noGrp="1" noChangeArrowheads="1"/>
          </p:cNvSpPr>
          <p:nvPr>
            <p:ph type="title"/>
          </p:nvPr>
        </p:nvSpPr>
        <p:spPr/>
        <p:txBody>
          <a:bodyPr/>
          <a:lstStyle/>
          <a:p>
            <a:r>
              <a:rPr lang="en-US"/>
              <a:t>Virtual Routing and Forwarding</a:t>
            </a:r>
          </a:p>
        </p:txBody>
      </p:sp>
      <p:sp>
        <p:nvSpPr>
          <p:cNvPr id="20483" name="Rectangle 3"/>
          <p:cNvSpPr>
            <a:spLocks noGrp="1" noChangeArrowheads="1"/>
          </p:cNvSpPr>
          <p:nvPr>
            <p:ph type="body" idx="1"/>
          </p:nvPr>
        </p:nvSpPr>
        <p:spPr>
          <a:xfrm>
            <a:off x="457200" y="1600200"/>
            <a:ext cx="8229600" cy="609600"/>
          </a:xfrm>
        </p:spPr>
        <p:txBody>
          <a:bodyPr/>
          <a:lstStyle/>
          <a:p>
            <a:r>
              <a:rPr lang="en-US"/>
              <a:t>Separate tables per customer at each router</a:t>
            </a:r>
          </a:p>
        </p:txBody>
      </p:sp>
      <p:sp>
        <p:nvSpPr>
          <p:cNvPr id="20484" name="Cloud"/>
          <p:cNvSpPr>
            <a:spLocks noChangeAspect="1" noEditPoints="1" noChangeArrowheads="1"/>
          </p:cNvSpPr>
          <p:nvPr/>
        </p:nvSpPr>
        <p:spPr bwMode="auto">
          <a:xfrm>
            <a:off x="4876800" y="3886200"/>
            <a:ext cx="1371600" cy="15811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0485" name="Cloud"/>
          <p:cNvSpPr>
            <a:spLocks noChangeAspect="1" noEditPoints="1" noChangeArrowheads="1"/>
          </p:cNvSpPr>
          <p:nvPr/>
        </p:nvSpPr>
        <p:spPr bwMode="auto">
          <a:xfrm>
            <a:off x="762000" y="3200400"/>
            <a:ext cx="2209800" cy="13335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0486" name="Cloud"/>
          <p:cNvSpPr>
            <a:spLocks noChangeAspect="1" noEditPoints="1" noChangeArrowheads="1"/>
          </p:cNvSpPr>
          <p:nvPr/>
        </p:nvSpPr>
        <p:spPr bwMode="auto">
          <a:xfrm>
            <a:off x="838200" y="4991100"/>
            <a:ext cx="2209800" cy="13335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0487" name="Oval 7"/>
          <p:cNvSpPr>
            <a:spLocks noChangeArrowheads="1"/>
          </p:cNvSpPr>
          <p:nvPr/>
        </p:nvSpPr>
        <p:spPr bwMode="auto">
          <a:xfrm>
            <a:off x="4876800" y="44958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8" name="Oval 8"/>
          <p:cNvSpPr>
            <a:spLocks noChangeArrowheads="1"/>
          </p:cNvSpPr>
          <p:nvPr/>
        </p:nvSpPr>
        <p:spPr bwMode="auto">
          <a:xfrm>
            <a:off x="2667000" y="35814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9" name="Oval 9"/>
          <p:cNvSpPr>
            <a:spLocks noChangeArrowheads="1"/>
          </p:cNvSpPr>
          <p:nvPr/>
        </p:nvSpPr>
        <p:spPr bwMode="auto">
          <a:xfrm>
            <a:off x="2743200" y="5486400"/>
            <a:ext cx="381000" cy="3810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90" name="Text Box 10"/>
          <p:cNvSpPr txBox="1">
            <a:spLocks noChangeArrowheads="1"/>
          </p:cNvSpPr>
          <p:nvPr/>
        </p:nvSpPr>
        <p:spPr bwMode="auto">
          <a:xfrm>
            <a:off x="2895600" y="31242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10.0.1.0/24</a:t>
            </a:r>
            <a:br>
              <a:rPr lang="en-US" b="1"/>
            </a:br>
            <a:r>
              <a:rPr lang="en-US" b="1"/>
              <a:t>RD: Green</a:t>
            </a:r>
          </a:p>
        </p:txBody>
      </p:sp>
      <p:sp>
        <p:nvSpPr>
          <p:cNvPr id="20491" name="Text Box 11"/>
          <p:cNvSpPr txBox="1">
            <a:spLocks noChangeArrowheads="1"/>
          </p:cNvSpPr>
          <p:nvPr/>
        </p:nvSpPr>
        <p:spPr bwMode="auto">
          <a:xfrm>
            <a:off x="2819400" y="6034088"/>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10.0.1.0/24</a:t>
            </a:r>
            <a:br>
              <a:rPr lang="en-US" b="1"/>
            </a:br>
            <a:r>
              <a:rPr lang="en-US" b="1"/>
              <a:t>RD: Blue</a:t>
            </a:r>
          </a:p>
        </p:txBody>
      </p:sp>
      <p:sp>
        <p:nvSpPr>
          <p:cNvPr id="20492" name="Freeform 12"/>
          <p:cNvSpPr>
            <a:spLocks/>
          </p:cNvSpPr>
          <p:nvPr/>
        </p:nvSpPr>
        <p:spPr bwMode="auto">
          <a:xfrm>
            <a:off x="3048000" y="3733800"/>
            <a:ext cx="1905000" cy="762000"/>
          </a:xfrm>
          <a:custGeom>
            <a:avLst/>
            <a:gdLst>
              <a:gd name="T0" fmla="*/ 0 w 1200"/>
              <a:gd name="T1" fmla="*/ 0 h 480"/>
              <a:gd name="T2" fmla="*/ 672 w 1200"/>
              <a:gd name="T3" fmla="*/ 96 h 480"/>
              <a:gd name="T4" fmla="*/ 1200 w 1200"/>
              <a:gd name="T5" fmla="*/ 480 h 480"/>
            </a:gdLst>
            <a:ahLst/>
            <a:cxnLst>
              <a:cxn ang="0">
                <a:pos x="T0" y="T1"/>
              </a:cxn>
              <a:cxn ang="0">
                <a:pos x="T2" y="T3"/>
              </a:cxn>
              <a:cxn ang="0">
                <a:pos x="T4" y="T5"/>
              </a:cxn>
            </a:cxnLst>
            <a:rect l="0" t="0" r="r" b="b"/>
            <a:pathLst>
              <a:path w="1200" h="480">
                <a:moveTo>
                  <a:pt x="0" y="0"/>
                </a:moveTo>
                <a:cubicBezTo>
                  <a:pt x="236" y="8"/>
                  <a:pt x="472" y="16"/>
                  <a:pt x="672" y="96"/>
                </a:cubicBezTo>
                <a:cubicBezTo>
                  <a:pt x="872" y="176"/>
                  <a:pt x="1036" y="328"/>
                  <a:pt x="1200" y="480"/>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3" name="Freeform 13"/>
          <p:cNvSpPr>
            <a:spLocks/>
          </p:cNvSpPr>
          <p:nvPr/>
        </p:nvSpPr>
        <p:spPr bwMode="auto">
          <a:xfrm flipV="1">
            <a:off x="3124200" y="4876800"/>
            <a:ext cx="1828800" cy="762000"/>
          </a:xfrm>
          <a:custGeom>
            <a:avLst/>
            <a:gdLst>
              <a:gd name="T0" fmla="*/ 0 w 1200"/>
              <a:gd name="T1" fmla="*/ 0 h 480"/>
              <a:gd name="T2" fmla="*/ 672 w 1200"/>
              <a:gd name="T3" fmla="*/ 96 h 480"/>
              <a:gd name="T4" fmla="*/ 1200 w 1200"/>
              <a:gd name="T5" fmla="*/ 480 h 480"/>
            </a:gdLst>
            <a:ahLst/>
            <a:cxnLst>
              <a:cxn ang="0">
                <a:pos x="T0" y="T1"/>
              </a:cxn>
              <a:cxn ang="0">
                <a:pos x="T2" y="T3"/>
              </a:cxn>
              <a:cxn ang="0">
                <a:pos x="T4" y="T5"/>
              </a:cxn>
            </a:cxnLst>
            <a:rect l="0" t="0" r="r" b="b"/>
            <a:pathLst>
              <a:path w="1200" h="480">
                <a:moveTo>
                  <a:pt x="0" y="0"/>
                </a:moveTo>
                <a:cubicBezTo>
                  <a:pt x="236" y="8"/>
                  <a:pt x="472" y="16"/>
                  <a:pt x="672" y="96"/>
                </a:cubicBezTo>
                <a:cubicBezTo>
                  <a:pt x="872" y="176"/>
                  <a:pt x="1036" y="328"/>
                  <a:pt x="1200" y="480"/>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4" name="Rectangle 14"/>
          <p:cNvSpPr>
            <a:spLocks noChangeArrowheads="1"/>
          </p:cNvSpPr>
          <p:nvPr/>
        </p:nvSpPr>
        <p:spPr bwMode="auto">
          <a:xfrm>
            <a:off x="6324600" y="5029200"/>
            <a:ext cx="1905000" cy="1524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95" name="Line 15"/>
          <p:cNvSpPr>
            <a:spLocks noChangeShapeType="1"/>
          </p:cNvSpPr>
          <p:nvPr/>
        </p:nvSpPr>
        <p:spPr bwMode="auto">
          <a:xfrm>
            <a:off x="6324600" y="54864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6" name="Rectangle 16"/>
          <p:cNvSpPr>
            <a:spLocks noChangeArrowheads="1"/>
          </p:cNvSpPr>
          <p:nvPr/>
        </p:nvSpPr>
        <p:spPr bwMode="auto">
          <a:xfrm>
            <a:off x="6324600" y="2667000"/>
            <a:ext cx="1828800" cy="1447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97" name="Text Box 17"/>
          <p:cNvSpPr txBox="1">
            <a:spLocks noChangeArrowheads="1"/>
          </p:cNvSpPr>
          <p:nvPr/>
        </p:nvSpPr>
        <p:spPr bwMode="auto">
          <a:xfrm>
            <a:off x="6324600" y="2681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10.0.1.0/24</a:t>
            </a:r>
          </a:p>
        </p:txBody>
      </p:sp>
      <p:sp>
        <p:nvSpPr>
          <p:cNvPr id="20498" name="Text Box 18"/>
          <p:cNvSpPr txBox="1">
            <a:spLocks noChangeArrowheads="1"/>
          </p:cNvSpPr>
          <p:nvPr/>
        </p:nvSpPr>
        <p:spPr bwMode="auto">
          <a:xfrm>
            <a:off x="6324600" y="5105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10.0.1.0/24</a:t>
            </a:r>
          </a:p>
        </p:txBody>
      </p:sp>
      <p:sp>
        <p:nvSpPr>
          <p:cNvPr id="20499" name="Text Box 19"/>
          <p:cNvSpPr txBox="1">
            <a:spLocks noChangeArrowheads="1"/>
          </p:cNvSpPr>
          <p:nvPr/>
        </p:nvSpPr>
        <p:spPr bwMode="auto">
          <a:xfrm>
            <a:off x="1143000" y="35956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Customer 1</a:t>
            </a:r>
          </a:p>
        </p:txBody>
      </p:sp>
      <p:sp>
        <p:nvSpPr>
          <p:cNvPr id="20500" name="Text Box 20"/>
          <p:cNvSpPr txBox="1">
            <a:spLocks noChangeArrowheads="1"/>
          </p:cNvSpPr>
          <p:nvPr/>
        </p:nvSpPr>
        <p:spPr bwMode="auto">
          <a:xfrm>
            <a:off x="1066800" y="55006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Customer 2</a:t>
            </a:r>
          </a:p>
        </p:txBody>
      </p:sp>
      <p:sp>
        <p:nvSpPr>
          <p:cNvPr id="20501" name="Line 21"/>
          <p:cNvSpPr>
            <a:spLocks noChangeShapeType="1"/>
          </p:cNvSpPr>
          <p:nvPr/>
        </p:nvSpPr>
        <p:spPr bwMode="auto">
          <a:xfrm>
            <a:off x="7620000" y="26670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02" name="Line 22"/>
          <p:cNvSpPr>
            <a:spLocks noChangeShapeType="1"/>
          </p:cNvSpPr>
          <p:nvPr/>
        </p:nvSpPr>
        <p:spPr bwMode="auto">
          <a:xfrm>
            <a:off x="7620000" y="50292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03" name="Line 23"/>
          <p:cNvSpPr>
            <a:spLocks noChangeShapeType="1"/>
          </p:cNvSpPr>
          <p:nvPr/>
        </p:nvSpPr>
        <p:spPr bwMode="auto">
          <a:xfrm>
            <a:off x="6253163" y="30480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04" name="Text Box 24"/>
          <p:cNvSpPr txBox="1">
            <a:spLocks noChangeArrowheads="1"/>
          </p:cNvSpPr>
          <p:nvPr/>
        </p:nvSpPr>
        <p:spPr bwMode="auto">
          <a:xfrm>
            <a:off x="6248400" y="2209800"/>
            <a:ext cx="1905000" cy="366713"/>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Customer 1</a:t>
            </a:r>
          </a:p>
        </p:txBody>
      </p:sp>
      <p:sp>
        <p:nvSpPr>
          <p:cNvPr id="20505" name="Text Box 25"/>
          <p:cNvSpPr txBox="1">
            <a:spLocks noChangeArrowheads="1"/>
          </p:cNvSpPr>
          <p:nvPr/>
        </p:nvSpPr>
        <p:spPr bwMode="auto">
          <a:xfrm>
            <a:off x="6324600" y="4662488"/>
            <a:ext cx="1905000" cy="366712"/>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Customer 2</a:t>
            </a:r>
          </a:p>
        </p:txBody>
      </p:sp>
    </p:spTree>
    <p:extLst>
      <p:ext uri="{BB962C8B-B14F-4D97-AF65-F5344CB8AC3E}">
        <p14:creationId xmlns:p14="http://schemas.microsoft.com/office/powerpoint/2010/main" val="39233572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6F8C053A-C56D-CD45-A8DE-7D0307773ABC}" type="slidenum">
              <a:rPr lang="en-US"/>
              <a:pPr/>
              <a:t>22</a:t>
            </a:fld>
            <a:endParaRPr lang="en-US"/>
          </a:p>
        </p:txBody>
      </p:sp>
      <p:sp>
        <p:nvSpPr>
          <p:cNvPr id="22530" name="Rectangle 2"/>
          <p:cNvSpPr>
            <a:spLocks noGrp="1" noChangeArrowheads="1"/>
          </p:cNvSpPr>
          <p:nvPr>
            <p:ph type="title"/>
          </p:nvPr>
        </p:nvSpPr>
        <p:spPr>
          <a:xfrm>
            <a:off x="76200" y="609600"/>
            <a:ext cx="8763000" cy="914400"/>
          </a:xfrm>
        </p:spPr>
        <p:txBody>
          <a:bodyPr/>
          <a:lstStyle/>
          <a:p>
            <a:r>
              <a:rPr lang="en-US"/>
              <a:t>Routing: Constraining Distribution</a:t>
            </a:r>
            <a:endParaRPr lang="en-GB"/>
          </a:p>
        </p:txBody>
      </p:sp>
      <p:sp>
        <p:nvSpPr>
          <p:cNvPr id="22531" name="Rectangle 3"/>
          <p:cNvSpPr>
            <a:spLocks noGrp="1" noChangeArrowheads="1"/>
          </p:cNvSpPr>
          <p:nvPr>
            <p:ph type="body" idx="1"/>
          </p:nvPr>
        </p:nvSpPr>
        <p:spPr>
          <a:xfrm>
            <a:off x="495300" y="1727200"/>
            <a:ext cx="8267700" cy="2006600"/>
          </a:xfrm>
        </p:spPr>
        <p:txBody>
          <a:bodyPr/>
          <a:lstStyle/>
          <a:p>
            <a:r>
              <a:rPr lang="en-US" sz="2400"/>
              <a:t>Performed by Service Provider using route filtering based on BGP Extended Community attribute</a:t>
            </a:r>
          </a:p>
          <a:p>
            <a:pPr marL="679450" lvl="1" indent="-200025"/>
            <a:r>
              <a:rPr lang="en-US" sz="2200"/>
              <a:t> BGP Community is attached by ingress PE route filtering based on BGP Community is performed by egress PE</a:t>
            </a:r>
          </a:p>
        </p:txBody>
      </p:sp>
      <p:grpSp>
        <p:nvGrpSpPr>
          <p:cNvPr id="22532" name="Group 4"/>
          <p:cNvGrpSpPr>
            <a:grpSpLocks/>
          </p:cNvGrpSpPr>
          <p:nvPr/>
        </p:nvGrpSpPr>
        <p:grpSpPr bwMode="auto">
          <a:xfrm>
            <a:off x="152400" y="4608513"/>
            <a:ext cx="1295400" cy="649287"/>
            <a:chOff x="528" y="2855"/>
            <a:chExt cx="816" cy="409"/>
          </a:xfrm>
        </p:grpSpPr>
        <p:sp>
          <p:nvSpPr>
            <p:cNvPr id="22533" name="Cloud"/>
            <p:cNvSpPr>
              <a:spLocks noChangeAspect="1" noEditPoints="1" noChangeArrowheads="1"/>
            </p:cNvSpPr>
            <p:nvPr/>
          </p:nvSpPr>
          <p:spPr bwMode="auto">
            <a:xfrm>
              <a:off x="528" y="2855"/>
              <a:ext cx="816" cy="40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2534" name="Text Box 6"/>
            <p:cNvSpPr txBox="1">
              <a:spLocks noChangeArrowheads="1"/>
            </p:cNvSpPr>
            <p:nvPr/>
          </p:nvSpPr>
          <p:spPr bwMode="auto">
            <a:xfrm>
              <a:off x="700" y="2937"/>
              <a:ext cx="500" cy="23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6600"/>
                  </a:solidFill>
                </a:rPr>
                <a:t>Site 1</a:t>
              </a:r>
            </a:p>
          </p:txBody>
        </p:sp>
      </p:grpSp>
      <p:sp>
        <p:nvSpPr>
          <p:cNvPr id="22535" name="Cloud"/>
          <p:cNvSpPr>
            <a:spLocks noChangeAspect="1" noEditPoints="1" noChangeArrowheads="1"/>
          </p:cNvSpPr>
          <p:nvPr/>
        </p:nvSpPr>
        <p:spPr bwMode="auto">
          <a:xfrm>
            <a:off x="2819400" y="3505200"/>
            <a:ext cx="4800600" cy="2895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grpSp>
        <p:nvGrpSpPr>
          <p:cNvPr id="22536" name="Group 8"/>
          <p:cNvGrpSpPr>
            <a:grpSpLocks/>
          </p:cNvGrpSpPr>
          <p:nvPr/>
        </p:nvGrpSpPr>
        <p:grpSpPr bwMode="auto">
          <a:xfrm>
            <a:off x="7467600" y="3657600"/>
            <a:ext cx="1295400" cy="649288"/>
            <a:chOff x="4272" y="2304"/>
            <a:chExt cx="816" cy="409"/>
          </a:xfrm>
        </p:grpSpPr>
        <p:sp>
          <p:nvSpPr>
            <p:cNvPr id="22537" name="Cloud"/>
            <p:cNvSpPr>
              <a:spLocks noChangeAspect="1" noEditPoints="1" noChangeArrowheads="1"/>
            </p:cNvSpPr>
            <p:nvPr/>
          </p:nvSpPr>
          <p:spPr bwMode="auto">
            <a:xfrm>
              <a:off x="4272" y="2304"/>
              <a:ext cx="816" cy="40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2538" name="Text Box 10"/>
            <p:cNvSpPr txBox="1">
              <a:spLocks noChangeArrowheads="1"/>
            </p:cNvSpPr>
            <p:nvPr/>
          </p:nvSpPr>
          <p:spPr bwMode="auto">
            <a:xfrm>
              <a:off x="4444" y="2386"/>
              <a:ext cx="500" cy="23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6600"/>
                  </a:solidFill>
                </a:rPr>
                <a:t>Site 2</a:t>
              </a:r>
            </a:p>
          </p:txBody>
        </p:sp>
      </p:grpSp>
      <p:grpSp>
        <p:nvGrpSpPr>
          <p:cNvPr id="22539" name="Group 11"/>
          <p:cNvGrpSpPr>
            <a:grpSpLocks/>
          </p:cNvGrpSpPr>
          <p:nvPr/>
        </p:nvGrpSpPr>
        <p:grpSpPr bwMode="auto">
          <a:xfrm>
            <a:off x="7543800" y="5903913"/>
            <a:ext cx="1295400" cy="649287"/>
            <a:chOff x="4368" y="3527"/>
            <a:chExt cx="816" cy="409"/>
          </a:xfrm>
        </p:grpSpPr>
        <p:sp>
          <p:nvSpPr>
            <p:cNvPr id="22540" name="Cloud"/>
            <p:cNvSpPr>
              <a:spLocks noChangeAspect="1" noEditPoints="1" noChangeArrowheads="1"/>
            </p:cNvSpPr>
            <p:nvPr/>
          </p:nvSpPr>
          <p:spPr bwMode="auto">
            <a:xfrm>
              <a:off x="4368" y="3527"/>
              <a:ext cx="816" cy="40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2541" name="Text Box 13"/>
            <p:cNvSpPr txBox="1">
              <a:spLocks noChangeArrowheads="1"/>
            </p:cNvSpPr>
            <p:nvPr/>
          </p:nvSpPr>
          <p:spPr bwMode="auto">
            <a:xfrm>
              <a:off x="4540" y="3609"/>
              <a:ext cx="500" cy="23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6600"/>
                  </a:solidFill>
                </a:rPr>
                <a:t>Site 3</a:t>
              </a:r>
            </a:p>
          </p:txBody>
        </p:sp>
      </p:grpSp>
      <p:sp>
        <p:nvSpPr>
          <p:cNvPr id="22542" name="Oval 14"/>
          <p:cNvSpPr>
            <a:spLocks noChangeArrowheads="1"/>
          </p:cNvSpPr>
          <p:nvPr/>
        </p:nvSpPr>
        <p:spPr bwMode="auto">
          <a:xfrm>
            <a:off x="1219200" y="4800600"/>
            <a:ext cx="304800" cy="3048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3" name="Oval 15"/>
          <p:cNvSpPr>
            <a:spLocks noChangeArrowheads="1"/>
          </p:cNvSpPr>
          <p:nvPr/>
        </p:nvSpPr>
        <p:spPr bwMode="auto">
          <a:xfrm>
            <a:off x="3048000" y="4800600"/>
            <a:ext cx="304800" cy="3048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4" name="Oval 16"/>
          <p:cNvSpPr>
            <a:spLocks noChangeArrowheads="1"/>
          </p:cNvSpPr>
          <p:nvPr/>
        </p:nvSpPr>
        <p:spPr bwMode="auto">
          <a:xfrm>
            <a:off x="6553200" y="4038600"/>
            <a:ext cx="304800" cy="3048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5" name="Oval 17"/>
          <p:cNvSpPr>
            <a:spLocks noChangeArrowheads="1"/>
          </p:cNvSpPr>
          <p:nvPr/>
        </p:nvSpPr>
        <p:spPr bwMode="auto">
          <a:xfrm>
            <a:off x="6324600" y="5638800"/>
            <a:ext cx="304800" cy="3048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6" name="Freeform 18"/>
          <p:cNvSpPr>
            <a:spLocks/>
          </p:cNvSpPr>
          <p:nvPr/>
        </p:nvSpPr>
        <p:spPr bwMode="auto">
          <a:xfrm>
            <a:off x="1447800" y="4572000"/>
            <a:ext cx="1676400" cy="228600"/>
          </a:xfrm>
          <a:custGeom>
            <a:avLst/>
            <a:gdLst>
              <a:gd name="T0" fmla="*/ 0 w 672"/>
              <a:gd name="T1" fmla="*/ 144 h 144"/>
              <a:gd name="T2" fmla="*/ 288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88" y="72"/>
                  <a:pt x="176" y="0"/>
                  <a:pt x="288" y="0"/>
                </a:cubicBezTo>
                <a:cubicBezTo>
                  <a:pt x="400" y="0"/>
                  <a:pt x="536" y="72"/>
                  <a:pt x="672" y="144"/>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47" name="Text Box 19"/>
          <p:cNvSpPr txBox="1">
            <a:spLocks noChangeArrowheads="1"/>
          </p:cNvSpPr>
          <p:nvPr/>
        </p:nvSpPr>
        <p:spPr bwMode="auto">
          <a:xfrm>
            <a:off x="1524000" y="38862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Static route, RIP, etc.</a:t>
            </a:r>
          </a:p>
        </p:txBody>
      </p:sp>
      <p:sp>
        <p:nvSpPr>
          <p:cNvPr id="22548" name="Freeform 20"/>
          <p:cNvSpPr>
            <a:spLocks/>
          </p:cNvSpPr>
          <p:nvPr/>
        </p:nvSpPr>
        <p:spPr bwMode="auto">
          <a:xfrm>
            <a:off x="2997200" y="4013200"/>
            <a:ext cx="3632200" cy="825500"/>
          </a:xfrm>
          <a:custGeom>
            <a:avLst/>
            <a:gdLst>
              <a:gd name="T0" fmla="*/ 128 w 2288"/>
              <a:gd name="T1" fmla="*/ 496 h 520"/>
              <a:gd name="T2" fmla="*/ 176 w 2288"/>
              <a:gd name="T3" fmla="*/ 448 h 520"/>
              <a:gd name="T4" fmla="*/ 1184 w 2288"/>
              <a:gd name="T5" fmla="*/ 64 h 520"/>
              <a:gd name="T6" fmla="*/ 2288 w 2288"/>
              <a:gd name="T7" fmla="*/ 64 h 520"/>
            </a:gdLst>
            <a:ahLst/>
            <a:cxnLst>
              <a:cxn ang="0">
                <a:pos x="T0" y="T1"/>
              </a:cxn>
              <a:cxn ang="0">
                <a:pos x="T2" y="T3"/>
              </a:cxn>
              <a:cxn ang="0">
                <a:pos x="T4" y="T5"/>
              </a:cxn>
              <a:cxn ang="0">
                <a:pos x="T6" y="T7"/>
              </a:cxn>
            </a:cxnLst>
            <a:rect l="0" t="0" r="r" b="b"/>
            <a:pathLst>
              <a:path w="2288" h="520">
                <a:moveTo>
                  <a:pt x="128" y="496"/>
                </a:moveTo>
                <a:cubicBezTo>
                  <a:pt x="64" y="508"/>
                  <a:pt x="0" y="520"/>
                  <a:pt x="176" y="448"/>
                </a:cubicBezTo>
                <a:cubicBezTo>
                  <a:pt x="352" y="376"/>
                  <a:pt x="832" y="128"/>
                  <a:pt x="1184" y="64"/>
                </a:cubicBezTo>
                <a:cubicBezTo>
                  <a:pt x="1536" y="0"/>
                  <a:pt x="1912" y="32"/>
                  <a:pt x="2288" y="64"/>
                </a:cubicBezTo>
              </a:path>
            </a:pathLst>
          </a:custGeom>
          <a:noFill/>
          <a:ln w="38100" cap="flat" cmpd="sng">
            <a:solidFill>
              <a:srgbClr val="FF66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49" name="Text Box 21"/>
          <p:cNvSpPr txBox="1">
            <a:spLocks noChangeArrowheads="1"/>
          </p:cNvSpPr>
          <p:nvPr/>
        </p:nvSpPr>
        <p:spPr bwMode="auto">
          <a:xfrm>
            <a:off x="4191000" y="4419600"/>
            <a:ext cx="2362200" cy="915988"/>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folHlink"/>
                </a:solidFill>
              </a:rPr>
              <a:t>RD:</a:t>
            </a:r>
            <a:r>
              <a:rPr lang="en-US" b="1"/>
              <a:t>10.0.1.0/24</a:t>
            </a:r>
            <a:br>
              <a:rPr lang="en-US" b="1"/>
            </a:br>
            <a:r>
              <a:rPr lang="en-US" b="1"/>
              <a:t>Route target: Green</a:t>
            </a:r>
            <a:br>
              <a:rPr lang="en-US" b="1"/>
            </a:br>
            <a:r>
              <a:rPr lang="en-US" b="1"/>
              <a:t>Next-hop: A</a:t>
            </a:r>
          </a:p>
        </p:txBody>
      </p:sp>
      <p:sp>
        <p:nvSpPr>
          <p:cNvPr id="22550" name="Text Box 22"/>
          <p:cNvSpPr txBox="1">
            <a:spLocks noChangeArrowheads="1"/>
          </p:cNvSpPr>
          <p:nvPr/>
        </p:nvSpPr>
        <p:spPr bwMode="auto">
          <a:xfrm>
            <a:off x="3048000" y="4767263"/>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A</a:t>
            </a:r>
          </a:p>
        </p:txBody>
      </p:sp>
      <p:sp>
        <p:nvSpPr>
          <p:cNvPr id="22551" name="Freeform 23"/>
          <p:cNvSpPr>
            <a:spLocks/>
          </p:cNvSpPr>
          <p:nvPr/>
        </p:nvSpPr>
        <p:spPr bwMode="auto">
          <a:xfrm flipV="1">
            <a:off x="3073400" y="5118100"/>
            <a:ext cx="3251200" cy="825500"/>
          </a:xfrm>
          <a:custGeom>
            <a:avLst/>
            <a:gdLst>
              <a:gd name="T0" fmla="*/ 128 w 2288"/>
              <a:gd name="T1" fmla="*/ 496 h 520"/>
              <a:gd name="T2" fmla="*/ 176 w 2288"/>
              <a:gd name="T3" fmla="*/ 448 h 520"/>
              <a:gd name="T4" fmla="*/ 1184 w 2288"/>
              <a:gd name="T5" fmla="*/ 64 h 520"/>
              <a:gd name="T6" fmla="*/ 2288 w 2288"/>
              <a:gd name="T7" fmla="*/ 64 h 520"/>
            </a:gdLst>
            <a:ahLst/>
            <a:cxnLst>
              <a:cxn ang="0">
                <a:pos x="T0" y="T1"/>
              </a:cxn>
              <a:cxn ang="0">
                <a:pos x="T2" y="T3"/>
              </a:cxn>
              <a:cxn ang="0">
                <a:pos x="T4" y="T5"/>
              </a:cxn>
              <a:cxn ang="0">
                <a:pos x="T6" y="T7"/>
              </a:cxn>
            </a:cxnLst>
            <a:rect l="0" t="0" r="r" b="b"/>
            <a:pathLst>
              <a:path w="2288" h="520">
                <a:moveTo>
                  <a:pt x="128" y="496"/>
                </a:moveTo>
                <a:cubicBezTo>
                  <a:pt x="64" y="508"/>
                  <a:pt x="0" y="520"/>
                  <a:pt x="176" y="448"/>
                </a:cubicBezTo>
                <a:cubicBezTo>
                  <a:pt x="352" y="376"/>
                  <a:pt x="832" y="128"/>
                  <a:pt x="1184" y="64"/>
                </a:cubicBezTo>
                <a:cubicBezTo>
                  <a:pt x="1536" y="0"/>
                  <a:pt x="1912" y="32"/>
                  <a:pt x="2288" y="64"/>
                </a:cubicBezTo>
              </a:path>
            </a:pathLst>
          </a:custGeom>
          <a:noFill/>
          <a:ln w="38100" cap="flat" cmpd="sng">
            <a:solidFill>
              <a:srgbClr val="FF66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52" name="Text Box 24"/>
          <p:cNvSpPr txBox="1">
            <a:spLocks noChangeArrowheads="1"/>
          </p:cNvSpPr>
          <p:nvPr/>
        </p:nvSpPr>
        <p:spPr bwMode="auto">
          <a:xfrm>
            <a:off x="457200" y="5334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10.0.1.0/24</a:t>
            </a:r>
          </a:p>
        </p:txBody>
      </p:sp>
      <p:sp>
        <p:nvSpPr>
          <p:cNvPr id="22553" name="Text Box 25"/>
          <p:cNvSpPr txBox="1">
            <a:spLocks noChangeArrowheads="1"/>
          </p:cNvSpPr>
          <p:nvPr/>
        </p:nvSpPr>
        <p:spPr bwMode="auto">
          <a:xfrm>
            <a:off x="4572000" y="3733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BGP</a:t>
            </a:r>
          </a:p>
        </p:txBody>
      </p:sp>
      <p:sp>
        <p:nvSpPr>
          <p:cNvPr id="22554" name="Line 26"/>
          <p:cNvSpPr>
            <a:spLocks noChangeShapeType="1"/>
          </p:cNvSpPr>
          <p:nvPr/>
        </p:nvSpPr>
        <p:spPr bwMode="auto">
          <a:xfrm flipV="1">
            <a:off x="6858000" y="40386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55" name="Line 27"/>
          <p:cNvSpPr>
            <a:spLocks noChangeShapeType="1"/>
          </p:cNvSpPr>
          <p:nvPr/>
        </p:nvSpPr>
        <p:spPr bwMode="auto">
          <a:xfrm>
            <a:off x="6629400" y="5867400"/>
            <a:ext cx="1066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88387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4B4B2C77-DFB9-4141-BE11-6AF0104389E8}" type="slidenum">
              <a:rPr lang="en-US"/>
              <a:pPr/>
              <a:t>23</a:t>
            </a:fld>
            <a:endParaRPr lang="en-US"/>
          </a:p>
        </p:txBody>
      </p:sp>
      <p:sp>
        <p:nvSpPr>
          <p:cNvPr id="24578" name="Rectangle 2"/>
          <p:cNvSpPr>
            <a:spLocks noGrp="1" noChangeArrowheads="1"/>
          </p:cNvSpPr>
          <p:nvPr>
            <p:ph type="title"/>
          </p:nvPr>
        </p:nvSpPr>
        <p:spPr/>
        <p:txBody>
          <a:bodyPr/>
          <a:lstStyle/>
          <a:p>
            <a:r>
              <a:rPr lang="en-US" sz="3600"/>
              <a:t>BGP/MPLS VPN Routing in Cisco IOS</a:t>
            </a:r>
          </a:p>
        </p:txBody>
      </p:sp>
      <p:sp>
        <p:nvSpPr>
          <p:cNvPr id="24579" name="Text Box 3"/>
          <p:cNvSpPr txBox="1">
            <a:spLocks noChangeArrowheads="1"/>
          </p:cNvSpPr>
          <p:nvPr/>
        </p:nvSpPr>
        <p:spPr bwMode="auto">
          <a:xfrm>
            <a:off x="457200" y="2362200"/>
            <a:ext cx="33528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ip vrf Customer_A </a:t>
            </a:r>
            <a:br>
              <a:rPr lang="en-US"/>
            </a:br>
            <a:r>
              <a:rPr lang="en-US"/>
              <a:t>  rd 100:110 </a:t>
            </a:r>
            <a:br>
              <a:rPr lang="en-US"/>
            </a:br>
            <a:r>
              <a:rPr lang="en-US"/>
              <a:t>  route-target export 100:1000 </a:t>
            </a:r>
            <a:br>
              <a:rPr lang="en-US"/>
            </a:br>
            <a:r>
              <a:rPr lang="en-US"/>
              <a:t>  route-target import 100:1000 </a:t>
            </a:r>
            <a:br>
              <a:rPr lang="en-US"/>
            </a:br>
            <a:r>
              <a:rPr lang="en-US"/>
              <a:t>! </a:t>
            </a:r>
            <a:br>
              <a:rPr lang="en-US"/>
            </a:br>
            <a:r>
              <a:rPr lang="en-US"/>
              <a:t>ip vrf Customer_B </a:t>
            </a:r>
            <a:br>
              <a:rPr lang="en-US"/>
            </a:br>
            <a:r>
              <a:rPr lang="en-US"/>
              <a:t>  rd 100:120</a:t>
            </a:r>
            <a:br>
              <a:rPr lang="en-US"/>
            </a:br>
            <a:r>
              <a:rPr lang="en-US"/>
              <a:t>  route-target export 100:2000 </a:t>
            </a:r>
            <a:br>
              <a:rPr lang="en-US"/>
            </a:br>
            <a:r>
              <a:rPr lang="en-US"/>
              <a:t>  route-target import 100:2000</a:t>
            </a:r>
          </a:p>
        </p:txBody>
      </p:sp>
      <p:sp>
        <p:nvSpPr>
          <p:cNvPr id="24580" name="Cloud"/>
          <p:cNvSpPr>
            <a:spLocks noChangeAspect="1" noEditPoints="1" noChangeArrowheads="1"/>
          </p:cNvSpPr>
          <p:nvPr/>
        </p:nvSpPr>
        <p:spPr bwMode="auto">
          <a:xfrm>
            <a:off x="4724400" y="3327400"/>
            <a:ext cx="3200400" cy="1930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4581" name="Cloud"/>
          <p:cNvSpPr>
            <a:spLocks noChangeAspect="1" noEditPoints="1" noChangeArrowheads="1"/>
          </p:cNvSpPr>
          <p:nvPr/>
        </p:nvSpPr>
        <p:spPr bwMode="auto">
          <a:xfrm>
            <a:off x="6324600" y="1503363"/>
            <a:ext cx="1676400" cy="10112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4582" name="Cloud"/>
          <p:cNvSpPr>
            <a:spLocks noChangeAspect="1" noEditPoints="1" noChangeArrowheads="1"/>
          </p:cNvSpPr>
          <p:nvPr/>
        </p:nvSpPr>
        <p:spPr bwMode="auto">
          <a:xfrm>
            <a:off x="4191000" y="1524000"/>
            <a:ext cx="1676400" cy="10112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EFEAE"/>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sp>
        <p:nvSpPr>
          <p:cNvPr id="24583" name="Text Box 7"/>
          <p:cNvSpPr txBox="1">
            <a:spLocks noChangeArrowheads="1"/>
          </p:cNvSpPr>
          <p:nvPr/>
        </p:nvSpPr>
        <p:spPr bwMode="auto">
          <a:xfrm>
            <a:off x="4267200" y="17526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6600"/>
                </a:solidFill>
              </a:rPr>
              <a:t>Customer A</a:t>
            </a:r>
          </a:p>
        </p:txBody>
      </p:sp>
      <p:sp>
        <p:nvSpPr>
          <p:cNvPr id="24584" name="Text Box 8"/>
          <p:cNvSpPr txBox="1">
            <a:spLocks noChangeArrowheads="1"/>
          </p:cNvSpPr>
          <p:nvPr/>
        </p:nvSpPr>
        <p:spPr bwMode="auto">
          <a:xfrm>
            <a:off x="6477000" y="17526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Customer B</a:t>
            </a:r>
          </a:p>
        </p:txBody>
      </p:sp>
      <p:sp>
        <p:nvSpPr>
          <p:cNvPr id="24585" name="Oval 9"/>
          <p:cNvSpPr>
            <a:spLocks noChangeArrowheads="1"/>
          </p:cNvSpPr>
          <p:nvPr/>
        </p:nvSpPr>
        <p:spPr bwMode="auto">
          <a:xfrm>
            <a:off x="6096000" y="3276600"/>
            <a:ext cx="533400" cy="457200"/>
          </a:xfrm>
          <a:prstGeom prst="ellipse">
            <a:avLst/>
          </a:prstGeom>
          <a:solidFill>
            <a:srgbClr val="FEFEAE"/>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6" name="Line 10"/>
          <p:cNvSpPr>
            <a:spLocks noChangeShapeType="1"/>
          </p:cNvSpPr>
          <p:nvPr/>
        </p:nvSpPr>
        <p:spPr bwMode="auto">
          <a:xfrm>
            <a:off x="5257800" y="2362200"/>
            <a:ext cx="914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87" name="Line 11"/>
          <p:cNvSpPr>
            <a:spLocks noChangeShapeType="1"/>
          </p:cNvSpPr>
          <p:nvPr/>
        </p:nvSpPr>
        <p:spPr bwMode="auto">
          <a:xfrm flipH="1">
            <a:off x="6477000" y="2438400"/>
            <a:ext cx="533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88" name="Freeform 12"/>
          <p:cNvSpPr>
            <a:spLocks/>
          </p:cNvSpPr>
          <p:nvPr/>
        </p:nvSpPr>
        <p:spPr bwMode="auto">
          <a:xfrm>
            <a:off x="3454400" y="2832100"/>
            <a:ext cx="2565400" cy="444500"/>
          </a:xfrm>
          <a:custGeom>
            <a:avLst/>
            <a:gdLst>
              <a:gd name="T0" fmla="*/ 80 w 1616"/>
              <a:gd name="T1" fmla="*/ 136 h 280"/>
              <a:gd name="T2" fmla="*/ 128 w 1616"/>
              <a:gd name="T3" fmla="*/ 40 h 280"/>
              <a:gd name="T4" fmla="*/ 848 w 1616"/>
              <a:gd name="T5" fmla="*/ 40 h 280"/>
              <a:gd name="T6" fmla="*/ 1616 w 1616"/>
              <a:gd name="T7" fmla="*/ 280 h 280"/>
            </a:gdLst>
            <a:ahLst/>
            <a:cxnLst>
              <a:cxn ang="0">
                <a:pos x="T0" y="T1"/>
              </a:cxn>
              <a:cxn ang="0">
                <a:pos x="T2" y="T3"/>
              </a:cxn>
              <a:cxn ang="0">
                <a:pos x="T4" y="T5"/>
              </a:cxn>
              <a:cxn ang="0">
                <a:pos x="T6" y="T7"/>
              </a:cxn>
            </a:cxnLst>
            <a:rect l="0" t="0" r="r" b="b"/>
            <a:pathLst>
              <a:path w="1616" h="280">
                <a:moveTo>
                  <a:pt x="80" y="136"/>
                </a:moveTo>
                <a:cubicBezTo>
                  <a:pt x="40" y="96"/>
                  <a:pt x="0" y="56"/>
                  <a:pt x="128" y="40"/>
                </a:cubicBezTo>
                <a:cubicBezTo>
                  <a:pt x="256" y="24"/>
                  <a:pt x="600" y="0"/>
                  <a:pt x="848" y="40"/>
                </a:cubicBezTo>
                <a:cubicBezTo>
                  <a:pt x="1096" y="80"/>
                  <a:pt x="1356" y="180"/>
                  <a:pt x="1616" y="280"/>
                </a:cubicBezTo>
              </a:path>
            </a:pathLst>
          </a:custGeom>
          <a:noFill/>
          <a:ln w="9525" cap="flat">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549311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531DBA6B-34FD-1642-BC69-7B0843DD00E8}" type="slidenum">
              <a:rPr lang="en-US"/>
              <a:pPr/>
              <a:t>24</a:t>
            </a:fld>
            <a:endParaRPr lang="en-US"/>
          </a:p>
        </p:txBody>
      </p:sp>
      <p:sp>
        <p:nvSpPr>
          <p:cNvPr id="26626" name="Rectangle 2"/>
          <p:cNvSpPr>
            <a:spLocks noGrp="1" noChangeArrowheads="1"/>
          </p:cNvSpPr>
          <p:nvPr>
            <p:ph type="title"/>
          </p:nvPr>
        </p:nvSpPr>
        <p:spPr/>
        <p:txBody>
          <a:bodyPr/>
          <a:lstStyle/>
          <a:p>
            <a:r>
              <a:rPr lang="en-US"/>
              <a:t>Forwarding</a:t>
            </a:r>
          </a:p>
        </p:txBody>
      </p:sp>
      <p:sp>
        <p:nvSpPr>
          <p:cNvPr id="26627" name="Rectangle 3"/>
          <p:cNvSpPr>
            <a:spLocks noGrp="1" noChangeArrowheads="1"/>
          </p:cNvSpPr>
          <p:nvPr>
            <p:ph type="body" idx="1"/>
          </p:nvPr>
        </p:nvSpPr>
        <p:spPr>
          <a:xfrm>
            <a:off x="457200" y="1295400"/>
            <a:ext cx="8229600" cy="3733800"/>
          </a:xfrm>
        </p:spPr>
        <p:txBody>
          <a:bodyPr/>
          <a:lstStyle/>
          <a:p>
            <a:pPr>
              <a:lnSpc>
                <a:spcPct val="85000"/>
              </a:lnSpc>
            </a:pPr>
            <a:r>
              <a:rPr lang="en-GB" sz="2400"/>
              <a:t>PE and P routers have BGP next-hop reachability through the backbone IGP</a:t>
            </a:r>
          </a:p>
          <a:p>
            <a:pPr>
              <a:lnSpc>
                <a:spcPct val="85000"/>
              </a:lnSpc>
            </a:pPr>
            <a:endParaRPr lang="en-GB" sz="2400"/>
          </a:p>
          <a:p>
            <a:pPr>
              <a:lnSpc>
                <a:spcPct val="85000"/>
              </a:lnSpc>
            </a:pPr>
            <a:r>
              <a:rPr lang="en-GB" sz="2400"/>
              <a:t>Labels are distributed through LDP (hop-by-hop) corresponding to BGP Next-Hops </a:t>
            </a:r>
          </a:p>
          <a:p>
            <a:pPr>
              <a:lnSpc>
                <a:spcPct val="85000"/>
              </a:lnSpc>
            </a:pPr>
            <a:endParaRPr lang="en-GB" sz="2400"/>
          </a:p>
          <a:p>
            <a:pPr>
              <a:lnSpc>
                <a:spcPct val="85000"/>
              </a:lnSpc>
            </a:pPr>
            <a:r>
              <a:rPr lang="en-GB" sz="2400" b="1">
                <a:solidFill>
                  <a:srgbClr val="FF6600"/>
                </a:solidFill>
              </a:rPr>
              <a:t>Two-Label Stack</a:t>
            </a:r>
            <a:r>
              <a:rPr lang="en-GB" sz="2400"/>
              <a:t> is used for packet forwarding</a:t>
            </a:r>
          </a:p>
          <a:p>
            <a:pPr lvl="1">
              <a:lnSpc>
                <a:spcPct val="85000"/>
              </a:lnSpc>
              <a:buFontTx/>
              <a:buChar char="•"/>
            </a:pPr>
            <a:r>
              <a:rPr lang="en-GB"/>
              <a:t>Top label indicates Next-Hop (interior label)</a:t>
            </a:r>
          </a:p>
          <a:p>
            <a:pPr lvl="1">
              <a:lnSpc>
                <a:spcPct val="85000"/>
              </a:lnSpc>
              <a:buFontTx/>
              <a:buChar char="•"/>
            </a:pPr>
            <a:r>
              <a:rPr lang="en-GB"/>
              <a:t>Second level label indicates outgoing interface or VRF (exterior label)</a:t>
            </a:r>
            <a:endParaRPr lang="en-US"/>
          </a:p>
        </p:txBody>
      </p:sp>
      <p:grpSp>
        <p:nvGrpSpPr>
          <p:cNvPr id="26628" name="Group 4"/>
          <p:cNvGrpSpPr>
            <a:grpSpLocks/>
          </p:cNvGrpSpPr>
          <p:nvPr/>
        </p:nvGrpSpPr>
        <p:grpSpPr bwMode="auto">
          <a:xfrm>
            <a:off x="1447800" y="5943600"/>
            <a:ext cx="5791200" cy="762000"/>
            <a:chOff x="912" y="3648"/>
            <a:chExt cx="3648" cy="480"/>
          </a:xfrm>
        </p:grpSpPr>
        <p:sp>
          <p:nvSpPr>
            <p:cNvPr id="26629" name="Rectangle 5"/>
            <p:cNvSpPr>
              <a:spLocks noChangeArrowheads="1"/>
            </p:cNvSpPr>
            <p:nvPr/>
          </p:nvSpPr>
          <p:spPr bwMode="auto">
            <a:xfrm>
              <a:off x="912" y="3648"/>
              <a:ext cx="364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30" name="Rectangle 6"/>
            <p:cNvSpPr>
              <a:spLocks noChangeArrowheads="1"/>
            </p:cNvSpPr>
            <p:nvPr/>
          </p:nvSpPr>
          <p:spPr bwMode="auto">
            <a:xfrm>
              <a:off x="1680" y="3648"/>
              <a:ext cx="2880" cy="480"/>
            </a:xfrm>
            <a:prstGeom prst="rect">
              <a:avLst/>
            </a:prstGeom>
            <a:solidFill>
              <a:srgbClr val="FEFEA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31" name="Rectangle 7"/>
            <p:cNvSpPr>
              <a:spLocks noChangeArrowheads="1"/>
            </p:cNvSpPr>
            <p:nvPr/>
          </p:nvSpPr>
          <p:spPr bwMode="auto">
            <a:xfrm>
              <a:off x="2496" y="3648"/>
              <a:ext cx="2064" cy="48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32" name="Rectangle 8"/>
            <p:cNvSpPr>
              <a:spLocks noChangeArrowheads="1"/>
            </p:cNvSpPr>
            <p:nvPr/>
          </p:nvSpPr>
          <p:spPr bwMode="auto">
            <a:xfrm>
              <a:off x="3120" y="3648"/>
              <a:ext cx="1440" cy="48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633" name="Text Box 9"/>
          <p:cNvSpPr txBox="1">
            <a:spLocks noChangeArrowheads="1"/>
          </p:cNvSpPr>
          <p:nvPr/>
        </p:nvSpPr>
        <p:spPr bwMode="auto">
          <a:xfrm>
            <a:off x="5334000" y="6096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IP Datagram</a:t>
            </a:r>
          </a:p>
        </p:txBody>
      </p:sp>
      <p:sp>
        <p:nvSpPr>
          <p:cNvPr id="26634" name="Text Box 10"/>
          <p:cNvSpPr txBox="1">
            <a:spLocks noChangeArrowheads="1"/>
          </p:cNvSpPr>
          <p:nvPr/>
        </p:nvSpPr>
        <p:spPr bwMode="auto">
          <a:xfrm>
            <a:off x="4038600" y="60198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chemeClr val="bg1"/>
                </a:solidFill>
              </a:rPr>
              <a:t>Label</a:t>
            </a:r>
            <a:br>
              <a:rPr lang="en-US" b="1">
                <a:solidFill>
                  <a:schemeClr val="bg1"/>
                </a:solidFill>
              </a:rPr>
            </a:br>
            <a:r>
              <a:rPr lang="en-US" b="1">
                <a:solidFill>
                  <a:schemeClr val="bg1"/>
                </a:solidFill>
              </a:rPr>
              <a:t>2</a:t>
            </a:r>
          </a:p>
        </p:txBody>
      </p:sp>
      <p:sp>
        <p:nvSpPr>
          <p:cNvPr id="26635" name="Text Box 11"/>
          <p:cNvSpPr txBox="1">
            <a:spLocks noChangeArrowheads="1"/>
          </p:cNvSpPr>
          <p:nvPr/>
        </p:nvSpPr>
        <p:spPr bwMode="auto">
          <a:xfrm>
            <a:off x="2819400" y="60198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rgbClr val="FF6600"/>
                </a:solidFill>
              </a:rPr>
              <a:t>Label</a:t>
            </a:r>
            <a:br>
              <a:rPr lang="en-US" b="1">
                <a:solidFill>
                  <a:srgbClr val="FF6600"/>
                </a:solidFill>
              </a:rPr>
            </a:br>
            <a:r>
              <a:rPr lang="en-US" b="1">
                <a:solidFill>
                  <a:srgbClr val="FF6600"/>
                </a:solidFill>
              </a:rPr>
              <a:t>1</a:t>
            </a:r>
          </a:p>
        </p:txBody>
      </p:sp>
      <p:sp>
        <p:nvSpPr>
          <p:cNvPr id="26636" name="Text Box 12"/>
          <p:cNvSpPr txBox="1">
            <a:spLocks noChangeArrowheads="1"/>
          </p:cNvSpPr>
          <p:nvPr/>
        </p:nvSpPr>
        <p:spPr bwMode="auto">
          <a:xfrm>
            <a:off x="1524000" y="60198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rgbClr val="FF6600"/>
                </a:solidFill>
              </a:rPr>
              <a:t>Layer 2 Header</a:t>
            </a:r>
          </a:p>
        </p:txBody>
      </p:sp>
      <p:sp>
        <p:nvSpPr>
          <p:cNvPr id="26637" name="Line 13"/>
          <p:cNvSpPr>
            <a:spLocks noChangeShapeType="1"/>
          </p:cNvSpPr>
          <p:nvPr/>
        </p:nvSpPr>
        <p:spPr bwMode="auto">
          <a:xfrm>
            <a:off x="3048000" y="55626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38" name="Text Box 14"/>
          <p:cNvSpPr txBox="1">
            <a:spLocks noChangeArrowheads="1"/>
          </p:cNvSpPr>
          <p:nvPr/>
        </p:nvSpPr>
        <p:spPr bwMode="auto">
          <a:xfrm>
            <a:off x="609600" y="4921250"/>
            <a:ext cx="2819400" cy="641350"/>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Corresponds to LSP of</a:t>
            </a:r>
            <a:br>
              <a:rPr lang="en-US"/>
            </a:br>
            <a:r>
              <a:rPr lang="en-US"/>
              <a:t>BGP next-hop (PE)</a:t>
            </a:r>
          </a:p>
        </p:txBody>
      </p:sp>
      <p:sp>
        <p:nvSpPr>
          <p:cNvPr id="26639" name="Text Box 15"/>
          <p:cNvSpPr txBox="1">
            <a:spLocks noChangeArrowheads="1"/>
          </p:cNvSpPr>
          <p:nvPr/>
        </p:nvSpPr>
        <p:spPr bwMode="auto">
          <a:xfrm>
            <a:off x="5410200" y="4876800"/>
            <a:ext cx="2514600" cy="641350"/>
          </a:xfrm>
          <a:prstGeom prst="rect">
            <a:avLst/>
          </a:prstGeom>
          <a:solidFill>
            <a:srgbClr val="FEF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Corresponds to VRF/interface at exit</a:t>
            </a:r>
          </a:p>
        </p:txBody>
      </p:sp>
      <p:sp>
        <p:nvSpPr>
          <p:cNvPr id="26640" name="Line 16"/>
          <p:cNvSpPr>
            <a:spLocks noChangeShapeType="1"/>
          </p:cNvSpPr>
          <p:nvPr/>
        </p:nvSpPr>
        <p:spPr bwMode="auto">
          <a:xfrm flipH="1">
            <a:off x="4724400" y="54864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9509408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2B4D82D-5219-DA43-94E3-5D6E0953FDE3}" type="slidenum">
              <a:rPr lang="en-US"/>
              <a:pPr/>
              <a:t>25</a:t>
            </a:fld>
            <a:endParaRPr lang="en-US"/>
          </a:p>
        </p:txBody>
      </p:sp>
      <p:sp>
        <p:nvSpPr>
          <p:cNvPr id="28674" name="Rectangle 2"/>
          <p:cNvSpPr>
            <a:spLocks noGrp="1" noChangeArrowheads="1"/>
          </p:cNvSpPr>
          <p:nvPr>
            <p:ph type="title"/>
          </p:nvPr>
        </p:nvSpPr>
        <p:spPr/>
        <p:txBody>
          <a:bodyPr/>
          <a:lstStyle/>
          <a:p>
            <a:r>
              <a:rPr lang="en-US"/>
              <a:t>Forwarding in BGP/MPLS VPNs</a:t>
            </a:r>
          </a:p>
        </p:txBody>
      </p:sp>
      <p:sp>
        <p:nvSpPr>
          <p:cNvPr id="28675" name="Rectangle 3"/>
          <p:cNvSpPr>
            <a:spLocks noGrp="1" noChangeArrowheads="1"/>
          </p:cNvSpPr>
          <p:nvPr>
            <p:ph type="body" idx="1"/>
          </p:nvPr>
        </p:nvSpPr>
        <p:spPr>
          <a:xfrm>
            <a:off x="457200" y="1600200"/>
            <a:ext cx="8229600" cy="1066800"/>
          </a:xfrm>
        </p:spPr>
        <p:txBody>
          <a:bodyPr/>
          <a:lstStyle/>
          <a:p>
            <a:r>
              <a:rPr lang="en-US" b="1">
                <a:solidFill>
                  <a:srgbClr val="FF6600"/>
                </a:solidFill>
              </a:rPr>
              <a:t>Step 1:</a:t>
            </a:r>
            <a:r>
              <a:rPr lang="en-US"/>
              <a:t> Packet arrives at incoming interface</a:t>
            </a:r>
          </a:p>
          <a:p>
            <a:pPr lvl="1"/>
            <a:r>
              <a:rPr lang="en-US"/>
              <a:t>Site VRF determines BGP next-hop and Label #2</a:t>
            </a:r>
          </a:p>
        </p:txBody>
      </p:sp>
      <p:sp>
        <p:nvSpPr>
          <p:cNvPr id="28676" name="Rectangle 4"/>
          <p:cNvSpPr>
            <a:spLocks noChangeArrowheads="1"/>
          </p:cNvSpPr>
          <p:nvPr/>
        </p:nvSpPr>
        <p:spPr bwMode="auto">
          <a:xfrm>
            <a:off x="2971800" y="2819400"/>
            <a:ext cx="3276600" cy="762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7" name="Rectangle 5"/>
          <p:cNvSpPr>
            <a:spLocks noChangeArrowheads="1"/>
          </p:cNvSpPr>
          <p:nvPr/>
        </p:nvSpPr>
        <p:spPr bwMode="auto">
          <a:xfrm>
            <a:off x="3962400" y="2819400"/>
            <a:ext cx="2286000" cy="762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8" name="Text Box 6"/>
          <p:cNvSpPr txBox="1">
            <a:spLocks noChangeArrowheads="1"/>
          </p:cNvSpPr>
          <p:nvPr/>
        </p:nvSpPr>
        <p:spPr bwMode="auto">
          <a:xfrm>
            <a:off x="4343400" y="2971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IP Datagram</a:t>
            </a:r>
          </a:p>
        </p:txBody>
      </p:sp>
      <p:sp>
        <p:nvSpPr>
          <p:cNvPr id="28679" name="Text Box 7"/>
          <p:cNvSpPr txBox="1">
            <a:spLocks noChangeArrowheads="1"/>
          </p:cNvSpPr>
          <p:nvPr/>
        </p:nvSpPr>
        <p:spPr bwMode="auto">
          <a:xfrm>
            <a:off x="3048000" y="28956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chemeClr val="bg1"/>
                </a:solidFill>
              </a:rPr>
              <a:t>Label</a:t>
            </a:r>
            <a:br>
              <a:rPr lang="en-US" b="1">
                <a:solidFill>
                  <a:schemeClr val="bg1"/>
                </a:solidFill>
              </a:rPr>
            </a:br>
            <a:r>
              <a:rPr lang="en-US" b="1">
                <a:solidFill>
                  <a:schemeClr val="bg1"/>
                </a:solidFill>
              </a:rPr>
              <a:t>2</a:t>
            </a:r>
          </a:p>
        </p:txBody>
      </p:sp>
      <p:sp>
        <p:nvSpPr>
          <p:cNvPr id="28680" name="Rectangle 8"/>
          <p:cNvSpPr>
            <a:spLocks noChangeArrowheads="1"/>
          </p:cNvSpPr>
          <p:nvPr/>
        </p:nvSpPr>
        <p:spPr bwMode="auto">
          <a:xfrm>
            <a:off x="457200" y="37338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800" b="1">
                <a:solidFill>
                  <a:srgbClr val="FF6600"/>
                </a:solidFill>
              </a:rPr>
              <a:t>Step 2:</a:t>
            </a:r>
            <a:r>
              <a:rPr lang="en-US" sz="2800"/>
              <a:t> BGP next-hop lookup, add corresponding LSP (also at site VRF)</a:t>
            </a:r>
          </a:p>
        </p:txBody>
      </p:sp>
      <p:sp>
        <p:nvSpPr>
          <p:cNvPr id="28681" name="Rectangle 9"/>
          <p:cNvSpPr>
            <a:spLocks noChangeArrowheads="1"/>
          </p:cNvSpPr>
          <p:nvPr/>
        </p:nvSpPr>
        <p:spPr bwMode="auto">
          <a:xfrm>
            <a:off x="2362200" y="4953000"/>
            <a:ext cx="4572000" cy="762000"/>
          </a:xfrm>
          <a:prstGeom prst="rect">
            <a:avLst/>
          </a:prstGeom>
          <a:solidFill>
            <a:srgbClr val="FEFEA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2" name="Rectangle 10"/>
          <p:cNvSpPr>
            <a:spLocks noChangeArrowheads="1"/>
          </p:cNvSpPr>
          <p:nvPr/>
        </p:nvSpPr>
        <p:spPr bwMode="auto">
          <a:xfrm>
            <a:off x="3657600" y="4953000"/>
            <a:ext cx="3276600" cy="762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3" name="Rectangle 11"/>
          <p:cNvSpPr>
            <a:spLocks noChangeArrowheads="1"/>
          </p:cNvSpPr>
          <p:nvPr/>
        </p:nvSpPr>
        <p:spPr bwMode="auto">
          <a:xfrm>
            <a:off x="4648200" y="4953000"/>
            <a:ext cx="2286000" cy="762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4" name="Text Box 12"/>
          <p:cNvSpPr txBox="1">
            <a:spLocks noChangeArrowheads="1"/>
          </p:cNvSpPr>
          <p:nvPr/>
        </p:nvSpPr>
        <p:spPr bwMode="auto">
          <a:xfrm>
            <a:off x="5029200" y="5105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chemeClr val="bg1"/>
                </a:solidFill>
              </a:rPr>
              <a:t>IP Datagram</a:t>
            </a:r>
          </a:p>
        </p:txBody>
      </p:sp>
      <p:sp>
        <p:nvSpPr>
          <p:cNvPr id="28685" name="Text Box 13"/>
          <p:cNvSpPr txBox="1">
            <a:spLocks noChangeArrowheads="1"/>
          </p:cNvSpPr>
          <p:nvPr/>
        </p:nvSpPr>
        <p:spPr bwMode="auto">
          <a:xfrm>
            <a:off x="3733800" y="50292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chemeClr val="bg1"/>
                </a:solidFill>
              </a:rPr>
              <a:t>Label</a:t>
            </a:r>
            <a:br>
              <a:rPr lang="en-US" b="1">
                <a:solidFill>
                  <a:schemeClr val="bg1"/>
                </a:solidFill>
              </a:rPr>
            </a:br>
            <a:r>
              <a:rPr lang="en-US" b="1">
                <a:solidFill>
                  <a:schemeClr val="bg1"/>
                </a:solidFill>
              </a:rPr>
              <a:t>2</a:t>
            </a:r>
          </a:p>
        </p:txBody>
      </p:sp>
      <p:sp>
        <p:nvSpPr>
          <p:cNvPr id="28686" name="Text Box 14"/>
          <p:cNvSpPr txBox="1">
            <a:spLocks noChangeArrowheads="1"/>
          </p:cNvSpPr>
          <p:nvPr/>
        </p:nvSpPr>
        <p:spPr bwMode="auto">
          <a:xfrm>
            <a:off x="2514600" y="50292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solidFill>
                  <a:srgbClr val="FF6600"/>
                </a:solidFill>
              </a:rPr>
              <a:t>Label</a:t>
            </a:r>
            <a:br>
              <a:rPr lang="en-US" b="1">
                <a:solidFill>
                  <a:srgbClr val="FF6600"/>
                </a:solidFill>
              </a:rPr>
            </a:br>
            <a:r>
              <a:rPr lang="en-US" b="1">
                <a:solidFill>
                  <a:srgbClr val="FF6600"/>
                </a:solidFill>
              </a:rPr>
              <a:t>1</a:t>
            </a:r>
          </a:p>
        </p:txBody>
      </p:sp>
    </p:spTree>
    <p:extLst>
      <p:ext uri="{BB962C8B-B14F-4D97-AF65-F5344CB8AC3E}">
        <p14:creationId xmlns:p14="http://schemas.microsoft.com/office/powerpoint/2010/main" val="83680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smtClean="0"/>
              <a:t>Measuring </a:t>
            </a:r>
            <a:r>
              <a:rPr lang="en-US" dirty="0" smtClean="0"/>
              <a:t>Complexity</a:t>
            </a:r>
            <a:endParaRPr lang="en-US" dirty="0"/>
          </a:p>
        </p:txBody>
      </p:sp>
      <p:sp>
        <p:nvSpPr>
          <p:cNvPr id="4" name="Slide Number Placeholder 3"/>
          <p:cNvSpPr>
            <a:spLocks noGrp="1"/>
          </p:cNvSpPr>
          <p:nvPr>
            <p:ph type="sldNum" sz="quarter" idx="12"/>
          </p:nvPr>
        </p:nvSpPr>
        <p:spPr/>
        <p:txBody>
          <a:bodyPr/>
          <a:lstStyle/>
          <a:p>
            <a:fld id="{C332BC5D-F434-4A2D-9E72-1DEFE1E94600}"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t>
            </a:r>
            <a:r>
              <a:rPr lang="en-US" dirty="0" smtClean="0"/>
              <a:t>Types </a:t>
            </a:r>
            <a:r>
              <a:rPr lang="en-US" dirty="0" smtClean="0"/>
              <a:t>of </a:t>
            </a:r>
            <a:r>
              <a:rPr lang="en-US" dirty="0" smtClean="0"/>
              <a:t>Design </a:t>
            </a:r>
            <a:r>
              <a:rPr lang="en-US" dirty="0"/>
              <a:t>C</a:t>
            </a:r>
            <a:r>
              <a:rPr lang="en-US" dirty="0" smtClean="0"/>
              <a:t>omplexity</a:t>
            </a:r>
            <a:endParaRPr lang="en-US" dirty="0"/>
          </a:p>
        </p:txBody>
      </p:sp>
      <p:sp>
        <p:nvSpPr>
          <p:cNvPr id="4" name="Content Placeholder 3"/>
          <p:cNvSpPr>
            <a:spLocks noGrp="1"/>
          </p:cNvSpPr>
          <p:nvPr>
            <p:ph idx="1"/>
          </p:nvPr>
        </p:nvSpPr>
        <p:spPr/>
        <p:txBody>
          <a:bodyPr>
            <a:normAutofit fontScale="92500" lnSpcReduction="20000"/>
          </a:bodyPr>
          <a:lstStyle/>
          <a:p>
            <a:r>
              <a:rPr lang="en-US" sz="2800" b="1" dirty="0" smtClean="0">
                <a:solidFill>
                  <a:srgbClr val="FF0000"/>
                </a:solidFill>
              </a:rPr>
              <a:t>Implementation </a:t>
            </a:r>
            <a:r>
              <a:rPr lang="en-US" sz="2800" dirty="0" smtClean="0"/>
              <a:t>complexity: difficulty of implementing/configuring </a:t>
            </a:r>
            <a:r>
              <a:rPr lang="en-US" sz="2800" dirty="0" err="1" smtClean="0"/>
              <a:t>reachability</a:t>
            </a:r>
            <a:r>
              <a:rPr lang="en-US" sz="2800" dirty="0" smtClean="0"/>
              <a:t> policies</a:t>
            </a:r>
          </a:p>
          <a:p>
            <a:pPr lvl="1"/>
            <a:r>
              <a:rPr lang="en-US" sz="2400" b="1" i="1" dirty="0" smtClean="0">
                <a:solidFill>
                  <a:srgbClr val="0000FF"/>
                </a:solidFill>
              </a:rPr>
              <a:t>Referential dependence</a:t>
            </a:r>
            <a:r>
              <a:rPr lang="en-US" sz="2400" dirty="0" smtClean="0"/>
              <a:t>: the complexity behind configuring routers correctly</a:t>
            </a:r>
          </a:p>
          <a:p>
            <a:pPr lvl="1"/>
            <a:r>
              <a:rPr lang="en-US" sz="2400" b="1" i="1" dirty="0" smtClean="0">
                <a:solidFill>
                  <a:srgbClr val="0000FF"/>
                </a:solidFill>
              </a:rPr>
              <a:t>Roles</a:t>
            </a:r>
            <a:r>
              <a:rPr lang="en-US" sz="2400" dirty="0" smtClean="0"/>
              <a:t>: </a:t>
            </a:r>
            <a:r>
              <a:rPr lang="en-US" sz="2400" i="1" dirty="0" smtClean="0">
                <a:solidFill>
                  <a:srgbClr val="595959"/>
                </a:solidFill>
              </a:rPr>
              <a:t>the complexity behind identifying roles (e.g., filtering) for routers in implementing a network’s policy</a:t>
            </a:r>
          </a:p>
          <a:p>
            <a:pPr lvl="2"/>
            <a:endParaRPr lang="en-US" sz="2000" dirty="0" smtClean="0">
              <a:solidFill>
                <a:srgbClr val="FF0000"/>
              </a:solidFill>
            </a:endParaRPr>
          </a:p>
          <a:p>
            <a:r>
              <a:rPr lang="en-US" sz="2800" b="1" dirty="0" smtClean="0">
                <a:solidFill>
                  <a:srgbClr val="FF0000"/>
                </a:solidFill>
              </a:rPr>
              <a:t>Inherent </a:t>
            </a:r>
            <a:r>
              <a:rPr lang="en-US" sz="2800" dirty="0" smtClean="0">
                <a:solidFill>
                  <a:srgbClr val="000000"/>
                </a:solidFill>
              </a:rPr>
              <a:t>complexity</a:t>
            </a:r>
            <a:r>
              <a:rPr lang="en-US" sz="2800" dirty="0" smtClean="0"/>
              <a:t>: complexity of the </a:t>
            </a:r>
            <a:r>
              <a:rPr lang="en-US" sz="2800" dirty="0" err="1" smtClean="0"/>
              <a:t>reachability</a:t>
            </a:r>
            <a:r>
              <a:rPr lang="en-US" sz="2800" dirty="0" smtClean="0"/>
              <a:t> policies themselves</a:t>
            </a:r>
          </a:p>
          <a:p>
            <a:pPr lvl="1"/>
            <a:r>
              <a:rPr lang="en-US" sz="2400" b="1" i="1" dirty="0" smtClean="0">
                <a:solidFill>
                  <a:srgbClr val="0000FF"/>
                </a:solidFill>
              </a:rPr>
              <a:t>Uniformity</a:t>
            </a:r>
            <a:r>
              <a:rPr lang="en-US" sz="2400" dirty="0" smtClean="0"/>
              <a:t>: complexity due to special cases in policies</a:t>
            </a:r>
          </a:p>
          <a:p>
            <a:pPr lvl="1"/>
            <a:r>
              <a:rPr lang="en-US" sz="2400" dirty="0" smtClean="0"/>
              <a:t>Determines implementation complexity</a:t>
            </a:r>
          </a:p>
          <a:p>
            <a:pPr lvl="2"/>
            <a:r>
              <a:rPr lang="en-US" sz="2000" dirty="0" smtClean="0"/>
              <a:t>High inherent complexity </a:t>
            </a:r>
            <a:r>
              <a:rPr lang="en-US" sz="2000" dirty="0" err="1" smtClean="0">
                <a:sym typeface="Wingdings"/>
              </a:rPr>
              <a:t></a:t>
            </a:r>
            <a:r>
              <a:rPr lang="en-US" sz="2000" dirty="0" smtClean="0">
                <a:sym typeface="Wingdings"/>
              </a:rPr>
              <a:t> high implementation</a:t>
            </a:r>
            <a:r>
              <a:rPr lang="en-US" sz="2000" dirty="0" smtClean="0"/>
              <a:t> complexity</a:t>
            </a:r>
          </a:p>
          <a:p>
            <a:pPr lvl="2"/>
            <a:r>
              <a:rPr lang="en-US" sz="2000" dirty="0" smtClean="0"/>
              <a:t>Low inherent complexity </a:t>
            </a:r>
            <a:r>
              <a:rPr lang="en-US" sz="2000" dirty="0" err="1" smtClean="0">
                <a:sym typeface="Wingdings"/>
              </a:rPr>
              <a:t></a:t>
            </a:r>
            <a:r>
              <a:rPr lang="en-US" sz="2000" dirty="0" smtClean="0">
                <a:sym typeface="Wingdings"/>
              </a:rPr>
              <a:t> simple implementation possible</a:t>
            </a:r>
            <a:endParaRPr lang="en-US" sz="2000" dirty="0" smtClean="0"/>
          </a:p>
        </p:txBody>
      </p:sp>
      <p:sp>
        <p:nvSpPr>
          <p:cNvPr id="5" name="Slide Number Placeholder 4"/>
          <p:cNvSpPr>
            <a:spLocks noGrp="1"/>
          </p:cNvSpPr>
          <p:nvPr>
            <p:ph type="sldNum" sz="quarter" idx="12"/>
          </p:nvPr>
        </p:nvSpPr>
        <p:spPr/>
        <p:txBody>
          <a:bodyPr/>
          <a:lstStyle/>
          <a:p>
            <a:fld id="{C332BC5D-F434-4A2D-9E72-1DEFE1E94600}" type="slidenum">
              <a:rPr lang="en-US" smtClean="0"/>
              <a:pPr/>
              <a:t>27</a:t>
            </a:fld>
            <a:endParaRPr lang="en-US" dirty="0"/>
          </a:p>
        </p:txBody>
      </p:sp>
    </p:spTree>
  </p:cSld>
  <p:clrMapOvr>
    <a:masterClrMapping/>
  </p:clrMapOvr>
  <p:transition xmlns:p14="http://schemas.microsoft.com/office/powerpoint/2010/main" advTm="710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linds(horizontal)">
                                      <p:cBhvr>
                                        <p:cTn id="25" dur="500"/>
                                        <p:tgtEl>
                                          <p:spTgt spid="4">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blinds(horizontal)">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Naïve </a:t>
            </a:r>
            <a:r>
              <a:rPr lang="en-US" dirty="0" smtClean="0"/>
              <a:t>Metrics </a:t>
            </a:r>
            <a:r>
              <a:rPr lang="en-US" dirty="0"/>
              <a:t>D</a:t>
            </a:r>
            <a:r>
              <a:rPr lang="en-US" dirty="0" smtClean="0"/>
              <a:t>on’t </a:t>
            </a:r>
            <a:r>
              <a:rPr lang="en-US" dirty="0"/>
              <a:t>W</a:t>
            </a:r>
            <a:r>
              <a:rPr lang="en-US" dirty="0" smtClean="0"/>
              <a:t>ork</a:t>
            </a:r>
            <a:endParaRPr lang="en-US" dirty="0"/>
          </a:p>
        </p:txBody>
      </p:sp>
      <p:graphicFrame>
        <p:nvGraphicFramePr>
          <p:cNvPr id="15" name="Content Placeholder 14"/>
          <p:cNvGraphicFramePr>
            <a:graphicFrameLocks noGrp="1"/>
          </p:cNvGraphicFramePr>
          <p:nvPr>
            <p:ph sz="half" idx="1"/>
          </p:nvPr>
        </p:nvGraphicFramePr>
        <p:xfrm>
          <a:off x="4800600" y="1828800"/>
          <a:ext cx="3810000" cy="3363332"/>
        </p:xfrm>
        <a:graphic>
          <a:graphicData uri="http://schemas.openxmlformats.org/drawingml/2006/table">
            <a:tbl>
              <a:tblPr firstRow="1" bandRow="1">
                <a:tableStyleId>{5C22544A-7EE6-4342-B048-85BDC9FD1C3A}</a:tableStyleId>
              </a:tblPr>
              <a:tblGrid>
                <a:gridCol w="1219200"/>
                <a:gridCol w="1295400"/>
                <a:gridCol w="1295400"/>
              </a:tblGrid>
              <a:tr h="477147">
                <a:tc>
                  <a:txBody>
                    <a:bodyPr/>
                    <a:lstStyle/>
                    <a:p>
                      <a:r>
                        <a:rPr lang="en-US" dirty="0" smtClean="0"/>
                        <a:t>Networks</a:t>
                      </a:r>
                    </a:p>
                  </a:txBody>
                  <a:tcPr/>
                </a:tc>
                <a:tc>
                  <a:txBody>
                    <a:bodyPr/>
                    <a:lstStyle/>
                    <a:p>
                      <a:r>
                        <a:rPr lang="en-US" dirty="0" smtClean="0"/>
                        <a:t>Mean file size</a:t>
                      </a:r>
                      <a:endParaRPr lang="en-US" dirty="0"/>
                    </a:p>
                  </a:txBody>
                  <a:tcPr/>
                </a:tc>
                <a:tc>
                  <a:txBody>
                    <a:bodyPr/>
                    <a:lstStyle/>
                    <a:p>
                      <a:r>
                        <a:rPr lang="en-US" dirty="0" smtClean="0"/>
                        <a:t>Number </a:t>
                      </a:r>
                      <a:r>
                        <a:rPr lang="en-US" baseline="0" dirty="0" smtClean="0"/>
                        <a:t> of routers</a:t>
                      </a:r>
                      <a:endParaRPr lang="en-US" dirty="0"/>
                    </a:p>
                  </a:txBody>
                  <a:tcPr/>
                </a:tc>
              </a:tr>
              <a:tr h="389036">
                <a:tc>
                  <a:txBody>
                    <a:bodyPr/>
                    <a:lstStyle/>
                    <a:p>
                      <a:pPr algn="ctr"/>
                      <a:r>
                        <a:rPr lang="en-US" sz="1600" b="1" dirty="0" smtClean="0">
                          <a:solidFill>
                            <a:srgbClr val="FF0000"/>
                          </a:solidFill>
                        </a:rPr>
                        <a:t>Univ-1   </a:t>
                      </a:r>
                      <a:endParaRPr lang="en-US" sz="1600" b="1" dirty="0">
                        <a:solidFill>
                          <a:srgbClr val="FF0000"/>
                        </a:solidFill>
                      </a:endParaRPr>
                    </a:p>
                  </a:txBody>
                  <a:tcPr marL="90594" marR="90594"/>
                </a:tc>
                <a:tc>
                  <a:txBody>
                    <a:bodyPr/>
                    <a:lstStyle/>
                    <a:p>
                      <a:pPr algn="ctr"/>
                      <a:r>
                        <a:rPr lang="en-US" sz="1600" b="1" dirty="0" smtClean="0">
                          <a:solidFill>
                            <a:srgbClr val="FF0000"/>
                          </a:solidFill>
                        </a:rPr>
                        <a:t>2535</a:t>
                      </a:r>
                      <a:endParaRPr lang="en-US" sz="1600" b="1" dirty="0">
                        <a:solidFill>
                          <a:srgbClr val="FF0000"/>
                        </a:solidFill>
                      </a:endParaRPr>
                    </a:p>
                  </a:txBody>
                  <a:tcPr marL="90594" marR="90594" anchor="ctr"/>
                </a:tc>
                <a:tc>
                  <a:txBody>
                    <a:bodyPr/>
                    <a:lstStyle/>
                    <a:p>
                      <a:pPr algn="ctr"/>
                      <a:r>
                        <a:rPr lang="en-US" sz="1600" b="1" dirty="0" smtClean="0">
                          <a:solidFill>
                            <a:srgbClr val="FF0000"/>
                          </a:solidFill>
                        </a:rPr>
                        <a:t>12</a:t>
                      </a:r>
                      <a:endParaRPr lang="en-US" sz="1600" b="1" dirty="0">
                        <a:solidFill>
                          <a:srgbClr val="FF0000"/>
                        </a:solidFill>
                      </a:endParaRPr>
                    </a:p>
                  </a:txBody>
                  <a:tcPr marL="90594" marR="90594" anchor="ctr"/>
                </a:tc>
              </a:tr>
              <a:tr h="389036">
                <a:tc>
                  <a:txBody>
                    <a:bodyPr/>
                    <a:lstStyle/>
                    <a:p>
                      <a:pPr algn="ctr"/>
                      <a:r>
                        <a:rPr lang="en-US" sz="1600" b="1" dirty="0" smtClean="0">
                          <a:solidFill>
                            <a:srgbClr val="0000FF"/>
                          </a:solidFill>
                        </a:rPr>
                        <a:t>Univ-2   </a:t>
                      </a:r>
                      <a:endParaRPr lang="en-US" sz="1600" b="1" dirty="0">
                        <a:solidFill>
                          <a:srgbClr val="0000FF"/>
                        </a:solidFill>
                      </a:endParaRPr>
                    </a:p>
                  </a:txBody>
                  <a:tcPr marL="90594" marR="90594"/>
                </a:tc>
                <a:tc>
                  <a:txBody>
                    <a:bodyPr/>
                    <a:lstStyle/>
                    <a:p>
                      <a:pPr algn="ctr"/>
                      <a:r>
                        <a:rPr lang="en-US" sz="1600" b="1" dirty="0" smtClean="0">
                          <a:solidFill>
                            <a:srgbClr val="0000FF"/>
                          </a:solidFill>
                        </a:rPr>
                        <a:t>560</a:t>
                      </a:r>
                      <a:endParaRPr lang="en-US" sz="1600" b="1" dirty="0">
                        <a:solidFill>
                          <a:srgbClr val="0000FF"/>
                        </a:solidFill>
                      </a:endParaRPr>
                    </a:p>
                  </a:txBody>
                  <a:tcPr marL="90594" marR="90594" anchor="ctr"/>
                </a:tc>
                <a:tc>
                  <a:txBody>
                    <a:bodyPr/>
                    <a:lstStyle/>
                    <a:p>
                      <a:pPr algn="ctr"/>
                      <a:r>
                        <a:rPr lang="en-US" sz="1600" b="1" dirty="0" smtClean="0">
                          <a:solidFill>
                            <a:srgbClr val="0000FF"/>
                          </a:solidFill>
                        </a:rPr>
                        <a:t>19</a:t>
                      </a:r>
                      <a:endParaRPr lang="en-US" sz="1600" b="1" dirty="0">
                        <a:solidFill>
                          <a:srgbClr val="0000FF"/>
                        </a:solidFill>
                      </a:endParaRPr>
                    </a:p>
                  </a:txBody>
                  <a:tcPr marL="90594" marR="90594" anchor="ctr"/>
                </a:tc>
              </a:tr>
              <a:tr h="389036">
                <a:tc>
                  <a:txBody>
                    <a:bodyPr/>
                    <a:lstStyle/>
                    <a:p>
                      <a:pPr algn="ctr"/>
                      <a:r>
                        <a:rPr lang="en-US" sz="1600" b="1" dirty="0" smtClean="0">
                          <a:solidFill>
                            <a:srgbClr val="0000FF"/>
                          </a:solidFill>
                        </a:rPr>
                        <a:t>Univ-3   </a:t>
                      </a:r>
                      <a:endParaRPr lang="en-US" sz="1600" b="1" dirty="0">
                        <a:solidFill>
                          <a:srgbClr val="0000FF"/>
                        </a:solidFill>
                      </a:endParaRPr>
                    </a:p>
                  </a:txBody>
                  <a:tcPr marL="90594" marR="90594"/>
                </a:tc>
                <a:tc>
                  <a:txBody>
                    <a:bodyPr/>
                    <a:lstStyle/>
                    <a:p>
                      <a:pPr algn="ctr"/>
                      <a:r>
                        <a:rPr lang="en-US" sz="1600" b="1" dirty="0" smtClean="0">
                          <a:solidFill>
                            <a:srgbClr val="0000FF"/>
                          </a:solidFill>
                        </a:rPr>
                        <a:t>3060</a:t>
                      </a:r>
                      <a:endParaRPr lang="en-US" sz="1600" b="1" dirty="0">
                        <a:solidFill>
                          <a:srgbClr val="0000FF"/>
                        </a:solidFill>
                      </a:endParaRPr>
                    </a:p>
                  </a:txBody>
                  <a:tcPr marL="90594" marR="90594" anchor="ctr"/>
                </a:tc>
                <a:tc>
                  <a:txBody>
                    <a:bodyPr/>
                    <a:lstStyle/>
                    <a:p>
                      <a:pPr algn="ctr"/>
                      <a:r>
                        <a:rPr lang="en-US" sz="1600" b="1" dirty="0" smtClean="0">
                          <a:solidFill>
                            <a:srgbClr val="0000FF"/>
                          </a:solidFill>
                        </a:rPr>
                        <a:t>24</a:t>
                      </a:r>
                      <a:endParaRPr lang="en-US" sz="1600" b="1" dirty="0">
                        <a:solidFill>
                          <a:srgbClr val="0000FF"/>
                        </a:solidFill>
                      </a:endParaRPr>
                    </a:p>
                  </a:txBody>
                  <a:tcPr marL="90594" marR="90594" anchor="ctr"/>
                </a:tc>
              </a:tr>
              <a:tr h="389036">
                <a:tc>
                  <a:txBody>
                    <a:bodyPr/>
                    <a:lstStyle/>
                    <a:p>
                      <a:pPr algn="ctr"/>
                      <a:r>
                        <a:rPr lang="en-US" sz="1600" b="1" dirty="0" smtClean="0">
                          <a:solidFill>
                            <a:srgbClr val="FF0000"/>
                          </a:solidFill>
                        </a:rPr>
                        <a:t>Univ-4   </a:t>
                      </a:r>
                      <a:endParaRPr lang="en-US" sz="1600" b="1" dirty="0">
                        <a:solidFill>
                          <a:srgbClr val="FF0000"/>
                        </a:solidFill>
                      </a:endParaRPr>
                    </a:p>
                  </a:txBody>
                  <a:tcPr marL="90594" marR="90594"/>
                </a:tc>
                <a:tc>
                  <a:txBody>
                    <a:bodyPr/>
                    <a:lstStyle/>
                    <a:p>
                      <a:pPr algn="ctr"/>
                      <a:r>
                        <a:rPr lang="en-US" sz="1600" b="1" dirty="0" smtClean="0">
                          <a:solidFill>
                            <a:srgbClr val="FF0000"/>
                          </a:solidFill>
                        </a:rPr>
                        <a:t>1526</a:t>
                      </a:r>
                      <a:endParaRPr lang="en-US" sz="1600" b="1" dirty="0">
                        <a:solidFill>
                          <a:srgbClr val="FF0000"/>
                        </a:solidFill>
                      </a:endParaRPr>
                    </a:p>
                  </a:txBody>
                  <a:tcPr marL="90594" marR="90594" anchor="ctr"/>
                </a:tc>
                <a:tc>
                  <a:txBody>
                    <a:bodyPr/>
                    <a:lstStyle/>
                    <a:p>
                      <a:pPr algn="ctr"/>
                      <a:r>
                        <a:rPr lang="en-US" sz="1600" b="1" dirty="0" smtClean="0">
                          <a:solidFill>
                            <a:srgbClr val="FF0000"/>
                          </a:solidFill>
                        </a:rPr>
                        <a:t>24</a:t>
                      </a:r>
                      <a:endParaRPr lang="en-US" sz="1600" b="1" dirty="0">
                        <a:solidFill>
                          <a:srgbClr val="FF0000"/>
                        </a:solidFill>
                      </a:endParaRPr>
                    </a:p>
                  </a:txBody>
                  <a:tcPr marL="90594" marR="90594" anchor="ctr"/>
                </a:tc>
              </a:tr>
              <a:tr h="389036">
                <a:tc>
                  <a:txBody>
                    <a:bodyPr/>
                    <a:lstStyle/>
                    <a:p>
                      <a:pPr algn="ctr"/>
                      <a:r>
                        <a:rPr lang="en-US" sz="1600" b="1" dirty="0" smtClean="0">
                          <a:solidFill>
                            <a:srgbClr val="0000FF"/>
                          </a:solidFill>
                        </a:rPr>
                        <a:t>Enet-1   </a:t>
                      </a:r>
                      <a:endParaRPr lang="en-US" sz="1600" b="1" dirty="0">
                        <a:solidFill>
                          <a:srgbClr val="0000FF"/>
                        </a:solidFill>
                      </a:endParaRPr>
                    </a:p>
                  </a:txBody>
                  <a:tcPr marL="90594" marR="90594"/>
                </a:tc>
                <a:tc>
                  <a:txBody>
                    <a:bodyPr/>
                    <a:lstStyle/>
                    <a:p>
                      <a:pPr algn="ctr"/>
                      <a:r>
                        <a:rPr lang="en-US" sz="1600" b="1" dirty="0" smtClean="0">
                          <a:solidFill>
                            <a:srgbClr val="0000FF"/>
                          </a:solidFill>
                        </a:rPr>
                        <a:t>278</a:t>
                      </a:r>
                      <a:endParaRPr lang="en-US" sz="1600" b="1" dirty="0">
                        <a:solidFill>
                          <a:srgbClr val="0000FF"/>
                        </a:solidFill>
                      </a:endParaRPr>
                    </a:p>
                  </a:txBody>
                  <a:tcPr marL="90594" marR="90594" anchor="ctr"/>
                </a:tc>
                <a:tc>
                  <a:txBody>
                    <a:bodyPr/>
                    <a:lstStyle/>
                    <a:p>
                      <a:pPr algn="ctr"/>
                      <a:r>
                        <a:rPr lang="en-US" sz="1600" b="1" dirty="0" smtClean="0">
                          <a:solidFill>
                            <a:srgbClr val="0000FF"/>
                          </a:solidFill>
                        </a:rPr>
                        <a:t>10</a:t>
                      </a:r>
                      <a:endParaRPr lang="en-US" sz="1600" b="1" dirty="0">
                        <a:solidFill>
                          <a:srgbClr val="0000FF"/>
                        </a:solidFill>
                      </a:endParaRPr>
                    </a:p>
                  </a:txBody>
                  <a:tcPr marL="90594" marR="90594" anchor="ctr"/>
                </a:tc>
              </a:tr>
              <a:tr h="389036">
                <a:tc>
                  <a:txBody>
                    <a:bodyPr/>
                    <a:lstStyle/>
                    <a:p>
                      <a:pPr algn="ctr"/>
                      <a:r>
                        <a:rPr lang="en-US" sz="1600" b="1" dirty="0" smtClean="0">
                          <a:solidFill>
                            <a:srgbClr val="0000FF"/>
                          </a:solidFill>
                        </a:rPr>
                        <a:t>Enet-2   </a:t>
                      </a:r>
                      <a:endParaRPr lang="en-US" sz="1600" b="1" dirty="0">
                        <a:solidFill>
                          <a:srgbClr val="0000FF"/>
                        </a:solidFill>
                      </a:endParaRPr>
                    </a:p>
                  </a:txBody>
                  <a:tcPr marL="90594" marR="90594"/>
                </a:tc>
                <a:tc>
                  <a:txBody>
                    <a:bodyPr/>
                    <a:lstStyle/>
                    <a:p>
                      <a:pPr algn="ctr"/>
                      <a:r>
                        <a:rPr lang="en-US" sz="1600" b="1" dirty="0" smtClean="0">
                          <a:solidFill>
                            <a:srgbClr val="0000FF"/>
                          </a:solidFill>
                        </a:rPr>
                        <a:t>200</a:t>
                      </a:r>
                      <a:endParaRPr lang="en-US" sz="1600" b="1" dirty="0">
                        <a:solidFill>
                          <a:srgbClr val="0000FF"/>
                        </a:solidFill>
                      </a:endParaRPr>
                    </a:p>
                  </a:txBody>
                  <a:tcPr marL="90594" marR="90594" anchor="ctr"/>
                </a:tc>
                <a:tc>
                  <a:txBody>
                    <a:bodyPr/>
                    <a:lstStyle/>
                    <a:p>
                      <a:pPr algn="ctr"/>
                      <a:r>
                        <a:rPr lang="en-US" sz="1600" b="1" dirty="0" smtClean="0">
                          <a:solidFill>
                            <a:srgbClr val="0000FF"/>
                          </a:solidFill>
                        </a:rPr>
                        <a:t>83</a:t>
                      </a:r>
                      <a:endParaRPr lang="en-US" sz="1600" b="1" dirty="0">
                        <a:solidFill>
                          <a:srgbClr val="0000FF"/>
                        </a:solidFill>
                      </a:endParaRPr>
                    </a:p>
                  </a:txBody>
                  <a:tcPr marL="90594" marR="90594" anchor="ctr"/>
                </a:tc>
              </a:tr>
              <a:tr h="389036">
                <a:tc>
                  <a:txBody>
                    <a:bodyPr/>
                    <a:lstStyle/>
                    <a:p>
                      <a:pPr algn="ctr"/>
                      <a:r>
                        <a:rPr lang="en-US" sz="1600" b="1" dirty="0" smtClean="0">
                          <a:solidFill>
                            <a:srgbClr val="FF0000"/>
                          </a:solidFill>
                        </a:rPr>
                        <a:t>Enet-3   </a:t>
                      </a:r>
                      <a:endParaRPr lang="en-US" sz="1600" b="1" dirty="0">
                        <a:solidFill>
                          <a:srgbClr val="FF0000"/>
                        </a:solidFill>
                      </a:endParaRPr>
                    </a:p>
                  </a:txBody>
                  <a:tcPr marL="90594" marR="90594"/>
                </a:tc>
                <a:tc>
                  <a:txBody>
                    <a:bodyPr/>
                    <a:lstStyle/>
                    <a:p>
                      <a:pPr algn="ctr"/>
                      <a:r>
                        <a:rPr lang="en-US" sz="1600" b="1" dirty="0" smtClean="0">
                          <a:solidFill>
                            <a:srgbClr val="FF0000"/>
                          </a:solidFill>
                        </a:rPr>
                        <a:t>600</a:t>
                      </a:r>
                      <a:endParaRPr lang="en-US" sz="1600" b="1" dirty="0">
                        <a:solidFill>
                          <a:srgbClr val="FF0000"/>
                        </a:solidFill>
                      </a:endParaRPr>
                    </a:p>
                  </a:txBody>
                  <a:tcPr marL="90594" marR="90594" anchor="ctr"/>
                </a:tc>
                <a:tc>
                  <a:txBody>
                    <a:bodyPr/>
                    <a:lstStyle/>
                    <a:p>
                      <a:pPr algn="ctr"/>
                      <a:r>
                        <a:rPr lang="en-US" sz="1600" b="1" dirty="0" smtClean="0">
                          <a:solidFill>
                            <a:srgbClr val="FF0000"/>
                          </a:solidFill>
                        </a:rPr>
                        <a:t>19</a:t>
                      </a:r>
                      <a:endParaRPr lang="en-US" sz="1600" b="1" dirty="0">
                        <a:solidFill>
                          <a:srgbClr val="FF0000"/>
                        </a:solidFill>
                      </a:endParaRPr>
                    </a:p>
                  </a:txBody>
                  <a:tcPr marL="90594" marR="90594" anchor="ctr"/>
                </a:tc>
              </a:tr>
            </a:tbl>
          </a:graphicData>
        </a:graphic>
      </p:graphicFrame>
      <p:sp>
        <p:nvSpPr>
          <p:cNvPr id="7" name="Content Placeholder 2"/>
          <p:cNvSpPr>
            <a:spLocks noGrp="1"/>
          </p:cNvSpPr>
          <p:nvPr>
            <p:ph sz="half" idx="2"/>
          </p:nvPr>
        </p:nvSpPr>
        <p:spPr>
          <a:xfrm>
            <a:off x="457200" y="1600200"/>
            <a:ext cx="4114800" cy="4525963"/>
          </a:xfrm>
        </p:spPr>
        <p:txBody>
          <a:bodyPr>
            <a:normAutofit/>
          </a:bodyPr>
          <a:lstStyle/>
          <a:p>
            <a:r>
              <a:rPr lang="en-US" sz="2400" dirty="0" smtClean="0"/>
              <a:t>Size or line count not a good metric</a:t>
            </a:r>
          </a:p>
          <a:p>
            <a:pPr lvl="1"/>
            <a:r>
              <a:rPr lang="en-US" sz="2000" dirty="0" smtClean="0">
                <a:solidFill>
                  <a:srgbClr val="FF0000"/>
                </a:solidFill>
              </a:rPr>
              <a:t>Complex</a:t>
            </a:r>
          </a:p>
          <a:p>
            <a:pPr lvl="1"/>
            <a:r>
              <a:rPr lang="en-US" sz="2000" dirty="0" smtClean="0">
                <a:solidFill>
                  <a:srgbClr val="0000FF"/>
                </a:solidFill>
              </a:rPr>
              <a:t>Simple</a:t>
            </a:r>
          </a:p>
          <a:p>
            <a:pPr lvl="1"/>
            <a:endParaRPr lang="en-US" sz="2000" dirty="0" smtClean="0">
              <a:solidFill>
                <a:srgbClr val="0000FF"/>
              </a:solidFill>
            </a:endParaRPr>
          </a:p>
          <a:p>
            <a:r>
              <a:rPr lang="en-US" sz="2400" dirty="0" smtClean="0"/>
              <a:t>Need sophisticated metrics that capture configuration difficulty</a:t>
            </a:r>
            <a:endParaRPr lang="en-US" sz="2400" dirty="0"/>
          </a:p>
        </p:txBody>
      </p:sp>
      <p:sp>
        <p:nvSpPr>
          <p:cNvPr id="5" name="Slide Number Placeholder 4"/>
          <p:cNvSpPr>
            <a:spLocks noGrp="1"/>
          </p:cNvSpPr>
          <p:nvPr>
            <p:ph type="sldNum" sz="quarter" idx="12"/>
          </p:nvPr>
        </p:nvSpPr>
        <p:spPr/>
        <p:txBody>
          <a:bodyPr/>
          <a:lstStyle/>
          <a:p>
            <a:fld id="{C332BC5D-F434-4A2D-9E72-1DEFE1E94600}" type="slidenum">
              <a:rPr lang="en-US" smtClean="0"/>
              <a:pPr/>
              <a:t>28</a:t>
            </a:fld>
            <a:endParaRPr lang="en-US" dirty="0"/>
          </a:p>
        </p:txBody>
      </p:sp>
    </p:spTree>
  </p:cSld>
  <p:clrMapOvr>
    <a:masterClrMapping/>
  </p:clrMapOvr>
  <p:transition xmlns:p14="http://schemas.microsoft.com/office/powerpoint/2010/main" advTm="15"/>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Referential </a:t>
            </a:r>
            <a:r>
              <a:rPr lang="en-US" sz="3600" dirty="0" smtClean="0"/>
              <a:t>Complexity</a:t>
            </a:r>
            <a:r>
              <a:rPr lang="en-US" sz="3600" dirty="0" smtClean="0"/>
              <a:t>: </a:t>
            </a:r>
            <a:br>
              <a:rPr lang="en-US" sz="3600" dirty="0" smtClean="0"/>
            </a:br>
            <a:r>
              <a:rPr lang="en-US" sz="3600" dirty="0" smtClean="0"/>
              <a:t>Dependency </a:t>
            </a:r>
            <a:r>
              <a:rPr lang="en-US" sz="3600" dirty="0" smtClean="0"/>
              <a:t>Graph</a:t>
            </a:r>
            <a:endParaRPr lang="en-US" sz="3600" dirty="0"/>
          </a:p>
        </p:txBody>
      </p:sp>
      <p:sp>
        <p:nvSpPr>
          <p:cNvPr id="3" name="Content Placeholder 2"/>
          <p:cNvSpPr>
            <a:spLocks noGrp="1"/>
          </p:cNvSpPr>
          <p:nvPr>
            <p:ph idx="1"/>
          </p:nvPr>
        </p:nvSpPr>
        <p:spPr/>
        <p:txBody>
          <a:bodyPr>
            <a:normAutofit/>
          </a:bodyPr>
          <a:lstStyle/>
          <a:p>
            <a:r>
              <a:rPr lang="en-US" sz="2400" dirty="0" smtClean="0"/>
              <a:t>An abstraction derived from router </a:t>
            </a:r>
            <a:r>
              <a:rPr lang="en-US" sz="2400" dirty="0" err="1" smtClean="0"/>
              <a:t>configs</a:t>
            </a:r>
            <a:endParaRPr lang="en-US" sz="2400" dirty="0" smtClean="0"/>
          </a:p>
          <a:p>
            <a:pPr lvl="4"/>
            <a:endParaRPr lang="en-US" sz="1200" dirty="0" smtClean="0"/>
          </a:p>
          <a:p>
            <a:r>
              <a:rPr lang="en-US" sz="2400" dirty="0" smtClean="0"/>
              <a:t>Intra-file links, e.g., passive-interfaces, and access-group</a:t>
            </a:r>
          </a:p>
          <a:p>
            <a:pPr lvl="2"/>
            <a:endParaRPr lang="en-US" sz="600" dirty="0" smtClean="0"/>
          </a:p>
          <a:p>
            <a:r>
              <a:rPr lang="en-US" sz="2400" dirty="0" smtClean="0"/>
              <a:t>Inter-file links</a:t>
            </a:r>
          </a:p>
          <a:p>
            <a:pPr lvl="1"/>
            <a:r>
              <a:rPr lang="en-US" sz="2000" dirty="0" smtClean="0"/>
              <a:t>Global network symbols, e.g.,  </a:t>
            </a:r>
            <a:br>
              <a:rPr lang="en-US" sz="2000" dirty="0" smtClean="0"/>
            </a:br>
            <a:r>
              <a:rPr lang="en-US" sz="2000" dirty="0" smtClean="0"/>
              <a:t>subnet, and </a:t>
            </a:r>
            <a:r>
              <a:rPr lang="en-US" sz="2000" dirty="0" err="1" smtClean="0"/>
              <a:t>VLANs</a:t>
            </a:r>
            <a:endParaRPr lang="en-US" sz="2000" dirty="0" smtClean="0"/>
          </a:p>
        </p:txBody>
      </p:sp>
      <p:sp>
        <p:nvSpPr>
          <p:cNvPr id="4" name="Slide Number Placeholder 3"/>
          <p:cNvSpPr>
            <a:spLocks noGrp="1"/>
          </p:cNvSpPr>
          <p:nvPr>
            <p:ph type="sldNum" sz="quarter" idx="12"/>
          </p:nvPr>
        </p:nvSpPr>
        <p:spPr/>
        <p:txBody>
          <a:bodyPr/>
          <a:lstStyle/>
          <a:p>
            <a:fld id="{C332BC5D-F434-4A2D-9E72-1DEFE1E94600}" type="slidenum">
              <a:rPr lang="en-US" smtClean="0"/>
              <a:pPr/>
              <a:t>29</a:t>
            </a:fld>
            <a:endParaRPr lang="en-US" dirty="0"/>
          </a:p>
        </p:txBody>
      </p:sp>
      <p:sp>
        <p:nvSpPr>
          <p:cNvPr id="5" name="Text Box 6"/>
          <p:cNvSpPr txBox="1">
            <a:spLocks noChangeArrowheads="1"/>
          </p:cNvSpPr>
          <p:nvPr/>
        </p:nvSpPr>
        <p:spPr>
          <a:xfrm>
            <a:off x="5867400" y="2895600"/>
            <a:ext cx="3200400" cy="3733800"/>
          </a:xfrm>
          <a:prstGeom prst="rect">
            <a:avLst/>
          </a:prstGeom>
          <a:solidFill>
            <a:srgbClr val="3366FF">
              <a:alpha val="20000"/>
            </a:srgbClr>
          </a:solidFill>
          <a:effectLst>
            <a:outerShdw blurRad="50800" dist="38100" dir="2700000" algn="tl" rotWithShape="0">
              <a:srgbClr val="000000">
                <a:alpha val="0"/>
              </a:srgbClr>
            </a:outerShdw>
          </a:effectLst>
        </p:spPr>
        <p:txBody>
          <a:bodyPr vert="horz" lIns="91440" tIns="45720" rIns="91440" bIns="45720" rtlCol="0">
            <a:normAutofit lnSpcReduction="10000"/>
          </a:bodyPr>
          <a:lstStyle/>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a:t>
            </a:r>
            <a:r>
              <a:rPr kumimoji="0" lang="en-US" sz="1200" b="1" i="0" u="none" strike="noStrike" kern="1200" cap="none" spc="0" normalizeH="0" noProof="0" dirty="0" smtClean="0">
                <a:ln>
                  <a:noFill/>
                </a:ln>
                <a:effectLst/>
                <a:uLnTx/>
                <a:uFillTx/>
                <a:latin typeface="+mn-lt"/>
                <a:ea typeface="+mn-ea"/>
                <a:cs typeface="+mn-cs"/>
              </a:rPr>
              <a:t> </a:t>
            </a:r>
            <a:r>
              <a:rPr kumimoji="0" lang="en-US" sz="1200" b="1" i="0" u="none" strike="noStrike" kern="1200" cap="none" spc="0" normalizeH="0" baseline="0" noProof="0" dirty="0" smtClean="0">
                <a:ln>
                  <a:noFill/>
                </a:ln>
                <a:effectLst/>
                <a:uLnTx/>
                <a:uFillTx/>
                <a:latin typeface="+mn-lt"/>
                <a:ea typeface="+mn-ea"/>
                <a:cs typeface="+mn-cs"/>
              </a:rPr>
              <a:t>Interface Vlan901</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2     ip 128.2.1.23  255.255.255.252</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3     ip access-group 9 in</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4 !</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5 Router ospf 1</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6     router-id 128.1.2.133</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7     passive-interface default</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8</a:t>
            </a:r>
            <a:r>
              <a:rPr lang="en-US" sz="1200" b="1" dirty="0" smtClean="0"/>
              <a:t>     </a:t>
            </a:r>
            <a:r>
              <a:rPr kumimoji="0" lang="en-US" sz="1200" b="1" i="0" u="none" strike="noStrike" kern="1200" cap="none" spc="0" normalizeH="0" baseline="0" noProof="0" dirty="0" smtClean="0">
                <a:ln>
                  <a:noFill/>
                </a:ln>
                <a:effectLst/>
                <a:uLnTx/>
                <a:uFillTx/>
                <a:latin typeface="+mn-lt"/>
                <a:ea typeface="+mn-ea"/>
                <a:cs typeface="+mn-cs"/>
              </a:rPr>
              <a:t>no passive-interface Vlan901</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9     no passive-interface Vlan900	</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10   network 128.2.0.0 0.0.255.255</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11</a:t>
            </a:r>
            <a:r>
              <a:rPr lang="en-US" sz="1200" b="1" dirty="0" smtClean="0"/>
              <a:t>   </a:t>
            </a:r>
            <a:r>
              <a:rPr kumimoji="0" lang="en-US" sz="1200" b="1" i="0" u="none" strike="noStrike" kern="1200" cap="none" spc="0" normalizeH="0" baseline="0" noProof="0" dirty="0" smtClean="0">
                <a:ln>
                  <a:noFill/>
                </a:ln>
                <a:effectLst/>
                <a:uLnTx/>
                <a:uFillTx/>
                <a:latin typeface="+mn-lt"/>
                <a:ea typeface="+mn-ea"/>
                <a:cs typeface="+mn-cs"/>
              </a:rPr>
              <a:t>distribute-list in 12</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12</a:t>
            </a:r>
            <a:r>
              <a:rPr lang="en-US" sz="1200" b="1" dirty="0" smtClean="0"/>
              <a:t>   </a:t>
            </a:r>
            <a:r>
              <a:rPr kumimoji="0" lang="en-US" sz="1200" b="1" i="0" u="none" strike="noStrike" kern="1200" cap="none" spc="0" normalizeH="0" baseline="0" noProof="0" dirty="0" smtClean="0">
                <a:ln>
                  <a:noFill/>
                </a:ln>
                <a:effectLst/>
                <a:uLnTx/>
                <a:uFillTx/>
                <a:latin typeface="+mn-lt"/>
                <a:ea typeface="+mn-ea"/>
                <a:cs typeface="+mn-cs"/>
              </a:rPr>
              <a:t>redistribute connected subnets</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13 !</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14 access-list 9 permit  128.2.1.23  0.0.0.3 any</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15</a:t>
            </a:r>
            <a:r>
              <a:rPr kumimoji="0" lang="en-US" sz="1200" b="1" i="0" u="none" strike="noStrike" kern="1200" cap="none" spc="0" normalizeH="0" noProof="0" dirty="0" smtClean="0">
                <a:ln>
                  <a:noFill/>
                </a:ln>
                <a:effectLst/>
                <a:uLnTx/>
                <a:uFillTx/>
                <a:latin typeface="+mn-lt"/>
                <a:ea typeface="+mn-ea"/>
                <a:cs typeface="+mn-cs"/>
              </a:rPr>
              <a:t> </a:t>
            </a:r>
            <a:r>
              <a:rPr kumimoji="0" lang="en-US" sz="1200" b="1" i="0" u="none" strike="noStrike" kern="1200" cap="none" spc="0" normalizeH="0" baseline="0" noProof="0" dirty="0" smtClean="0">
                <a:ln>
                  <a:noFill/>
                </a:ln>
                <a:effectLst/>
                <a:uLnTx/>
                <a:uFillTx/>
                <a:latin typeface="+mn-lt"/>
                <a:ea typeface="+mn-ea"/>
                <a:cs typeface="+mn-cs"/>
              </a:rPr>
              <a:t>access-list 9 deny any</a:t>
            </a:r>
          </a:p>
          <a:p>
            <a:pPr marL="533400" marR="0" lvl="0" indent="-533400" algn="l" defTabSz="4572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16  access-list 12 permit 128.2.0.0 0.0.255.255</a:t>
            </a:r>
          </a:p>
          <a:p>
            <a:pPr marL="533400" marR="0" lvl="0" indent="-533400" algn="l" defTabSz="457200" rtl="0" eaLnBrk="1" fontAlgn="auto" latinLnBrk="0" hangingPunct="1">
              <a:lnSpc>
                <a:spcPct val="100000"/>
              </a:lnSpc>
              <a:spcBef>
                <a:spcPct val="20000"/>
              </a:spcBef>
              <a:spcAft>
                <a:spcPts val="0"/>
              </a:spcAft>
              <a:buClrTx/>
              <a:buSzTx/>
              <a:buFont typeface="Arial"/>
              <a:buChar char="•"/>
              <a:tabLst/>
              <a:defRPr/>
            </a:pPr>
            <a:endParaRPr kumimoji="0" lang="en-US" sz="1200" b="1" i="0" u="none" strike="noStrike" kern="1200" cap="none" spc="0" normalizeH="0" baseline="0" noProof="0" dirty="0" smtClean="0">
              <a:ln>
                <a:noFill/>
              </a:ln>
              <a:effectLst/>
              <a:uLnTx/>
              <a:uFillTx/>
              <a:latin typeface="+mn-lt"/>
              <a:ea typeface="+mn-ea"/>
              <a:cs typeface="+mn-cs"/>
            </a:endParaRPr>
          </a:p>
          <a:p>
            <a:pPr marL="533400" marR="0" lvl="0" indent="-533400" algn="l" defTabSz="457200" rtl="0" eaLnBrk="1" fontAlgn="auto" latinLnBrk="0" hangingPunct="1">
              <a:lnSpc>
                <a:spcPct val="100000"/>
              </a:lnSpc>
              <a:spcBef>
                <a:spcPct val="20000"/>
              </a:spcBef>
              <a:spcAft>
                <a:spcPts val="0"/>
              </a:spcAft>
              <a:buClrTx/>
              <a:buSzTx/>
              <a:buFont typeface="Arial"/>
              <a:buChar char="•"/>
              <a:tabLst/>
              <a:defRPr/>
            </a:pPr>
            <a:endParaRPr kumimoji="0" lang="en-US" sz="1100" b="1" i="0" u="none" strike="noStrike" kern="1200" cap="none" spc="0" normalizeH="0" baseline="0" noProof="0" dirty="0" smtClean="0">
              <a:ln>
                <a:noFill/>
              </a:ln>
              <a:effectLst/>
              <a:uLnTx/>
              <a:uFillTx/>
              <a:latin typeface="+mn-lt"/>
              <a:ea typeface="+mn-ea"/>
              <a:cs typeface="+mn-cs"/>
            </a:endParaRPr>
          </a:p>
        </p:txBody>
      </p:sp>
      <p:grpSp>
        <p:nvGrpSpPr>
          <p:cNvPr id="6" name="Group 31"/>
          <p:cNvGrpSpPr/>
          <p:nvPr/>
        </p:nvGrpSpPr>
        <p:grpSpPr>
          <a:xfrm>
            <a:off x="2625777" y="4267200"/>
            <a:ext cx="3124200" cy="1981200"/>
            <a:chOff x="2667000" y="4724400"/>
            <a:chExt cx="3124200" cy="1981200"/>
          </a:xfrm>
        </p:grpSpPr>
        <p:sp>
          <p:nvSpPr>
            <p:cNvPr id="7" name="Oval 8"/>
            <p:cNvSpPr>
              <a:spLocks noChangeArrowheads="1"/>
            </p:cNvSpPr>
            <p:nvPr/>
          </p:nvSpPr>
          <p:spPr bwMode="auto">
            <a:xfrm>
              <a:off x="4152275" y="4724400"/>
              <a:ext cx="819462" cy="457200"/>
            </a:xfrm>
            <a:prstGeom prst="ellipse">
              <a:avLst/>
            </a:prstGeom>
            <a:solidFill>
              <a:srgbClr val="3366FF">
                <a:alpha val="15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ospf1</a:t>
              </a:r>
              <a:endParaRPr lang="en-US" sz="1400" b="1" dirty="0"/>
            </a:p>
          </p:txBody>
        </p:sp>
        <p:sp>
          <p:nvSpPr>
            <p:cNvPr id="8" name="Oval 9"/>
            <p:cNvSpPr>
              <a:spLocks noChangeArrowheads="1"/>
            </p:cNvSpPr>
            <p:nvPr/>
          </p:nvSpPr>
          <p:spPr bwMode="auto">
            <a:xfrm>
              <a:off x="3588895" y="5353050"/>
              <a:ext cx="819462" cy="457200"/>
            </a:xfrm>
            <a:prstGeom prst="ellipse">
              <a:avLst/>
            </a:prstGeom>
            <a:solidFill>
              <a:srgbClr val="3366FF">
                <a:alpha val="15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a:t>Vlan901</a:t>
              </a:r>
            </a:p>
          </p:txBody>
        </p:sp>
        <p:sp>
          <p:nvSpPr>
            <p:cNvPr id="9" name="Oval 10"/>
            <p:cNvSpPr>
              <a:spLocks noChangeArrowheads="1"/>
            </p:cNvSpPr>
            <p:nvPr/>
          </p:nvSpPr>
          <p:spPr bwMode="auto">
            <a:xfrm>
              <a:off x="4038600" y="6248400"/>
              <a:ext cx="1177977" cy="457200"/>
            </a:xfrm>
            <a:prstGeom prst="ellipse">
              <a:avLst/>
            </a:prstGeom>
            <a:solidFill>
              <a:srgbClr val="3366FF">
                <a:alpha val="15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a:t>Access-list 9</a:t>
              </a:r>
            </a:p>
          </p:txBody>
        </p:sp>
        <p:sp>
          <p:nvSpPr>
            <p:cNvPr id="10" name="Line 11"/>
            <p:cNvSpPr>
              <a:spLocks noChangeShapeType="1"/>
            </p:cNvSpPr>
            <p:nvPr/>
          </p:nvSpPr>
          <p:spPr bwMode="auto">
            <a:xfrm flipH="1">
              <a:off x="4255957" y="5181600"/>
              <a:ext cx="204866" cy="22860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11" name="Line 12"/>
            <p:cNvSpPr>
              <a:spLocks noChangeShapeType="1"/>
            </p:cNvSpPr>
            <p:nvPr/>
          </p:nvSpPr>
          <p:spPr bwMode="auto">
            <a:xfrm>
              <a:off x="4688174" y="5181600"/>
              <a:ext cx="153649" cy="22860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12" name="Oval 13"/>
            <p:cNvSpPr>
              <a:spLocks noChangeArrowheads="1"/>
            </p:cNvSpPr>
            <p:nvPr/>
          </p:nvSpPr>
          <p:spPr bwMode="auto">
            <a:xfrm>
              <a:off x="4613223" y="5353050"/>
              <a:ext cx="1177977" cy="457200"/>
            </a:xfrm>
            <a:prstGeom prst="ellipse">
              <a:avLst/>
            </a:prstGeom>
            <a:solidFill>
              <a:srgbClr val="3366FF">
                <a:alpha val="15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Access-list </a:t>
              </a:r>
              <a:r>
                <a:rPr lang="en-US" sz="1400" b="1" dirty="0"/>
                <a:t>12</a:t>
              </a:r>
            </a:p>
          </p:txBody>
        </p:sp>
        <p:sp>
          <p:nvSpPr>
            <p:cNvPr id="13" name="Line 14"/>
            <p:cNvSpPr>
              <a:spLocks noChangeShapeType="1"/>
            </p:cNvSpPr>
            <p:nvPr/>
          </p:nvSpPr>
          <p:spPr bwMode="auto">
            <a:xfrm>
              <a:off x="4008620" y="5810250"/>
              <a:ext cx="563380" cy="43815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14" name="Line 14"/>
            <p:cNvSpPr>
              <a:spLocks noChangeShapeType="1"/>
            </p:cNvSpPr>
            <p:nvPr/>
          </p:nvSpPr>
          <p:spPr bwMode="auto">
            <a:xfrm flipH="1">
              <a:off x="3588895" y="5810250"/>
              <a:ext cx="460948" cy="43815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15" name="Oval 10"/>
            <p:cNvSpPr>
              <a:spLocks noChangeArrowheads="1"/>
            </p:cNvSpPr>
            <p:nvPr/>
          </p:nvSpPr>
          <p:spPr bwMode="auto">
            <a:xfrm>
              <a:off x="2667000" y="6248400"/>
              <a:ext cx="1177977" cy="457200"/>
            </a:xfrm>
            <a:prstGeom prst="ellipse">
              <a:avLst/>
            </a:prstGeom>
            <a:solidFill>
              <a:srgbClr val="3366FF">
                <a:alpha val="15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Subnet 1</a:t>
              </a:r>
              <a:endParaRPr lang="en-US" sz="1400" b="1" dirty="0"/>
            </a:p>
          </p:txBody>
        </p:sp>
      </p:grpSp>
      <p:grpSp>
        <p:nvGrpSpPr>
          <p:cNvPr id="16" name="Group 32"/>
          <p:cNvGrpSpPr/>
          <p:nvPr/>
        </p:nvGrpSpPr>
        <p:grpSpPr>
          <a:xfrm>
            <a:off x="0" y="4267200"/>
            <a:ext cx="2971800" cy="1981200"/>
            <a:chOff x="41223" y="4724400"/>
            <a:chExt cx="2971800" cy="1981200"/>
          </a:xfrm>
        </p:grpSpPr>
        <p:sp>
          <p:nvSpPr>
            <p:cNvPr id="17" name="Oval 8"/>
            <p:cNvSpPr>
              <a:spLocks noChangeArrowheads="1"/>
            </p:cNvSpPr>
            <p:nvPr/>
          </p:nvSpPr>
          <p:spPr bwMode="auto">
            <a:xfrm>
              <a:off x="1332875" y="4724400"/>
              <a:ext cx="819462" cy="457200"/>
            </a:xfrm>
            <a:prstGeom prst="ellipse">
              <a:avLst/>
            </a:prstGeom>
            <a:solidFill>
              <a:srgbClr val="008000">
                <a:alpha val="22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a:t>ospf 1</a:t>
              </a:r>
            </a:p>
          </p:txBody>
        </p:sp>
        <p:sp>
          <p:nvSpPr>
            <p:cNvPr id="18" name="Line 11"/>
            <p:cNvSpPr>
              <a:spLocks noChangeShapeType="1"/>
            </p:cNvSpPr>
            <p:nvPr/>
          </p:nvSpPr>
          <p:spPr bwMode="auto">
            <a:xfrm flipH="1">
              <a:off x="1230443" y="5124450"/>
              <a:ext cx="204866" cy="22860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19" name="Line 12"/>
            <p:cNvSpPr>
              <a:spLocks noChangeShapeType="1"/>
            </p:cNvSpPr>
            <p:nvPr/>
          </p:nvSpPr>
          <p:spPr bwMode="auto">
            <a:xfrm>
              <a:off x="2049905" y="5124450"/>
              <a:ext cx="153649" cy="22860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20" name="Oval 13"/>
            <p:cNvSpPr>
              <a:spLocks noChangeArrowheads="1"/>
            </p:cNvSpPr>
            <p:nvPr/>
          </p:nvSpPr>
          <p:spPr bwMode="auto">
            <a:xfrm>
              <a:off x="1793823" y="5353050"/>
              <a:ext cx="1177977" cy="457200"/>
            </a:xfrm>
            <a:prstGeom prst="ellipse">
              <a:avLst/>
            </a:prstGeom>
            <a:solidFill>
              <a:srgbClr val="008000">
                <a:alpha val="22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Vlan30</a:t>
              </a:r>
              <a:endParaRPr lang="en-US" sz="1400" b="1" dirty="0"/>
            </a:p>
          </p:txBody>
        </p:sp>
        <p:sp>
          <p:nvSpPr>
            <p:cNvPr id="21" name="Line 14"/>
            <p:cNvSpPr>
              <a:spLocks noChangeShapeType="1"/>
            </p:cNvSpPr>
            <p:nvPr/>
          </p:nvSpPr>
          <p:spPr bwMode="auto">
            <a:xfrm>
              <a:off x="2449643" y="5810250"/>
              <a:ext cx="563380" cy="43815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22" name="Line 14"/>
            <p:cNvSpPr>
              <a:spLocks noChangeShapeType="1"/>
            </p:cNvSpPr>
            <p:nvPr/>
          </p:nvSpPr>
          <p:spPr bwMode="auto">
            <a:xfrm flipH="1">
              <a:off x="1988695" y="5810250"/>
              <a:ext cx="460948" cy="43815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23" name="Oval 10"/>
            <p:cNvSpPr>
              <a:spLocks noChangeArrowheads="1"/>
            </p:cNvSpPr>
            <p:nvPr/>
          </p:nvSpPr>
          <p:spPr bwMode="auto">
            <a:xfrm>
              <a:off x="1412823" y="6248400"/>
              <a:ext cx="1177977" cy="457200"/>
            </a:xfrm>
            <a:prstGeom prst="ellipse">
              <a:avLst/>
            </a:prstGeom>
            <a:solidFill>
              <a:srgbClr val="008000">
                <a:alpha val="22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Access-list 11</a:t>
              </a:r>
              <a:endParaRPr lang="en-US" sz="1400" b="1" dirty="0"/>
            </a:p>
          </p:txBody>
        </p:sp>
        <p:sp>
          <p:nvSpPr>
            <p:cNvPr id="24" name="Oval 10"/>
            <p:cNvSpPr>
              <a:spLocks noChangeArrowheads="1"/>
            </p:cNvSpPr>
            <p:nvPr/>
          </p:nvSpPr>
          <p:spPr bwMode="auto">
            <a:xfrm>
              <a:off x="41223" y="6248400"/>
              <a:ext cx="1177977" cy="457200"/>
            </a:xfrm>
            <a:prstGeom prst="ellipse">
              <a:avLst/>
            </a:prstGeom>
            <a:solidFill>
              <a:srgbClr val="008000">
                <a:alpha val="22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Access-list 10</a:t>
              </a:r>
              <a:endParaRPr lang="en-US" sz="1400" b="1" dirty="0"/>
            </a:p>
          </p:txBody>
        </p:sp>
        <p:sp>
          <p:nvSpPr>
            <p:cNvPr id="25" name="Line 14"/>
            <p:cNvSpPr>
              <a:spLocks noChangeShapeType="1"/>
            </p:cNvSpPr>
            <p:nvPr/>
          </p:nvSpPr>
          <p:spPr bwMode="auto">
            <a:xfrm flipH="1">
              <a:off x="612648" y="5791200"/>
              <a:ext cx="305500" cy="457200"/>
            </a:xfrm>
            <a:prstGeom prst="line">
              <a:avLst/>
            </a:prstGeom>
            <a:noFill/>
            <a:ln w="38100">
              <a:solidFill>
                <a:schemeClr val="accent2"/>
              </a:solidFill>
              <a:round/>
              <a:headEnd/>
              <a:tailEnd type="triangle" w="med" len="med"/>
            </a:ln>
          </p:spPr>
          <p:txBody>
            <a:bodyPr>
              <a:prstTxWarp prst="textNoShape">
                <a:avLst/>
              </a:prstTxWarp>
            </a:bodyPr>
            <a:lstStyle/>
            <a:p>
              <a:endParaRPr lang="en-US" sz="1400" dirty="0"/>
            </a:p>
          </p:txBody>
        </p:sp>
        <p:sp>
          <p:nvSpPr>
            <p:cNvPr id="26" name="Oval 9"/>
            <p:cNvSpPr>
              <a:spLocks noChangeArrowheads="1"/>
            </p:cNvSpPr>
            <p:nvPr/>
          </p:nvSpPr>
          <p:spPr bwMode="auto">
            <a:xfrm>
              <a:off x="304800" y="5353050"/>
              <a:ext cx="1284157" cy="457200"/>
            </a:xfrm>
            <a:prstGeom prst="ellipse">
              <a:avLst/>
            </a:prstGeom>
            <a:solidFill>
              <a:srgbClr val="008000">
                <a:alpha val="22000"/>
              </a:srgbClr>
            </a:solidFill>
            <a:ln w="28575">
              <a:no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eaLnBrk="1" hangingPunct="1"/>
              <a:r>
                <a:rPr lang="en-US" sz="1400" b="1" dirty="0" smtClean="0"/>
                <a:t>Route-map 12</a:t>
              </a:r>
              <a:endParaRPr lang="en-US" sz="1400" b="1" dirty="0"/>
            </a:p>
          </p:txBody>
        </p:sp>
      </p:grpSp>
      <p:sp>
        <p:nvSpPr>
          <p:cNvPr id="27" name="Line 11"/>
          <p:cNvSpPr>
            <a:spLocks noChangeShapeType="1"/>
          </p:cNvSpPr>
          <p:nvPr/>
        </p:nvSpPr>
        <p:spPr bwMode="auto">
          <a:xfrm flipH="1">
            <a:off x="4214734" y="4724400"/>
            <a:ext cx="204866" cy="228600"/>
          </a:xfrm>
          <a:prstGeom prst="line">
            <a:avLst/>
          </a:prstGeom>
          <a:noFill/>
          <a:ln w="38100">
            <a:solidFill>
              <a:schemeClr val="accent3"/>
            </a:solidFill>
            <a:round/>
            <a:headEnd/>
            <a:tailEnd type="triangle" w="med" len="med"/>
          </a:ln>
        </p:spPr>
        <p:txBody>
          <a:bodyPr>
            <a:prstTxWarp prst="textNoShape">
              <a:avLst/>
            </a:prstTxWarp>
          </a:bodyPr>
          <a:lstStyle/>
          <a:p>
            <a:endParaRPr lang="en-US" sz="1400" dirty="0"/>
          </a:p>
        </p:txBody>
      </p:sp>
      <p:sp>
        <p:nvSpPr>
          <p:cNvPr id="28" name="Rounded Rectangle 27"/>
          <p:cNvSpPr/>
          <p:nvPr/>
        </p:nvSpPr>
        <p:spPr>
          <a:xfrm>
            <a:off x="5791200" y="4419600"/>
            <a:ext cx="3276600" cy="304800"/>
          </a:xfrm>
          <a:prstGeom prst="roundRect">
            <a:avLst/>
          </a:prstGeom>
          <a:solidFill>
            <a:schemeClr val="accent6">
              <a:lumMod val="60000"/>
              <a:lumOff val="40000"/>
              <a:alpha val="18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791200" y="5105400"/>
            <a:ext cx="3276600" cy="228600"/>
          </a:xfrm>
          <a:prstGeom prst="roundRect">
            <a:avLst/>
          </a:prstGeom>
          <a:solidFill>
            <a:schemeClr val="accent6">
              <a:lumMod val="60000"/>
              <a:lumOff val="40000"/>
              <a:alpha val="18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791200" y="3352800"/>
            <a:ext cx="3276600" cy="228600"/>
          </a:xfrm>
          <a:prstGeom prst="roundRect">
            <a:avLst/>
          </a:prstGeom>
          <a:solidFill>
            <a:schemeClr val="accent6">
              <a:lumMod val="60000"/>
              <a:lumOff val="40000"/>
              <a:alpha val="18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ne 12"/>
          <p:cNvSpPr>
            <a:spLocks noChangeShapeType="1"/>
          </p:cNvSpPr>
          <p:nvPr/>
        </p:nvSpPr>
        <p:spPr bwMode="auto">
          <a:xfrm>
            <a:off x="4648200" y="4724400"/>
            <a:ext cx="153649" cy="228600"/>
          </a:xfrm>
          <a:prstGeom prst="line">
            <a:avLst/>
          </a:prstGeom>
          <a:noFill/>
          <a:ln w="38100">
            <a:solidFill>
              <a:schemeClr val="accent3"/>
            </a:solidFill>
            <a:round/>
            <a:headEnd/>
            <a:tailEnd type="triangle" w="med" len="med"/>
          </a:ln>
        </p:spPr>
        <p:txBody>
          <a:bodyPr>
            <a:prstTxWarp prst="textNoShape">
              <a:avLst/>
            </a:prstTxWarp>
          </a:bodyPr>
          <a:lstStyle/>
          <a:p>
            <a:endParaRPr lang="en-US" sz="1400" dirty="0"/>
          </a:p>
        </p:txBody>
      </p:sp>
      <p:sp>
        <p:nvSpPr>
          <p:cNvPr id="32" name="Line 14"/>
          <p:cNvSpPr>
            <a:spLocks noChangeShapeType="1"/>
          </p:cNvSpPr>
          <p:nvPr/>
        </p:nvSpPr>
        <p:spPr bwMode="auto">
          <a:xfrm>
            <a:off x="3962400" y="5353050"/>
            <a:ext cx="563380" cy="438150"/>
          </a:xfrm>
          <a:prstGeom prst="line">
            <a:avLst/>
          </a:prstGeom>
          <a:noFill/>
          <a:ln w="38100">
            <a:solidFill>
              <a:schemeClr val="accent3"/>
            </a:solidFill>
            <a:round/>
            <a:headEnd/>
            <a:tailEnd type="triangle" w="med" len="med"/>
          </a:ln>
        </p:spPr>
        <p:txBody>
          <a:bodyPr>
            <a:prstTxWarp prst="textNoShape">
              <a:avLst/>
            </a:prstTxWarp>
          </a:bodyPr>
          <a:lstStyle/>
          <a:p>
            <a:endParaRPr lang="en-US" sz="1400" dirty="0"/>
          </a:p>
        </p:txBody>
      </p:sp>
      <p:sp>
        <p:nvSpPr>
          <p:cNvPr id="34" name="Oval 33"/>
          <p:cNvSpPr/>
          <p:nvPr/>
        </p:nvSpPr>
        <p:spPr>
          <a:xfrm>
            <a:off x="2590800" y="5715000"/>
            <a:ext cx="1219200" cy="609600"/>
          </a:xfrm>
          <a:prstGeom prst="ellipse">
            <a:avLst/>
          </a:prstGeom>
          <a:no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advTm="85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par>
                                <p:cTn id="19" presetID="3" presetClass="exit" presetSubtype="10" fill="hold" grpId="1" nodeType="withEffect">
                                  <p:stCondLst>
                                    <p:cond delay="0"/>
                                  </p:stCondLst>
                                  <p:childTnLst>
                                    <p:animEffect transition="out" filter="blinds(horizontal)">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xit" presetSubtype="10" fill="hold" grpId="1" nodeType="withEffect">
                                  <p:stCondLst>
                                    <p:cond delay="0"/>
                                  </p:stCondLst>
                                  <p:childTnLst>
                                    <p:animEffect transition="out" filter="blinds(horizontal)">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linds(horizontal)">
                                      <p:cBhvr>
                                        <p:cTn id="43" dur="500"/>
                                        <p:tgtEl>
                                          <p:spTgt spid="3">
                                            <p:txEl>
                                              <p:pRg st="4" end="4"/>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linds(horizontal)">
                                      <p:cBhvr>
                                        <p:cTn id="46" dur="500"/>
                                        <p:tgtEl>
                                          <p:spTgt spid="3">
                                            <p:txEl>
                                              <p:pRg st="5" end="5"/>
                                            </p:txEl>
                                          </p:spTgt>
                                        </p:tgtEl>
                                      </p:cBhvr>
                                    </p:animEffect>
                                  </p:childTnLst>
                                </p:cTn>
                              </p:par>
                              <p:par>
                                <p:cTn id="47" presetID="3" presetClass="exit" presetSubtype="10" fill="hold" grpId="1" nodeType="withEffect">
                                  <p:stCondLst>
                                    <p:cond delay="0"/>
                                  </p:stCondLst>
                                  <p:childTnLst>
                                    <p:animEffect transition="out" filter="blinds(horizontal)">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linds(horizontal)">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4765431" y="1427163"/>
            <a:ext cx="2362200" cy="1219200"/>
            <a:chOff x="3264" y="816"/>
            <a:chExt cx="1488" cy="768"/>
          </a:xfrm>
        </p:grpSpPr>
        <p:sp>
          <p:nvSpPr>
            <p:cNvPr id="90115" name="Line 3"/>
            <p:cNvSpPr>
              <a:spLocks noChangeShapeType="1"/>
            </p:cNvSpPr>
            <p:nvPr/>
          </p:nvSpPr>
          <p:spPr bwMode="auto">
            <a:xfrm>
              <a:off x="4272" y="1200"/>
              <a:ext cx="480" cy="384"/>
            </a:xfrm>
            <a:prstGeom prst="line">
              <a:avLst/>
            </a:prstGeom>
            <a:noFill/>
            <a:ln w="25400">
              <a:solidFill>
                <a:schemeClr val="accent2"/>
              </a:solidFill>
              <a:round/>
              <a:headEnd type="none" w="sm" len="sm"/>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92335" tIns="46166" rIns="92335" bIns="46166">
              <a:spAutoFit/>
            </a:bodyPr>
            <a:lstStyle/>
            <a:p>
              <a:endParaRPr lang="en-US"/>
            </a:p>
          </p:txBody>
        </p:sp>
        <p:pic>
          <p:nvPicPr>
            <p:cNvPr id="90116" name="Picture 4" descr="j0091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1040" cy="475"/>
            </a:xfrm>
            <a:prstGeom prst="rect">
              <a:avLst/>
            </a:prstGeom>
            <a:noFill/>
            <a:extLst>
              <a:ext uri="{909E8E84-426E-40dd-AFC4-6F175D3DCCD1}">
                <a14:hiddenFill xmlns:a14="http://schemas.microsoft.com/office/drawing/2010/main">
                  <a:solidFill>
                    <a:srgbClr val="FFFFFF"/>
                  </a:solidFill>
                </a14:hiddenFill>
              </a:ext>
            </a:extLst>
          </p:spPr>
        </p:pic>
      </p:grpSp>
      <p:sp>
        <p:nvSpPr>
          <p:cNvPr id="90117" name="Line 5"/>
          <p:cNvSpPr>
            <a:spLocks noChangeShapeType="1"/>
          </p:cNvSpPr>
          <p:nvPr/>
        </p:nvSpPr>
        <p:spPr bwMode="auto">
          <a:xfrm flipV="1">
            <a:off x="6518031" y="3721101"/>
            <a:ext cx="0" cy="538163"/>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90118" name="Line 6"/>
          <p:cNvSpPr>
            <a:spLocks noChangeShapeType="1"/>
          </p:cNvSpPr>
          <p:nvPr/>
        </p:nvSpPr>
        <p:spPr bwMode="auto">
          <a:xfrm flipH="1" flipV="1">
            <a:off x="6811108" y="4381500"/>
            <a:ext cx="197827" cy="922338"/>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90119" name="Line 7"/>
          <p:cNvSpPr>
            <a:spLocks noChangeShapeType="1"/>
          </p:cNvSpPr>
          <p:nvPr/>
        </p:nvSpPr>
        <p:spPr bwMode="auto">
          <a:xfrm flipV="1">
            <a:off x="5877658" y="4381500"/>
            <a:ext cx="348762" cy="852488"/>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90120" name="Freeform 8"/>
          <p:cNvSpPr>
            <a:spLocks/>
          </p:cNvSpPr>
          <p:nvPr/>
        </p:nvSpPr>
        <p:spPr bwMode="auto">
          <a:xfrm rot="1841780">
            <a:off x="5703277" y="3419476"/>
            <a:ext cx="857250" cy="3492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flat" cmpd="sng">
            <a:solidFill>
              <a:srgbClr val="969696"/>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73025" tIns="36512" rIns="73025" bIns="36512"/>
          <a:lstStyle/>
          <a:p>
            <a:endParaRPr lang="en-US"/>
          </a:p>
        </p:txBody>
      </p:sp>
      <p:sp>
        <p:nvSpPr>
          <p:cNvPr id="90121" name="Line 9"/>
          <p:cNvSpPr>
            <a:spLocks noChangeShapeType="1"/>
          </p:cNvSpPr>
          <p:nvPr/>
        </p:nvSpPr>
        <p:spPr bwMode="auto">
          <a:xfrm>
            <a:off x="6764215" y="4359275"/>
            <a:ext cx="849923" cy="0"/>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90122" name="Line 10"/>
          <p:cNvSpPr>
            <a:spLocks noChangeShapeType="1"/>
          </p:cNvSpPr>
          <p:nvPr/>
        </p:nvSpPr>
        <p:spPr bwMode="auto">
          <a:xfrm>
            <a:off x="7498374" y="4368800"/>
            <a:ext cx="848457" cy="0"/>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90123" name="Line 11"/>
          <p:cNvSpPr>
            <a:spLocks noChangeShapeType="1"/>
          </p:cNvSpPr>
          <p:nvPr/>
        </p:nvSpPr>
        <p:spPr bwMode="auto">
          <a:xfrm flipV="1">
            <a:off x="7391400" y="1744664"/>
            <a:ext cx="600808" cy="974725"/>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pic>
        <p:nvPicPr>
          <p:cNvPr id="9012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612" y="1554163"/>
            <a:ext cx="54951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90125" name="Group 13"/>
          <p:cNvGrpSpPr>
            <a:grpSpLocks/>
          </p:cNvGrpSpPr>
          <p:nvPr/>
        </p:nvGrpSpPr>
        <p:grpSpPr bwMode="auto">
          <a:xfrm>
            <a:off x="7983416" y="4048126"/>
            <a:ext cx="477715" cy="677863"/>
            <a:chOff x="5036" y="2516"/>
            <a:chExt cx="301" cy="427"/>
          </a:xfrm>
        </p:grpSpPr>
        <p:pic>
          <p:nvPicPr>
            <p:cNvPr id="90126"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 y="2516"/>
              <a:ext cx="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27"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 y="2575"/>
              <a:ext cx="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28"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 y="2650"/>
              <a:ext cx="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90129"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9420" y="4260851"/>
            <a:ext cx="520211"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0130" name="Line 18"/>
          <p:cNvSpPr>
            <a:spLocks noChangeShapeType="1"/>
          </p:cNvSpPr>
          <p:nvPr/>
        </p:nvSpPr>
        <p:spPr bwMode="auto">
          <a:xfrm flipH="1" flipV="1">
            <a:off x="5845420" y="5591175"/>
            <a:ext cx="722434" cy="1588"/>
          </a:xfrm>
          <a:prstGeom prst="line">
            <a:avLst/>
          </a:prstGeom>
          <a:noFill/>
          <a:ln w="25400">
            <a:solidFill>
              <a:srgbClr val="96969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pic>
        <p:nvPicPr>
          <p:cNvPr id="90131" name="Picture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558" y="4953000"/>
            <a:ext cx="80596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32" name="Oval 20"/>
          <p:cNvSpPr>
            <a:spLocks noChangeArrowheads="1"/>
          </p:cNvSpPr>
          <p:nvPr/>
        </p:nvSpPr>
        <p:spPr bwMode="auto">
          <a:xfrm>
            <a:off x="6444762" y="5233989"/>
            <a:ext cx="794238" cy="725487"/>
          </a:xfrm>
          <a:prstGeom prst="ellipse">
            <a:avLst/>
          </a:prstGeom>
          <a:solidFill>
            <a:srgbClr val="CCCC66"/>
          </a:solidFill>
          <a:ln w="9525">
            <a:solidFill>
              <a:srgbClr val="A8A53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90133" name="Picture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4054" y="5276851"/>
            <a:ext cx="247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grpSp>
        <p:nvGrpSpPr>
          <p:cNvPr id="90134" name="Group 22"/>
          <p:cNvGrpSpPr>
            <a:grpSpLocks/>
          </p:cNvGrpSpPr>
          <p:nvPr/>
        </p:nvGrpSpPr>
        <p:grpSpPr bwMode="auto">
          <a:xfrm>
            <a:off x="6601558" y="5508625"/>
            <a:ext cx="621323" cy="363538"/>
            <a:chOff x="2269" y="1230"/>
            <a:chExt cx="613" cy="292"/>
          </a:xfrm>
        </p:grpSpPr>
        <p:pic>
          <p:nvPicPr>
            <p:cNvPr id="9013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3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37"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90138"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3485" y="4953000"/>
            <a:ext cx="80596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39" name="Oval 27"/>
          <p:cNvSpPr>
            <a:spLocks noChangeArrowheads="1"/>
          </p:cNvSpPr>
          <p:nvPr/>
        </p:nvSpPr>
        <p:spPr bwMode="auto">
          <a:xfrm>
            <a:off x="5181600" y="5200651"/>
            <a:ext cx="810358" cy="720725"/>
          </a:xfrm>
          <a:prstGeom prst="ellipse">
            <a:avLst/>
          </a:prstGeom>
          <a:solidFill>
            <a:schemeClr val="accent2"/>
          </a:solidFill>
          <a:ln w="9525">
            <a:solidFill>
              <a:srgbClr val="8C202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90140" name="Picture 2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1959" y="3933826"/>
            <a:ext cx="105654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41" name="Picture 2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4459" y="2457450"/>
            <a:ext cx="827942"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42" name="Oval 30"/>
          <p:cNvSpPr>
            <a:spLocks noChangeArrowheads="1"/>
          </p:cNvSpPr>
          <p:nvPr/>
        </p:nvSpPr>
        <p:spPr bwMode="auto">
          <a:xfrm>
            <a:off x="6928338" y="2487613"/>
            <a:ext cx="792774" cy="576262"/>
          </a:xfrm>
          <a:prstGeom prst="ellipse">
            <a:avLst/>
          </a:prstGeom>
          <a:solidFill>
            <a:srgbClr val="CCCC66"/>
          </a:solidFill>
          <a:ln w="9525">
            <a:solidFill>
              <a:srgbClr val="A8A53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90143" name="Picture 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7705" y="5251451"/>
            <a:ext cx="247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44" name="Freeform 32"/>
          <p:cNvSpPr>
            <a:spLocks/>
          </p:cNvSpPr>
          <p:nvPr/>
        </p:nvSpPr>
        <p:spPr bwMode="auto">
          <a:xfrm rot="19758220" flipH="1">
            <a:off x="6452089" y="3400426"/>
            <a:ext cx="857250" cy="3492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flat" cmpd="sng">
            <a:solidFill>
              <a:srgbClr val="969696"/>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73025" tIns="36512" rIns="73025" bIns="36512"/>
          <a:lstStyle/>
          <a:p>
            <a:endParaRPr lang="en-US"/>
          </a:p>
        </p:txBody>
      </p:sp>
      <p:pic>
        <p:nvPicPr>
          <p:cNvPr id="90145" name="Picture 3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1785" y="3063876"/>
            <a:ext cx="38979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46" name="Text Box 34"/>
          <p:cNvSpPr txBox="1">
            <a:spLocks noChangeArrowheads="1"/>
          </p:cNvSpPr>
          <p:nvPr/>
        </p:nvSpPr>
        <p:spPr bwMode="auto">
          <a:xfrm>
            <a:off x="5598849" y="5935663"/>
            <a:ext cx="1493999" cy="31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algn="ctr" eaLnBrk="0" hangingPunct="0"/>
            <a:r>
              <a:rPr kumimoji="0" lang="en-US" altLang="zh-TW" sz="1600" b="1"/>
              <a:t>Corp Network</a:t>
            </a:r>
          </a:p>
        </p:txBody>
      </p:sp>
      <p:sp>
        <p:nvSpPr>
          <p:cNvPr id="90147" name="Text Box 35"/>
          <p:cNvSpPr txBox="1">
            <a:spLocks noChangeArrowheads="1"/>
          </p:cNvSpPr>
          <p:nvPr/>
        </p:nvSpPr>
        <p:spPr bwMode="auto">
          <a:xfrm>
            <a:off x="5676901" y="2151063"/>
            <a:ext cx="175113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algn="ctr" eaLnBrk="0" hangingPunct="0"/>
            <a:r>
              <a:rPr kumimoji="0" lang="en-US" altLang="zh-TW" sz="1600" b="1"/>
              <a:t>Regional Offices</a:t>
            </a:r>
          </a:p>
        </p:txBody>
      </p:sp>
      <p:grpSp>
        <p:nvGrpSpPr>
          <p:cNvPr id="90148" name="Group 36"/>
          <p:cNvGrpSpPr>
            <a:grpSpLocks/>
          </p:cNvGrpSpPr>
          <p:nvPr/>
        </p:nvGrpSpPr>
        <p:grpSpPr bwMode="auto">
          <a:xfrm>
            <a:off x="6982558" y="2622550"/>
            <a:ext cx="621323" cy="363538"/>
            <a:chOff x="2269" y="1230"/>
            <a:chExt cx="613" cy="292"/>
          </a:xfrm>
        </p:grpSpPr>
        <p:pic>
          <p:nvPicPr>
            <p:cNvPr id="90149"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5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51"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90152" name="Group 40"/>
          <p:cNvGrpSpPr>
            <a:grpSpLocks/>
          </p:cNvGrpSpPr>
          <p:nvPr/>
        </p:nvGrpSpPr>
        <p:grpSpPr bwMode="auto">
          <a:xfrm>
            <a:off x="5325208" y="5475289"/>
            <a:ext cx="621323" cy="363537"/>
            <a:chOff x="2269" y="1230"/>
            <a:chExt cx="613" cy="292"/>
          </a:xfrm>
        </p:grpSpPr>
        <p:pic>
          <p:nvPicPr>
            <p:cNvPr id="90153"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5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55"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90156" name="Text Box 44"/>
          <p:cNvSpPr txBox="1">
            <a:spLocks noChangeArrowheads="1"/>
          </p:cNvSpPr>
          <p:nvPr/>
        </p:nvSpPr>
        <p:spPr bwMode="auto">
          <a:xfrm>
            <a:off x="5675435" y="5218113"/>
            <a:ext cx="147476" cy="289181"/>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eaLnBrk="0" hangingPunct="0"/>
            <a:endParaRPr kumimoji="0" lang="en-US" sz="1400" b="1">
              <a:solidFill>
                <a:schemeClr val="accent2"/>
              </a:solidFill>
            </a:endParaRPr>
          </a:p>
        </p:txBody>
      </p:sp>
      <p:sp>
        <p:nvSpPr>
          <p:cNvPr id="90157" name="Text Box 45"/>
          <p:cNvSpPr txBox="1">
            <a:spLocks noChangeArrowheads="1"/>
          </p:cNvSpPr>
          <p:nvPr/>
        </p:nvSpPr>
        <p:spPr bwMode="auto">
          <a:xfrm>
            <a:off x="6941528" y="5227638"/>
            <a:ext cx="147476" cy="289181"/>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eaLnBrk="0" hangingPunct="0"/>
            <a:endParaRPr kumimoji="0" lang="en-US" sz="1400" b="1">
              <a:solidFill>
                <a:schemeClr val="accent2"/>
              </a:solidFill>
            </a:endParaRPr>
          </a:p>
        </p:txBody>
      </p:sp>
      <p:pic>
        <p:nvPicPr>
          <p:cNvPr id="90158" name="Picture 4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8831" y="2616201"/>
            <a:ext cx="732692"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59" name="Oval 47"/>
          <p:cNvSpPr>
            <a:spLocks noChangeArrowheads="1"/>
          </p:cNvSpPr>
          <p:nvPr/>
        </p:nvSpPr>
        <p:spPr bwMode="auto">
          <a:xfrm>
            <a:off x="5246077" y="2444750"/>
            <a:ext cx="810358" cy="590550"/>
          </a:xfrm>
          <a:prstGeom prst="ellipse">
            <a:avLst/>
          </a:prstGeom>
          <a:solidFill>
            <a:schemeClr val="accent2"/>
          </a:solidFill>
          <a:ln w="9525">
            <a:solidFill>
              <a:srgbClr val="8C202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90160" name="Picture 4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9251" y="3035301"/>
            <a:ext cx="39125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grpSp>
        <p:nvGrpSpPr>
          <p:cNvPr id="90161" name="Group 49"/>
          <p:cNvGrpSpPr>
            <a:grpSpLocks/>
          </p:cNvGrpSpPr>
          <p:nvPr/>
        </p:nvGrpSpPr>
        <p:grpSpPr bwMode="auto">
          <a:xfrm>
            <a:off x="5312020" y="2601914"/>
            <a:ext cx="622788" cy="363537"/>
            <a:chOff x="2269" y="1230"/>
            <a:chExt cx="613" cy="292"/>
          </a:xfrm>
        </p:grpSpPr>
        <p:pic>
          <p:nvPicPr>
            <p:cNvPr id="90162"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 y="1311"/>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63"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1230"/>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64"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 y="1383"/>
              <a:ext cx="33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90165" name="Text Box 53"/>
          <p:cNvSpPr txBox="1">
            <a:spLocks noChangeArrowheads="1"/>
          </p:cNvSpPr>
          <p:nvPr/>
        </p:nvSpPr>
        <p:spPr bwMode="auto">
          <a:xfrm>
            <a:off x="5928946" y="2428875"/>
            <a:ext cx="147476" cy="289181"/>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eaLnBrk="0" hangingPunct="0"/>
            <a:endParaRPr kumimoji="0" lang="en-US" sz="1400" b="1">
              <a:solidFill>
                <a:schemeClr val="accent2"/>
              </a:solidFill>
            </a:endParaRPr>
          </a:p>
        </p:txBody>
      </p:sp>
      <p:sp>
        <p:nvSpPr>
          <p:cNvPr id="90166" name="Text Box 54"/>
          <p:cNvSpPr txBox="1">
            <a:spLocks noChangeArrowheads="1"/>
          </p:cNvSpPr>
          <p:nvPr/>
        </p:nvSpPr>
        <p:spPr bwMode="auto">
          <a:xfrm>
            <a:off x="7319597" y="4710113"/>
            <a:ext cx="1390650" cy="30480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r>
              <a:rPr kumimoji="0" lang="en-US" altLang="zh-TW" sz="1400" b="1">
                <a:solidFill>
                  <a:schemeClr val="accent2"/>
                </a:solidFill>
              </a:rPr>
              <a:t>WWW Servers</a:t>
            </a:r>
          </a:p>
        </p:txBody>
      </p:sp>
      <p:sp>
        <p:nvSpPr>
          <p:cNvPr id="90167" name="Text Box 55"/>
          <p:cNvSpPr txBox="1">
            <a:spLocks noChangeArrowheads="1"/>
          </p:cNvSpPr>
          <p:nvPr/>
        </p:nvSpPr>
        <p:spPr bwMode="auto">
          <a:xfrm>
            <a:off x="6462640" y="1447800"/>
            <a:ext cx="1450437" cy="338554"/>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eaLnBrk="0" hangingPunct="0"/>
            <a:r>
              <a:rPr kumimoji="0" lang="en-US" altLang="zh-TW" sz="1600" b="1">
                <a:solidFill>
                  <a:schemeClr val="accent2"/>
                </a:solidFill>
              </a:rPr>
              <a:t>Remote User</a:t>
            </a:r>
          </a:p>
        </p:txBody>
      </p:sp>
      <p:sp>
        <p:nvSpPr>
          <p:cNvPr id="90168" name="Freeform 56"/>
          <p:cNvSpPr>
            <a:spLocks/>
          </p:cNvSpPr>
          <p:nvPr/>
        </p:nvSpPr>
        <p:spPr bwMode="auto">
          <a:xfrm>
            <a:off x="7395796" y="1871663"/>
            <a:ext cx="754673" cy="2705100"/>
          </a:xfrm>
          <a:custGeom>
            <a:avLst/>
            <a:gdLst>
              <a:gd name="T0" fmla="*/ 388 w 475"/>
              <a:gd name="T1" fmla="*/ 0 h 1704"/>
              <a:gd name="T2" fmla="*/ 428 w 475"/>
              <a:gd name="T3" fmla="*/ 1507 h 1704"/>
              <a:gd name="T4" fmla="*/ 104 w 475"/>
              <a:gd name="T5" fmla="*/ 1183 h 1704"/>
              <a:gd name="T6" fmla="*/ 26 w 475"/>
              <a:gd name="T7" fmla="*/ 1318 h 1704"/>
              <a:gd name="T8" fmla="*/ 262 w 475"/>
              <a:gd name="T9" fmla="*/ 1546 h 1704"/>
              <a:gd name="T10" fmla="*/ 168 w 475"/>
              <a:gd name="T11" fmla="*/ 1310 h 1704"/>
              <a:gd name="T12" fmla="*/ 215 w 475"/>
              <a:gd name="T13" fmla="*/ 1144 h 1704"/>
            </a:gdLst>
            <a:ahLst/>
            <a:cxnLst>
              <a:cxn ang="0">
                <a:pos x="T0" y="T1"/>
              </a:cxn>
              <a:cxn ang="0">
                <a:pos x="T2" y="T3"/>
              </a:cxn>
              <a:cxn ang="0">
                <a:pos x="T4" y="T5"/>
              </a:cxn>
              <a:cxn ang="0">
                <a:pos x="T6" y="T7"/>
              </a:cxn>
              <a:cxn ang="0">
                <a:pos x="T8" y="T9"/>
              </a:cxn>
              <a:cxn ang="0">
                <a:pos x="T10" y="T11"/>
              </a:cxn>
              <a:cxn ang="0">
                <a:pos x="T12" y="T13"/>
              </a:cxn>
            </a:cxnLst>
            <a:rect l="0" t="0" r="r" b="b"/>
            <a:pathLst>
              <a:path w="475" h="1704">
                <a:moveTo>
                  <a:pt x="388" y="0"/>
                </a:moveTo>
                <a:cubicBezTo>
                  <a:pt x="431" y="655"/>
                  <a:pt x="475" y="1310"/>
                  <a:pt x="428" y="1507"/>
                </a:cubicBezTo>
                <a:cubicBezTo>
                  <a:pt x="381" y="1704"/>
                  <a:pt x="171" y="1215"/>
                  <a:pt x="104" y="1183"/>
                </a:cubicBezTo>
                <a:cubicBezTo>
                  <a:pt x="37" y="1151"/>
                  <a:pt x="0" y="1258"/>
                  <a:pt x="26" y="1318"/>
                </a:cubicBezTo>
                <a:cubicBezTo>
                  <a:pt x="52" y="1378"/>
                  <a:pt x="238" y="1547"/>
                  <a:pt x="262" y="1546"/>
                </a:cubicBezTo>
                <a:cubicBezTo>
                  <a:pt x="286" y="1545"/>
                  <a:pt x="176" y="1377"/>
                  <a:pt x="168" y="1310"/>
                </a:cubicBezTo>
                <a:cubicBezTo>
                  <a:pt x="160" y="1243"/>
                  <a:pt x="208" y="1173"/>
                  <a:pt x="215" y="11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73025" tIns="36512" rIns="73025" bIns="36512"/>
          <a:lstStyle/>
          <a:p>
            <a:endParaRPr lang="en-US"/>
          </a:p>
        </p:txBody>
      </p:sp>
      <p:sp>
        <p:nvSpPr>
          <p:cNvPr id="90169" name="Oval 57"/>
          <p:cNvSpPr>
            <a:spLocks noChangeArrowheads="1"/>
          </p:cNvSpPr>
          <p:nvPr/>
        </p:nvSpPr>
        <p:spPr bwMode="auto">
          <a:xfrm>
            <a:off x="5804389" y="4060825"/>
            <a:ext cx="1417026" cy="641350"/>
          </a:xfrm>
          <a:prstGeom prst="ellipse">
            <a:avLst/>
          </a:prstGeom>
          <a:solidFill>
            <a:srgbClr val="99CCCC"/>
          </a:solidFill>
          <a:ln w="9525">
            <a:solidFill>
              <a:srgbClr val="73BBB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nchor="ctr"/>
          <a:lstStyle/>
          <a:p>
            <a:endParaRPr lang="en-US"/>
          </a:p>
        </p:txBody>
      </p:sp>
      <p:pic>
        <p:nvPicPr>
          <p:cNvPr id="90170" name="Picture 5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750" y="4108450"/>
            <a:ext cx="2798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71" name="Picture 5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8159" y="4283075"/>
            <a:ext cx="27842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172" name="Picture 6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3136" y="3602039"/>
            <a:ext cx="38979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90173" name="Picture 6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5085" y="4324350"/>
            <a:ext cx="281354"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0174" name="Rectangle 62"/>
          <p:cNvSpPr>
            <a:spLocks noGrp="1" noChangeArrowheads="1"/>
          </p:cNvSpPr>
          <p:nvPr>
            <p:ph type="title"/>
          </p:nvPr>
        </p:nvSpPr>
        <p:spPr>
          <a:xfrm>
            <a:off x="1143000" y="260350"/>
            <a:ext cx="6840415" cy="1100138"/>
          </a:xfrm>
        </p:spPr>
        <p:txBody>
          <a:bodyPr/>
          <a:lstStyle/>
          <a:p>
            <a:pPr defTabSz="814388"/>
            <a:r>
              <a:rPr lang="en-US" altLang="zh-TW" b="1" dirty="0"/>
              <a:t>The Case for Management</a:t>
            </a:r>
          </a:p>
        </p:txBody>
      </p:sp>
      <p:sp>
        <p:nvSpPr>
          <p:cNvPr id="90175" name="Rectangle 63"/>
          <p:cNvSpPr>
            <a:spLocks noGrp="1" noChangeArrowheads="1"/>
          </p:cNvSpPr>
          <p:nvPr>
            <p:ph type="body" sz="half" idx="1"/>
          </p:nvPr>
        </p:nvSpPr>
        <p:spPr>
          <a:xfrm>
            <a:off x="184639" y="1844675"/>
            <a:ext cx="4586654" cy="4679950"/>
          </a:xfrm>
        </p:spPr>
        <p:txBody>
          <a:bodyPr/>
          <a:lstStyle/>
          <a:p>
            <a:pPr marL="288925" indent="-288925" defTabSz="814388">
              <a:buSzTx/>
            </a:pPr>
            <a:r>
              <a:rPr lang="en-US" altLang="zh-TW" sz="2200"/>
              <a:t>With proper management tools and procedures in place, you may already have the answer</a:t>
            </a:r>
          </a:p>
          <a:p>
            <a:pPr marL="288925" indent="-288925" defTabSz="814388">
              <a:buSzTx/>
            </a:pPr>
            <a:r>
              <a:rPr lang="en-US" altLang="zh-TW" sz="2200"/>
              <a:t>Consider some possibilities</a:t>
            </a:r>
          </a:p>
          <a:p>
            <a:pPr marL="858838" lvl="1" indent="-231775" defTabSz="814388">
              <a:buSzTx/>
              <a:buFont typeface="Wingdings" charset="0"/>
              <a:buChar char="n"/>
            </a:pPr>
            <a:r>
              <a:rPr lang="en-US" altLang="zh-TW" sz="1800"/>
              <a:t>What configuration changes were made overnight?</a:t>
            </a:r>
          </a:p>
          <a:p>
            <a:pPr marL="858838" lvl="1" indent="-231775" defTabSz="814388">
              <a:buSzTx/>
              <a:buFont typeface="Wingdings" charset="0"/>
              <a:buChar char="n"/>
            </a:pPr>
            <a:r>
              <a:rPr lang="en-US" altLang="zh-TW" sz="1800"/>
              <a:t>Have you received a device fault notification indicating the issue? </a:t>
            </a:r>
          </a:p>
          <a:p>
            <a:pPr marL="858838" lvl="1" indent="-231775" defTabSz="814388">
              <a:buSzTx/>
              <a:buFont typeface="Wingdings" charset="0"/>
              <a:buChar char="n"/>
            </a:pPr>
            <a:r>
              <a:rPr lang="en-US" altLang="zh-TW" sz="1800"/>
              <a:t>Have you detected a security breach?</a:t>
            </a:r>
          </a:p>
          <a:p>
            <a:pPr marL="858838" lvl="1" indent="-231775" defTabSz="814388">
              <a:buSzTx/>
              <a:buFont typeface="Wingdings" charset="0"/>
              <a:buChar char="n"/>
            </a:pPr>
            <a:r>
              <a:rPr lang="en-US" altLang="zh-TW" sz="1800"/>
              <a:t>Has your performance baseline predicted this behavior on an increasingly congested network link?</a:t>
            </a:r>
          </a:p>
        </p:txBody>
      </p:sp>
      <p:grpSp>
        <p:nvGrpSpPr>
          <p:cNvPr id="90176" name="Group 64"/>
          <p:cNvGrpSpPr>
            <a:grpSpLocks/>
          </p:cNvGrpSpPr>
          <p:nvPr/>
        </p:nvGrpSpPr>
        <p:grpSpPr bwMode="auto">
          <a:xfrm>
            <a:off x="6822831" y="3255963"/>
            <a:ext cx="1219200" cy="381000"/>
            <a:chOff x="4298" y="2051"/>
            <a:chExt cx="768" cy="240"/>
          </a:xfrm>
        </p:grpSpPr>
        <p:pic>
          <p:nvPicPr>
            <p:cNvPr id="90177" name="Picture 6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26" y="2051"/>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90178" name="Line 66"/>
            <p:cNvSpPr>
              <a:spLocks noChangeShapeType="1"/>
            </p:cNvSpPr>
            <p:nvPr/>
          </p:nvSpPr>
          <p:spPr bwMode="auto">
            <a:xfrm>
              <a:off x="4298" y="2195"/>
              <a:ext cx="528" cy="0"/>
            </a:xfrm>
            <a:prstGeom prst="line">
              <a:avLst/>
            </a:prstGeom>
            <a:noFill/>
            <a:ln w="25400">
              <a:solidFill>
                <a:schemeClr val="accent2"/>
              </a:solidFill>
              <a:round/>
              <a:headEnd type="none" w="sm" len="sm"/>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92335" tIns="46166" rIns="92335" bIns="46166">
              <a:spAutoFit/>
            </a:bodyPr>
            <a:lstStyle/>
            <a:p>
              <a:endParaRPr lang="en-US"/>
            </a:p>
          </p:txBody>
        </p:sp>
      </p:grpSp>
      <p:grpSp>
        <p:nvGrpSpPr>
          <p:cNvPr id="90179" name="Group 67"/>
          <p:cNvGrpSpPr>
            <a:grpSpLocks/>
          </p:cNvGrpSpPr>
          <p:nvPr/>
        </p:nvGrpSpPr>
        <p:grpSpPr bwMode="auto">
          <a:xfrm>
            <a:off x="5527431" y="4144963"/>
            <a:ext cx="2362200" cy="381000"/>
            <a:chOff x="2400" y="3841"/>
            <a:chExt cx="1488" cy="240"/>
          </a:xfrm>
        </p:grpSpPr>
        <p:sp>
          <p:nvSpPr>
            <p:cNvPr id="90180" name="AutoShape 68"/>
            <p:cNvSpPr>
              <a:spLocks noChangeArrowheads="1"/>
            </p:cNvSpPr>
            <p:nvPr/>
          </p:nvSpPr>
          <p:spPr bwMode="auto">
            <a:xfrm>
              <a:off x="3552" y="3841"/>
              <a:ext cx="336" cy="240"/>
            </a:xfrm>
            <a:prstGeom prst="irregularSeal1">
              <a:avLst/>
            </a:prstGeom>
            <a:noFill/>
            <a:ln w="28575">
              <a:solidFill>
                <a:schemeClr val="accent2"/>
              </a:solidFill>
              <a:miter lim="800000"/>
              <a:headEnd/>
              <a:tailEnd/>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2"/>
                  </a:solidFill>
                </a14:hiddenFill>
              </a:ext>
            </a:extLst>
          </p:spPr>
          <p:txBody>
            <a:bodyPr wrap="none" lIns="73025" tIns="36512" rIns="73025" bIns="36512" anchor="ctr"/>
            <a:lstStyle/>
            <a:p>
              <a:endParaRPr lang="en-US"/>
            </a:p>
          </p:txBody>
        </p:sp>
        <p:sp>
          <p:nvSpPr>
            <p:cNvPr id="90181" name="Line 69"/>
            <p:cNvSpPr>
              <a:spLocks noChangeShapeType="1"/>
            </p:cNvSpPr>
            <p:nvPr/>
          </p:nvSpPr>
          <p:spPr bwMode="auto">
            <a:xfrm flipH="1">
              <a:off x="2400" y="4033"/>
              <a:ext cx="1248" cy="0"/>
            </a:xfrm>
            <a:prstGeom prst="line">
              <a:avLst/>
            </a:prstGeom>
            <a:noFill/>
            <a:ln w="25400">
              <a:solidFill>
                <a:schemeClr val="accent2"/>
              </a:solidFill>
              <a:round/>
              <a:headEnd type="none" w="lg" len="lg"/>
              <a:tailEnd type="triangle" w="lg" len="lg"/>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lIns="73025" tIns="36512" rIns="73025" bIns="36512"/>
            <a:lstStyle/>
            <a:p>
              <a:endParaRPr lang="en-US"/>
            </a:p>
          </p:txBody>
        </p:sp>
      </p:grpSp>
      <p:grpSp>
        <p:nvGrpSpPr>
          <p:cNvPr id="90182" name="Group 70"/>
          <p:cNvGrpSpPr>
            <a:grpSpLocks/>
          </p:cNvGrpSpPr>
          <p:nvPr/>
        </p:nvGrpSpPr>
        <p:grpSpPr bwMode="auto">
          <a:xfrm>
            <a:off x="4917831" y="3484563"/>
            <a:ext cx="1828800" cy="1136650"/>
            <a:chOff x="2640" y="3504"/>
            <a:chExt cx="1152" cy="716"/>
          </a:xfrm>
        </p:grpSpPr>
        <p:pic>
          <p:nvPicPr>
            <p:cNvPr id="90183" name="Picture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0" y="3888"/>
              <a:ext cx="38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0184" name="AutoShape 72"/>
            <p:cNvSpPr>
              <a:spLocks noChangeArrowheads="1"/>
            </p:cNvSpPr>
            <p:nvPr/>
          </p:nvSpPr>
          <p:spPr bwMode="auto">
            <a:xfrm>
              <a:off x="3456" y="3504"/>
              <a:ext cx="336" cy="240"/>
            </a:xfrm>
            <a:prstGeom prst="irregularSeal1">
              <a:avLst/>
            </a:prstGeom>
            <a:noFill/>
            <a:ln w="28575">
              <a:solidFill>
                <a:schemeClr val="accent2"/>
              </a:solidFill>
              <a:miter lim="800000"/>
              <a:headEnd/>
              <a:tailEnd/>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2"/>
                  </a:solidFill>
                </a14:hiddenFill>
              </a:ext>
            </a:extLst>
          </p:spPr>
          <p:txBody>
            <a:bodyPr wrap="none" lIns="73025" tIns="36512" rIns="73025" bIns="36512" anchor="ctr"/>
            <a:lstStyle/>
            <a:p>
              <a:endParaRPr lang="en-US"/>
            </a:p>
          </p:txBody>
        </p:sp>
        <p:cxnSp>
          <p:nvCxnSpPr>
            <p:cNvPr id="90185" name="AutoShape 73"/>
            <p:cNvCxnSpPr>
              <a:cxnSpLocks noChangeShapeType="1"/>
              <a:stCxn id="90183" idx="3"/>
              <a:endCxn id="90184" idx="2"/>
            </p:cNvCxnSpPr>
            <p:nvPr/>
          </p:nvCxnSpPr>
          <p:spPr bwMode="auto">
            <a:xfrm flipV="1">
              <a:off x="3024" y="3753"/>
              <a:ext cx="564" cy="301"/>
            </a:xfrm>
            <a:prstGeom prst="curvedConnector2">
              <a:avLst/>
            </a:prstGeom>
            <a:noFill/>
            <a:ln w="25400">
              <a:solidFill>
                <a:schemeClr val="accent2"/>
              </a:solidFill>
              <a:round/>
              <a:headEnd type="none" w="sm" len="sm"/>
              <a:tailEnd type="triangle" w="med" len="me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4620386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0182"/>
                                        </p:tgtEl>
                                        <p:attrNameLst>
                                          <p:attrName>style.visibility</p:attrName>
                                        </p:attrNameLst>
                                      </p:cBhvr>
                                      <p:to>
                                        <p:strVal val="visible"/>
                                      </p:to>
                                    </p:set>
                                    <p:anim calcmode="lin" valueType="num">
                                      <p:cBhvr additive="base">
                                        <p:cTn id="7" dur="500" fill="hold"/>
                                        <p:tgtEl>
                                          <p:spTgt spid="90182"/>
                                        </p:tgtEl>
                                        <p:attrNameLst>
                                          <p:attrName>ppt_x</p:attrName>
                                        </p:attrNameLst>
                                      </p:cBhvr>
                                      <p:tavLst>
                                        <p:tav tm="0">
                                          <p:val>
                                            <p:strVal val="0-#ppt_w/2"/>
                                          </p:val>
                                        </p:tav>
                                        <p:tav tm="100000">
                                          <p:val>
                                            <p:strVal val="#ppt_x"/>
                                          </p:val>
                                        </p:tav>
                                      </p:tavLst>
                                    </p:anim>
                                    <p:anim calcmode="lin" valueType="num">
                                      <p:cBhvr additive="base">
                                        <p:cTn id="8" dur="500" fill="hold"/>
                                        <p:tgtEl>
                                          <p:spTgt spid="901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0179"/>
                                        </p:tgtEl>
                                        <p:attrNameLst>
                                          <p:attrName>style.visibility</p:attrName>
                                        </p:attrNameLst>
                                      </p:cBhvr>
                                      <p:to>
                                        <p:strVal val="visible"/>
                                      </p:to>
                                    </p:set>
                                    <p:anim calcmode="lin" valueType="num">
                                      <p:cBhvr additive="base">
                                        <p:cTn id="13" dur="500" fill="hold"/>
                                        <p:tgtEl>
                                          <p:spTgt spid="90179"/>
                                        </p:tgtEl>
                                        <p:attrNameLst>
                                          <p:attrName>ppt_x</p:attrName>
                                        </p:attrNameLst>
                                      </p:cBhvr>
                                      <p:tavLst>
                                        <p:tav tm="0">
                                          <p:val>
                                            <p:strVal val="0-#ppt_w/2"/>
                                          </p:val>
                                        </p:tav>
                                        <p:tav tm="100000">
                                          <p:val>
                                            <p:strVal val="#ppt_x"/>
                                          </p:val>
                                        </p:tav>
                                      </p:tavLst>
                                    </p:anim>
                                    <p:anim calcmode="lin" valueType="num">
                                      <p:cBhvr additive="base">
                                        <p:cTn id="14" dur="500" fill="hold"/>
                                        <p:tgtEl>
                                          <p:spTgt spid="901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0114"/>
                                        </p:tgtEl>
                                        <p:attrNameLst>
                                          <p:attrName>style.visibility</p:attrName>
                                        </p:attrNameLst>
                                      </p:cBhvr>
                                      <p:to>
                                        <p:strVal val="visible"/>
                                      </p:to>
                                    </p:set>
                                    <p:anim calcmode="lin" valueType="num">
                                      <p:cBhvr additive="base">
                                        <p:cTn id="19" dur="500" fill="hold"/>
                                        <p:tgtEl>
                                          <p:spTgt spid="90114"/>
                                        </p:tgtEl>
                                        <p:attrNameLst>
                                          <p:attrName>ppt_x</p:attrName>
                                        </p:attrNameLst>
                                      </p:cBhvr>
                                      <p:tavLst>
                                        <p:tav tm="0">
                                          <p:val>
                                            <p:strVal val="0-#ppt_w/2"/>
                                          </p:val>
                                        </p:tav>
                                        <p:tav tm="100000">
                                          <p:val>
                                            <p:strVal val="#ppt_x"/>
                                          </p:val>
                                        </p:tav>
                                      </p:tavLst>
                                    </p:anim>
                                    <p:anim calcmode="lin" valueType="num">
                                      <p:cBhvr additive="base">
                                        <p:cTn id="20" dur="500" fill="hold"/>
                                        <p:tgtEl>
                                          <p:spTgt spid="901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0176"/>
                                        </p:tgtEl>
                                        <p:attrNameLst>
                                          <p:attrName>style.visibility</p:attrName>
                                        </p:attrNameLst>
                                      </p:cBhvr>
                                      <p:to>
                                        <p:strVal val="visible"/>
                                      </p:to>
                                    </p:set>
                                    <p:anim calcmode="lin" valueType="num">
                                      <p:cBhvr additive="base">
                                        <p:cTn id="25" dur="500" fill="hold"/>
                                        <p:tgtEl>
                                          <p:spTgt spid="90176"/>
                                        </p:tgtEl>
                                        <p:attrNameLst>
                                          <p:attrName>ppt_x</p:attrName>
                                        </p:attrNameLst>
                                      </p:cBhvr>
                                      <p:tavLst>
                                        <p:tav tm="0">
                                          <p:val>
                                            <p:strVal val="0-#ppt_w/2"/>
                                          </p:val>
                                        </p:tav>
                                        <p:tav tm="100000">
                                          <p:val>
                                            <p:strVal val="#ppt_x"/>
                                          </p:val>
                                        </p:tav>
                                      </p:tavLst>
                                    </p:anim>
                                    <p:anim calcmode="lin" valueType="num">
                                      <p:cBhvr additive="base">
                                        <p:cTn id="26" dur="500" fill="hold"/>
                                        <p:tgtEl>
                                          <p:spTgt spid="90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Referential </a:t>
            </a:r>
            <a:r>
              <a:rPr lang="en-US" dirty="0" smtClean="0"/>
              <a:t>Dependence </a:t>
            </a:r>
            <a:r>
              <a:rPr lang="en-US" dirty="0"/>
              <a:t>M</a:t>
            </a:r>
            <a:r>
              <a:rPr lang="en-US" dirty="0" smtClean="0"/>
              <a:t>etrics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n-US" sz="2800" dirty="0" smtClean="0"/>
              <a:t>Operator’s objective: minimize dependencies</a:t>
            </a:r>
          </a:p>
          <a:p>
            <a:pPr lvl="1"/>
            <a:r>
              <a:rPr lang="en-US" sz="2400" dirty="0" smtClean="0"/>
              <a:t>Baseline difficulty of maintaining reference links network-wide</a:t>
            </a:r>
          </a:p>
          <a:p>
            <a:pPr lvl="1"/>
            <a:r>
              <a:rPr lang="en-US" sz="2400" dirty="0" smtClean="0"/>
              <a:t>Dependency/interaction among units of routing policy</a:t>
            </a:r>
          </a:p>
          <a:p>
            <a:pPr lvl="3"/>
            <a:endParaRPr lang="en-US" sz="774" dirty="0" smtClean="0"/>
          </a:p>
          <a:p>
            <a:r>
              <a:rPr lang="en-US" sz="2800" dirty="0" smtClean="0"/>
              <a:t>Metric:</a:t>
            </a:r>
            <a:r>
              <a:rPr lang="en-US" sz="2800" b="1" dirty="0" smtClean="0">
                <a:solidFill>
                  <a:srgbClr val="FF0000"/>
                </a:solidFill>
              </a:rPr>
              <a:t> # ref links</a:t>
            </a:r>
            <a:r>
              <a:rPr lang="en-US" sz="2400" dirty="0" smtClean="0">
                <a:sym typeface="Wingdings" pitchFamily="2" charset="2"/>
              </a:rPr>
              <a:t> </a:t>
            </a:r>
            <a:r>
              <a:rPr lang="en-US" sz="2811" dirty="0" smtClean="0">
                <a:sym typeface="Wingdings" pitchFamily="2" charset="2"/>
              </a:rPr>
              <a:t>normalized by # devices</a:t>
            </a:r>
          </a:p>
          <a:p>
            <a:pPr lvl="2">
              <a:buNone/>
            </a:pPr>
            <a:endParaRPr lang="en-US" sz="706" dirty="0" smtClean="0">
              <a:sym typeface="Wingdings" pitchFamily="2" charset="2"/>
            </a:endParaRPr>
          </a:p>
          <a:p>
            <a:r>
              <a:rPr lang="en-US" sz="2800" dirty="0" smtClean="0">
                <a:sym typeface="Wingdings" pitchFamily="2" charset="2"/>
              </a:rPr>
              <a:t>Metric: </a:t>
            </a:r>
            <a:r>
              <a:rPr lang="en-US" sz="2800" b="1" dirty="0" smtClean="0">
                <a:solidFill>
                  <a:srgbClr val="FF0000"/>
                </a:solidFill>
                <a:sym typeface="Wingdings" pitchFamily="2" charset="2"/>
              </a:rPr>
              <a:t># routing instances</a:t>
            </a:r>
            <a:endParaRPr lang="en-US" sz="2400" dirty="0" smtClean="0">
              <a:sym typeface="Wingdings"/>
            </a:endParaRPr>
          </a:p>
          <a:p>
            <a:pPr lvl="1"/>
            <a:r>
              <a:rPr lang="en-US" sz="2400" dirty="0" smtClean="0">
                <a:sym typeface="Wingdings"/>
              </a:rPr>
              <a:t>Distinct units of control plane policy </a:t>
            </a:r>
          </a:p>
          <a:p>
            <a:pPr lvl="2"/>
            <a:r>
              <a:rPr lang="en-US" sz="2000" dirty="0" smtClean="0">
                <a:sym typeface="Wingdings"/>
              </a:rPr>
              <a:t>Router can be part of many instances</a:t>
            </a:r>
          </a:p>
          <a:p>
            <a:pPr lvl="2"/>
            <a:r>
              <a:rPr lang="en-US" sz="2000" dirty="0" smtClean="0">
                <a:sym typeface="Wingdings"/>
              </a:rPr>
              <a:t>Routing info: unfettered exchange</a:t>
            </a:r>
            <a:br>
              <a:rPr lang="en-US" sz="2000" dirty="0" smtClean="0">
                <a:sym typeface="Wingdings"/>
              </a:rPr>
            </a:br>
            <a:r>
              <a:rPr lang="en-US" sz="2000" dirty="0" smtClean="0">
                <a:sym typeface="Wingdings"/>
              </a:rPr>
              <a:t>within instance, but filtered across </a:t>
            </a:r>
            <a:br>
              <a:rPr lang="en-US" sz="2000" dirty="0" smtClean="0">
                <a:sym typeface="Wingdings"/>
              </a:rPr>
            </a:br>
            <a:r>
              <a:rPr lang="en-US" sz="2000" dirty="0" smtClean="0">
                <a:sym typeface="Wingdings"/>
              </a:rPr>
              <a:t>instances</a:t>
            </a:r>
          </a:p>
          <a:p>
            <a:pPr lvl="1"/>
            <a:r>
              <a:rPr lang="en-US" sz="2353" dirty="0" smtClean="0">
                <a:sym typeface="Wingdings"/>
              </a:rPr>
              <a:t>Reasoning about a reference harder </a:t>
            </a:r>
            <a:br>
              <a:rPr lang="en-US" sz="2353" dirty="0" smtClean="0">
                <a:sym typeface="Wingdings"/>
              </a:rPr>
            </a:br>
            <a:r>
              <a:rPr lang="en-US" sz="2353" dirty="0" smtClean="0">
                <a:sym typeface="Wingdings"/>
              </a:rPr>
              <a:t>with number/diversity of instances </a:t>
            </a:r>
          </a:p>
          <a:p>
            <a:pPr lvl="2"/>
            <a:r>
              <a:rPr lang="en-US" sz="1953" dirty="0" smtClean="0">
                <a:sym typeface="Wingdings"/>
              </a:rPr>
              <a:t>Which instance to add a reference?</a:t>
            </a:r>
          </a:p>
          <a:p>
            <a:pPr lvl="2"/>
            <a:r>
              <a:rPr lang="en-US" sz="1953" dirty="0" smtClean="0">
                <a:sym typeface="Wingdings"/>
              </a:rPr>
              <a:t>Tailor to the instance</a:t>
            </a:r>
          </a:p>
          <a:p>
            <a:pPr>
              <a:buNone/>
            </a:pPr>
            <a:endParaRPr lang="en-US" dirty="0"/>
          </a:p>
        </p:txBody>
      </p:sp>
      <p:sp>
        <p:nvSpPr>
          <p:cNvPr id="29" name="Slide Number Placeholder 7"/>
          <p:cNvSpPr>
            <a:spLocks noGrp="1"/>
          </p:cNvSpPr>
          <p:nvPr>
            <p:ph type="sldNum" sz="quarter" idx="12"/>
          </p:nvPr>
        </p:nvSpPr>
        <p:spPr/>
        <p:txBody>
          <a:bodyPr/>
          <a:lstStyle/>
          <a:p>
            <a:fld id="{C332BC5D-F434-4A2D-9E72-1DEFE1E94600}" type="slidenum">
              <a:rPr lang="en-US" smtClean="0"/>
              <a:pPr/>
              <a:t>30</a:t>
            </a:fld>
            <a:endParaRPr lang="en-US" dirty="0"/>
          </a:p>
        </p:txBody>
      </p:sp>
      <p:grpSp>
        <p:nvGrpSpPr>
          <p:cNvPr id="4" name="Group 13"/>
          <p:cNvGrpSpPr>
            <a:grpSpLocks/>
          </p:cNvGrpSpPr>
          <p:nvPr/>
        </p:nvGrpSpPr>
        <p:grpSpPr bwMode="auto">
          <a:xfrm>
            <a:off x="7507942" y="5777753"/>
            <a:ext cx="914400" cy="838200"/>
            <a:chOff x="4941" y="1622"/>
            <a:chExt cx="343" cy="397"/>
          </a:xfrm>
        </p:grpSpPr>
        <p:pic>
          <p:nvPicPr>
            <p:cNvPr id="5"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6"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grpSp>
        <p:nvGrpSpPr>
          <p:cNvPr id="7" name="Group 21"/>
          <p:cNvGrpSpPr>
            <a:grpSpLocks/>
          </p:cNvGrpSpPr>
          <p:nvPr/>
        </p:nvGrpSpPr>
        <p:grpSpPr bwMode="auto">
          <a:xfrm>
            <a:off x="7736542" y="4329953"/>
            <a:ext cx="914400" cy="914400"/>
            <a:chOff x="4941" y="1622"/>
            <a:chExt cx="343" cy="397"/>
          </a:xfrm>
        </p:grpSpPr>
        <p:pic>
          <p:nvPicPr>
            <p:cNvPr id="8" name="Picture 22"/>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9" name="Text Box 23"/>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grpSp>
        <p:nvGrpSpPr>
          <p:cNvPr id="10" name="Group 13"/>
          <p:cNvGrpSpPr>
            <a:grpSpLocks/>
          </p:cNvGrpSpPr>
          <p:nvPr/>
        </p:nvGrpSpPr>
        <p:grpSpPr bwMode="auto">
          <a:xfrm>
            <a:off x="5755342" y="4406153"/>
            <a:ext cx="914400" cy="914400"/>
            <a:chOff x="4941" y="1622"/>
            <a:chExt cx="343" cy="397"/>
          </a:xfrm>
        </p:grpSpPr>
        <p:pic>
          <p:nvPicPr>
            <p:cNvPr id="11" name="Picture 14"/>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12"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cxnSp>
        <p:nvCxnSpPr>
          <p:cNvPr id="13" name="Straight Connector 12"/>
          <p:cNvCxnSpPr/>
          <p:nvPr/>
        </p:nvCxnSpPr>
        <p:spPr>
          <a:xfrm flipV="1">
            <a:off x="6669742" y="4589072"/>
            <a:ext cx="1066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6822142" y="6015278"/>
            <a:ext cx="685800" cy="2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21"/>
          <p:cNvGrpSpPr>
            <a:grpSpLocks/>
          </p:cNvGrpSpPr>
          <p:nvPr/>
        </p:nvGrpSpPr>
        <p:grpSpPr bwMode="auto">
          <a:xfrm>
            <a:off x="5907742" y="5777753"/>
            <a:ext cx="914400" cy="914400"/>
            <a:chOff x="4941" y="1622"/>
            <a:chExt cx="343" cy="397"/>
          </a:xfrm>
        </p:grpSpPr>
        <p:pic>
          <p:nvPicPr>
            <p:cNvPr id="19" name="Picture 22"/>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20" name="Text Box 23"/>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cxnSp>
        <p:nvCxnSpPr>
          <p:cNvPr id="26" name="Straight Connector 25"/>
          <p:cNvCxnSpPr/>
          <p:nvPr/>
        </p:nvCxnSpPr>
        <p:spPr>
          <a:xfrm rot="16200000" flipH="1">
            <a:off x="5894055" y="5306867"/>
            <a:ext cx="828027" cy="113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614661" y="5198671"/>
            <a:ext cx="929563"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4843183" y="4231340"/>
            <a:ext cx="4453217" cy="1147483"/>
          </a:xfrm>
          <a:custGeom>
            <a:avLst/>
            <a:gdLst>
              <a:gd name="connsiteX0" fmla="*/ 703729 w 4453217"/>
              <a:gd name="connsiteY0" fmla="*/ 161365 h 1147483"/>
              <a:gd name="connsiteX1" fmla="*/ 3904129 w 4453217"/>
              <a:gd name="connsiteY1" fmla="*/ 94129 h 1147483"/>
              <a:gd name="connsiteX2" fmla="*/ 3890682 w 4453217"/>
              <a:gd name="connsiteY2" fmla="*/ 658906 h 1147483"/>
              <a:gd name="connsiteX3" fmla="*/ 528917 w 4453217"/>
              <a:gd name="connsiteY3" fmla="*/ 1062318 h 1147483"/>
              <a:gd name="connsiteX4" fmla="*/ 703729 w 4453217"/>
              <a:gd name="connsiteY4" fmla="*/ 161365 h 114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217" h="1147483">
                <a:moveTo>
                  <a:pt x="703729" y="161365"/>
                </a:moveTo>
                <a:cubicBezTo>
                  <a:pt x="1266264" y="0"/>
                  <a:pt x="3372970" y="11206"/>
                  <a:pt x="3904129" y="94129"/>
                </a:cubicBezTo>
                <a:cubicBezTo>
                  <a:pt x="4435288" y="177052"/>
                  <a:pt x="4453217" y="497541"/>
                  <a:pt x="3890682" y="658906"/>
                </a:cubicBezTo>
                <a:cubicBezTo>
                  <a:pt x="3328147" y="820271"/>
                  <a:pt x="1057834" y="1147483"/>
                  <a:pt x="528917" y="1062318"/>
                </a:cubicBezTo>
                <a:cubicBezTo>
                  <a:pt x="0" y="977153"/>
                  <a:pt x="141194" y="322730"/>
                  <a:pt x="703729" y="161365"/>
                </a:cubicBezTo>
                <a:close/>
              </a:path>
            </a:pathLst>
          </a:custGeom>
          <a:noFill/>
          <a:ln cmpd="sng">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33"/>
          <p:cNvSpPr/>
          <p:nvPr/>
        </p:nvSpPr>
        <p:spPr>
          <a:xfrm>
            <a:off x="5486400" y="3550023"/>
            <a:ext cx="1685365" cy="3307977"/>
          </a:xfrm>
          <a:custGeom>
            <a:avLst/>
            <a:gdLst>
              <a:gd name="connsiteX0" fmla="*/ 251013 w 1685365"/>
              <a:gd name="connsiteY0" fmla="*/ 416859 h 3307977"/>
              <a:gd name="connsiteX1" fmla="*/ 210671 w 1685365"/>
              <a:gd name="connsiteY1" fmla="*/ 2904565 h 3307977"/>
              <a:gd name="connsiteX2" fmla="*/ 1515036 w 1685365"/>
              <a:gd name="connsiteY2" fmla="*/ 2837330 h 3307977"/>
              <a:gd name="connsiteX3" fmla="*/ 1232648 w 1685365"/>
              <a:gd name="connsiteY3" fmla="*/ 403412 h 3307977"/>
              <a:gd name="connsiteX4" fmla="*/ 251013 w 1685365"/>
              <a:gd name="connsiteY4" fmla="*/ 416859 h 330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365" h="3307977">
                <a:moveTo>
                  <a:pt x="251013" y="416859"/>
                </a:moveTo>
                <a:cubicBezTo>
                  <a:pt x="80684" y="833718"/>
                  <a:pt x="0" y="2501153"/>
                  <a:pt x="210671" y="2904565"/>
                </a:cubicBezTo>
                <a:cubicBezTo>
                  <a:pt x="421342" y="3307977"/>
                  <a:pt x="1344707" y="3254189"/>
                  <a:pt x="1515036" y="2837330"/>
                </a:cubicBezTo>
                <a:cubicBezTo>
                  <a:pt x="1685365" y="2420471"/>
                  <a:pt x="1445560" y="806824"/>
                  <a:pt x="1232648" y="403412"/>
                </a:cubicBezTo>
                <a:cubicBezTo>
                  <a:pt x="1019736" y="0"/>
                  <a:pt x="421342" y="0"/>
                  <a:pt x="251013" y="416859"/>
                </a:cubicBezTo>
                <a:close/>
              </a:path>
            </a:pathLst>
          </a:custGeom>
          <a:noFill/>
          <a:ln cmpd="sng">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7241243" y="3437965"/>
            <a:ext cx="1660711" cy="3357282"/>
          </a:xfrm>
          <a:custGeom>
            <a:avLst/>
            <a:gdLst>
              <a:gd name="connsiteX0" fmla="*/ 620805 w 1660711"/>
              <a:gd name="connsiteY0" fmla="*/ 354106 h 3357282"/>
              <a:gd name="connsiteX1" fmla="*/ 82923 w 1660711"/>
              <a:gd name="connsiteY1" fmla="*/ 2828364 h 3357282"/>
              <a:gd name="connsiteX2" fmla="*/ 1118346 w 1660711"/>
              <a:gd name="connsiteY2" fmla="*/ 3003176 h 3357282"/>
              <a:gd name="connsiteX3" fmla="*/ 1575546 w 1660711"/>
              <a:gd name="connsiteY3" fmla="*/ 703729 h 3357282"/>
              <a:gd name="connsiteX4" fmla="*/ 620805 w 1660711"/>
              <a:gd name="connsiteY4" fmla="*/ 354106 h 335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711" h="3357282">
                <a:moveTo>
                  <a:pt x="620805" y="354106"/>
                </a:moveTo>
                <a:cubicBezTo>
                  <a:pt x="372035" y="708212"/>
                  <a:pt x="0" y="2386852"/>
                  <a:pt x="82923" y="2828364"/>
                </a:cubicBezTo>
                <a:cubicBezTo>
                  <a:pt x="165846" y="3269876"/>
                  <a:pt x="869576" y="3357282"/>
                  <a:pt x="1118346" y="3003176"/>
                </a:cubicBezTo>
                <a:cubicBezTo>
                  <a:pt x="1367116" y="2649070"/>
                  <a:pt x="1660711" y="1145241"/>
                  <a:pt x="1575546" y="703729"/>
                </a:cubicBezTo>
                <a:cubicBezTo>
                  <a:pt x="1490381" y="262217"/>
                  <a:pt x="869575" y="0"/>
                  <a:pt x="620805" y="354106"/>
                </a:cubicBezTo>
                <a:close/>
              </a:path>
            </a:pathLst>
          </a:custGeom>
          <a:noFill/>
          <a:ln cmpd="sng">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638800" y="4312023"/>
            <a:ext cx="1143000" cy="685800"/>
          </a:xfrm>
          <a:prstGeom prst="ellipse">
            <a:avLst/>
          </a:prstGeom>
          <a:no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0000" y="4235823"/>
            <a:ext cx="1143000" cy="685800"/>
          </a:xfrm>
          <a:prstGeom prst="ellipse">
            <a:avLst/>
          </a:prstGeom>
          <a:no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791200" y="5683623"/>
            <a:ext cx="1143000" cy="685800"/>
          </a:xfrm>
          <a:prstGeom prst="ellipse">
            <a:avLst/>
          </a:prstGeom>
          <a:no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91400" y="5683623"/>
            <a:ext cx="1143000" cy="685800"/>
          </a:xfrm>
          <a:prstGeom prst="ellipse">
            <a:avLst/>
          </a:prstGeom>
          <a:no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advTm="7693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horizontal)">
                                      <p:cBhvr>
                                        <p:cTn id="60" dur="500"/>
                                        <p:tgtEl>
                                          <p:spTgt spid="2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 grpId="0" animBg="1"/>
      <p:bldP spid="34" grpId="0" animBg="1"/>
      <p:bldP spid="35" grpId="0" animBg="1"/>
      <p:bldP spid="24" grpId="0" animBg="1"/>
      <p:bldP spid="24" grpId="1" animBg="1"/>
      <p:bldP spid="25" grpId="0" animBg="1"/>
      <p:bldP spid="25" grpId="1"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Empirical </a:t>
            </a:r>
            <a:r>
              <a:rPr lang="en-US" dirty="0" smtClean="0"/>
              <a:t>Study </a:t>
            </a:r>
            <a:r>
              <a:rPr lang="en-US" dirty="0" smtClean="0"/>
              <a:t>of </a:t>
            </a:r>
            <a:r>
              <a:rPr lang="en-US" dirty="0" smtClean="0"/>
              <a:t>Implementation </a:t>
            </a:r>
            <a:r>
              <a:rPr lang="en-US" dirty="0"/>
              <a:t>C</a:t>
            </a:r>
            <a:r>
              <a:rPr lang="en-US" dirty="0" smtClean="0"/>
              <a:t>omplexity</a:t>
            </a:r>
            <a:endParaRPr lang="en-US" dirty="0"/>
          </a:p>
        </p:txBody>
      </p:sp>
      <p:graphicFrame>
        <p:nvGraphicFramePr>
          <p:cNvPr id="4" name="Content Placeholder 3"/>
          <p:cNvGraphicFramePr>
            <a:graphicFrameLocks noGrp="1"/>
          </p:cNvGraphicFramePr>
          <p:nvPr>
            <p:ph idx="1"/>
          </p:nvPr>
        </p:nvGraphicFramePr>
        <p:xfrm>
          <a:off x="2286000" y="3200400"/>
          <a:ext cx="4343400" cy="3175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447800"/>
                <a:gridCol w="1447800"/>
                <a:gridCol w="1447800"/>
              </a:tblGrid>
              <a:tr h="370840">
                <a:tc>
                  <a:txBody>
                    <a:bodyPr/>
                    <a:lstStyle/>
                    <a:p>
                      <a:pPr algn="ctr"/>
                      <a:r>
                        <a:rPr lang="en-US" sz="1600" b="1" dirty="0" smtClean="0">
                          <a:solidFill>
                            <a:srgbClr val="002060"/>
                          </a:solidFill>
                        </a:rPr>
                        <a:t>Network (#routers)</a:t>
                      </a:r>
                      <a:endParaRPr lang="en-US" sz="1600" b="1" dirty="0">
                        <a:solidFill>
                          <a:srgbClr val="002060"/>
                        </a:solidFill>
                      </a:endParaRPr>
                    </a:p>
                  </a:txBody>
                  <a:tcPr marL="90594" marR="90594"/>
                </a:tc>
                <a:tc>
                  <a:txBody>
                    <a:bodyPr/>
                    <a:lstStyle/>
                    <a:p>
                      <a:pPr algn="ctr"/>
                      <a:r>
                        <a:rPr lang="en-US" sz="1600" b="1" dirty="0" err="1" smtClean="0">
                          <a:solidFill>
                            <a:srgbClr val="002060"/>
                          </a:solidFill>
                        </a:rPr>
                        <a:t>Avg</a:t>
                      </a:r>
                      <a:r>
                        <a:rPr lang="en-US" sz="1600" b="1" dirty="0" smtClean="0">
                          <a:solidFill>
                            <a:srgbClr val="002060"/>
                          </a:solidFill>
                        </a:rPr>
                        <a:t> ref</a:t>
                      </a:r>
                      <a:r>
                        <a:rPr lang="en-US" sz="1600" b="1" baseline="0" dirty="0" smtClean="0">
                          <a:solidFill>
                            <a:srgbClr val="002060"/>
                          </a:solidFill>
                        </a:rPr>
                        <a:t> links per router</a:t>
                      </a:r>
                      <a:endParaRPr lang="en-US" sz="1600" b="1" dirty="0">
                        <a:solidFill>
                          <a:srgbClr val="002060"/>
                        </a:solidFill>
                      </a:endParaRPr>
                    </a:p>
                  </a:txBody>
                  <a:tcPr marL="90594" marR="90594"/>
                </a:tc>
                <a:tc>
                  <a:txBody>
                    <a:bodyPr/>
                    <a:lstStyle/>
                    <a:p>
                      <a:pPr algn="ctr"/>
                      <a:r>
                        <a:rPr lang="en-US" sz="1600" b="1" dirty="0" smtClean="0">
                          <a:solidFill>
                            <a:srgbClr val="002060"/>
                          </a:solidFill>
                        </a:rPr>
                        <a:t>#Routing</a:t>
                      </a:r>
                      <a:r>
                        <a:rPr lang="en-US" sz="1600" b="1" baseline="0" dirty="0" smtClean="0">
                          <a:solidFill>
                            <a:srgbClr val="002060"/>
                          </a:solidFill>
                        </a:rPr>
                        <a:t> instances</a:t>
                      </a:r>
                      <a:endParaRPr lang="en-US" sz="1600" b="1" dirty="0">
                        <a:solidFill>
                          <a:srgbClr val="002060"/>
                        </a:solidFill>
                      </a:endParaRPr>
                    </a:p>
                  </a:txBody>
                  <a:tcPr marL="90594" marR="90594"/>
                </a:tc>
              </a:tr>
              <a:tr h="370840">
                <a:tc>
                  <a:txBody>
                    <a:bodyPr/>
                    <a:lstStyle/>
                    <a:p>
                      <a:pPr algn="ctr"/>
                      <a:r>
                        <a:rPr lang="en-US" sz="1600" dirty="0" smtClean="0"/>
                        <a:t>Univ-1   (12)</a:t>
                      </a:r>
                      <a:endParaRPr lang="en-US" sz="1600" dirty="0"/>
                    </a:p>
                  </a:txBody>
                  <a:tcPr marL="90594" marR="90594"/>
                </a:tc>
                <a:tc>
                  <a:txBody>
                    <a:bodyPr/>
                    <a:lstStyle/>
                    <a:p>
                      <a:pPr algn="ctr"/>
                      <a:r>
                        <a:rPr lang="en-US" sz="1600" dirty="0" smtClean="0"/>
                        <a:t>42</a:t>
                      </a:r>
                      <a:endParaRPr lang="en-US" sz="1600" dirty="0"/>
                    </a:p>
                  </a:txBody>
                  <a:tcPr marL="90594" marR="90594" anchor="ctr"/>
                </a:tc>
                <a:tc>
                  <a:txBody>
                    <a:bodyPr/>
                    <a:lstStyle/>
                    <a:p>
                      <a:pPr algn="ctr"/>
                      <a:r>
                        <a:rPr lang="en-US" sz="1600" dirty="0" smtClean="0"/>
                        <a:t>14</a:t>
                      </a:r>
                      <a:endParaRPr lang="en-US" sz="1600" dirty="0"/>
                    </a:p>
                  </a:txBody>
                  <a:tcPr marL="90594" marR="90594" anchor="ctr"/>
                </a:tc>
              </a:tr>
              <a:tr h="370840">
                <a:tc>
                  <a:txBody>
                    <a:bodyPr/>
                    <a:lstStyle/>
                    <a:p>
                      <a:pPr algn="ctr"/>
                      <a:r>
                        <a:rPr lang="en-US" sz="1600" dirty="0" smtClean="0"/>
                        <a:t>Univ-2   (19)</a:t>
                      </a:r>
                      <a:endParaRPr lang="en-US" sz="1600" dirty="0"/>
                    </a:p>
                  </a:txBody>
                  <a:tcPr marL="90594" marR="90594"/>
                </a:tc>
                <a:tc>
                  <a:txBody>
                    <a:bodyPr/>
                    <a:lstStyle/>
                    <a:p>
                      <a:pPr algn="ctr"/>
                      <a:r>
                        <a:rPr lang="en-US" sz="1600" dirty="0" smtClean="0"/>
                        <a:t>8</a:t>
                      </a:r>
                      <a:endParaRPr lang="en-US" sz="1600" dirty="0"/>
                    </a:p>
                  </a:txBody>
                  <a:tcPr marL="90594" marR="90594" anchor="ctr"/>
                </a:tc>
                <a:tc>
                  <a:txBody>
                    <a:bodyPr/>
                    <a:lstStyle/>
                    <a:p>
                      <a:pPr algn="ctr"/>
                      <a:r>
                        <a:rPr lang="en-US" sz="1600" dirty="0" smtClean="0"/>
                        <a:t>3</a:t>
                      </a:r>
                      <a:endParaRPr lang="en-US" sz="1600" dirty="0"/>
                    </a:p>
                  </a:txBody>
                  <a:tcPr marL="90594" marR="90594" anchor="ctr"/>
                </a:tc>
              </a:tr>
              <a:tr h="370840">
                <a:tc>
                  <a:txBody>
                    <a:bodyPr/>
                    <a:lstStyle/>
                    <a:p>
                      <a:pPr algn="ctr"/>
                      <a:r>
                        <a:rPr lang="en-US" sz="1600" dirty="0" smtClean="0"/>
                        <a:t>Univ-3   (24)</a:t>
                      </a:r>
                      <a:endParaRPr lang="en-US" sz="1600" dirty="0"/>
                    </a:p>
                  </a:txBody>
                  <a:tcPr marL="90594" marR="90594"/>
                </a:tc>
                <a:tc>
                  <a:txBody>
                    <a:bodyPr/>
                    <a:lstStyle/>
                    <a:p>
                      <a:pPr algn="ctr"/>
                      <a:r>
                        <a:rPr lang="en-US" sz="1600" dirty="0" smtClean="0"/>
                        <a:t>4</a:t>
                      </a:r>
                      <a:endParaRPr lang="en-US" sz="1600" dirty="0"/>
                    </a:p>
                  </a:txBody>
                  <a:tcPr marL="90594" marR="90594" anchor="ctr"/>
                </a:tc>
                <a:tc>
                  <a:txBody>
                    <a:bodyPr/>
                    <a:lstStyle/>
                    <a:p>
                      <a:pPr algn="ctr"/>
                      <a:r>
                        <a:rPr lang="en-US" sz="1600" dirty="0" smtClean="0"/>
                        <a:t>1</a:t>
                      </a:r>
                      <a:endParaRPr lang="en-US" sz="1600" dirty="0"/>
                    </a:p>
                  </a:txBody>
                  <a:tcPr marL="90594" marR="90594" anchor="ctr"/>
                </a:tc>
              </a:tr>
              <a:tr h="370840">
                <a:tc>
                  <a:txBody>
                    <a:bodyPr/>
                    <a:lstStyle/>
                    <a:p>
                      <a:pPr algn="ctr"/>
                      <a:r>
                        <a:rPr lang="en-US" sz="1600" dirty="0" smtClean="0"/>
                        <a:t>Univ-4   (24)</a:t>
                      </a:r>
                      <a:endParaRPr lang="en-US" sz="1600" dirty="0"/>
                    </a:p>
                  </a:txBody>
                  <a:tcPr marL="90594" marR="90594"/>
                </a:tc>
                <a:tc>
                  <a:txBody>
                    <a:bodyPr/>
                    <a:lstStyle/>
                    <a:p>
                      <a:pPr algn="ctr"/>
                      <a:r>
                        <a:rPr lang="en-US" sz="1600" dirty="0" smtClean="0"/>
                        <a:t>75</a:t>
                      </a:r>
                      <a:endParaRPr lang="en-US" sz="1600" dirty="0"/>
                    </a:p>
                  </a:txBody>
                  <a:tcPr marL="90594" marR="90594" anchor="ctr"/>
                </a:tc>
                <a:tc>
                  <a:txBody>
                    <a:bodyPr/>
                    <a:lstStyle/>
                    <a:p>
                      <a:pPr algn="ctr"/>
                      <a:r>
                        <a:rPr lang="en-US" sz="1600" dirty="0" smtClean="0"/>
                        <a:t>2</a:t>
                      </a:r>
                      <a:endParaRPr lang="en-US" sz="1600" dirty="0"/>
                    </a:p>
                  </a:txBody>
                  <a:tcPr marL="90594" marR="90594" anchor="ctr"/>
                </a:tc>
              </a:tr>
              <a:tr h="370840">
                <a:tc>
                  <a:txBody>
                    <a:bodyPr/>
                    <a:lstStyle/>
                    <a:p>
                      <a:pPr algn="ctr"/>
                      <a:r>
                        <a:rPr lang="en-US" sz="1600" dirty="0" smtClean="0"/>
                        <a:t>Enet-1   (10)</a:t>
                      </a:r>
                      <a:endParaRPr lang="en-US" sz="1600" dirty="0"/>
                    </a:p>
                  </a:txBody>
                  <a:tcPr marL="90594" marR="90594"/>
                </a:tc>
                <a:tc>
                  <a:txBody>
                    <a:bodyPr/>
                    <a:lstStyle/>
                    <a:p>
                      <a:pPr algn="ctr"/>
                      <a:r>
                        <a:rPr lang="en-US" sz="1600" dirty="0" smtClean="0"/>
                        <a:t>2</a:t>
                      </a:r>
                      <a:endParaRPr lang="en-US" sz="1600" dirty="0"/>
                    </a:p>
                  </a:txBody>
                  <a:tcPr marL="90594" marR="90594" anchor="ctr"/>
                </a:tc>
                <a:tc>
                  <a:txBody>
                    <a:bodyPr/>
                    <a:lstStyle/>
                    <a:p>
                      <a:pPr algn="ctr"/>
                      <a:r>
                        <a:rPr lang="en-US" sz="1600" dirty="0" smtClean="0"/>
                        <a:t>1</a:t>
                      </a:r>
                      <a:endParaRPr lang="en-US" sz="1600" dirty="0"/>
                    </a:p>
                  </a:txBody>
                  <a:tcPr marL="90594" marR="90594" anchor="ctr"/>
                </a:tc>
              </a:tr>
              <a:tr h="370840">
                <a:tc>
                  <a:txBody>
                    <a:bodyPr/>
                    <a:lstStyle/>
                    <a:p>
                      <a:pPr algn="ctr"/>
                      <a:r>
                        <a:rPr lang="en-US" sz="1600" dirty="0" smtClean="0"/>
                        <a:t>Enet-2   (83)</a:t>
                      </a:r>
                      <a:endParaRPr lang="en-US" sz="1600" dirty="0"/>
                    </a:p>
                  </a:txBody>
                  <a:tcPr marL="90594" marR="90594"/>
                </a:tc>
                <a:tc>
                  <a:txBody>
                    <a:bodyPr/>
                    <a:lstStyle/>
                    <a:p>
                      <a:pPr algn="ctr"/>
                      <a:r>
                        <a:rPr lang="en-US" sz="1600" dirty="0" smtClean="0"/>
                        <a:t>8</a:t>
                      </a:r>
                      <a:endParaRPr lang="en-US" sz="1600" dirty="0"/>
                    </a:p>
                  </a:txBody>
                  <a:tcPr marL="90594" marR="90594" anchor="ctr"/>
                </a:tc>
                <a:tc>
                  <a:txBody>
                    <a:bodyPr/>
                    <a:lstStyle/>
                    <a:p>
                      <a:pPr algn="ctr"/>
                      <a:r>
                        <a:rPr lang="en-US" sz="1600" dirty="0" smtClean="0"/>
                        <a:t>10</a:t>
                      </a:r>
                      <a:endParaRPr lang="en-US" sz="1600" dirty="0"/>
                    </a:p>
                  </a:txBody>
                  <a:tcPr marL="90594" marR="90594" anchor="ctr"/>
                </a:tc>
              </a:tr>
              <a:tr h="370840">
                <a:tc>
                  <a:txBody>
                    <a:bodyPr/>
                    <a:lstStyle/>
                    <a:p>
                      <a:pPr algn="ctr"/>
                      <a:r>
                        <a:rPr lang="en-US" sz="1600" dirty="0" smtClean="0"/>
                        <a:t>Enet-3   (19)</a:t>
                      </a:r>
                      <a:endParaRPr lang="en-US" sz="1600" dirty="0"/>
                    </a:p>
                  </a:txBody>
                  <a:tcPr marL="90594" marR="90594"/>
                </a:tc>
                <a:tc>
                  <a:txBody>
                    <a:bodyPr/>
                    <a:lstStyle/>
                    <a:p>
                      <a:pPr algn="ctr"/>
                      <a:r>
                        <a:rPr lang="en-US" sz="1600" dirty="0" smtClean="0"/>
                        <a:t>22</a:t>
                      </a:r>
                      <a:endParaRPr lang="en-US" sz="1600" dirty="0"/>
                    </a:p>
                  </a:txBody>
                  <a:tcPr marL="90594" marR="90594" anchor="ctr"/>
                </a:tc>
                <a:tc>
                  <a:txBody>
                    <a:bodyPr/>
                    <a:lstStyle/>
                    <a:p>
                      <a:pPr algn="ctr"/>
                      <a:r>
                        <a:rPr lang="en-US" sz="1600" dirty="0" smtClean="0"/>
                        <a:t>8</a:t>
                      </a:r>
                      <a:endParaRPr lang="en-US" sz="1600" dirty="0"/>
                    </a:p>
                  </a:txBody>
                  <a:tcPr marL="90594" marR="90594" anchor="ctr"/>
                </a:tc>
              </a:tr>
            </a:tbl>
          </a:graphicData>
        </a:graphic>
      </p:graphicFrame>
      <p:sp>
        <p:nvSpPr>
          <p:cNvPr id="8" name="Slide Number Placeholder 7"/>
          <p:cNvSpPr>
            <a:spLocks noGrp="1"/>
          </p:cNvSpPr>
          <p:nvPr>
            <p:ph type="sldNum" sz="quarter" idx="12"/>
          </p:nvPr>
        </p:nvSpPr>
        <p:spPr/>
        <p:txBody>
          <a:bodyPr/>
          <a:lstStyle/>
          <a:p>
            <a:fld id="{C332BC5D-F434-4A2D-9E72-1DEFE1E94600}" type="slidenum">
              <a:rPr lang="en-US" smtClean="0"/>
              <a:pPr/>
              <a:t>31</a:t>
            </a:fld>
            <a:endParaRPr lang="en-US" dirty="0"/>
          </a:p>
        </p:txBody>
      </p:sp>
      <p:sp>
        <p:nvSpPr>
          <p:cNvPr id="7" name="Rounded Rectangle 6"/>
          <p:cNvSpPr/>
          <p:nvPr/>
        </p:nvSpPr>
        <p:spPr>
          <a:xfrm>
            <a:off x="2286000" y="5638800"/>
            <a:ext cx="4419600" cy="370840"/>
          </a:xfrm>
          <a:prstGeom prst="roundRect">
            <a:avLst/>
          </a:prstGeom>
          <a:solidFill>
            <a:schemeClr val="accent1">
              <a:alpha val="21000"/>
            </a:schemeClr>
          </a:solidFill>
          <a:ln w="635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0" y="4114800"/>
            <a:ext cx="4419600" cy="1143000"/>
          </a:xfrm>
          <a:prstGeom prst="rect">
            <a:avLst/>
          </a:prstGeom>
          <a:solidFill>
            <a:schemeClr val="accent2">
              <a:lumMod val="60000"/>
              <a:lumOff val="40000"/>
              <a:alpha val="11000"/>
            </a:schemeClr>
          </a:solidFill>
          <a:ln w="635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733800" y="5636172"/>
            <a:ext cx="1447800" cy="383628"/>
          </a:xfrm>
          <a:prstGeom prst="rect">
            <a:avLst/>
          </a:prstGeom>
          <a:solidFill>
            <a:schemeClr val="accent4">
              <a:lumMod val="40000"/>
              <a:lumOff val="60000"/>
              <a:alpha val="17000"/>
            </a:schemeClr>
          </a:solidFill>
          <a:ln w="6350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 </a:t>
            </a:r>
            <a:r>
              <a:rPr kumimoji="0" lang="en-US" sz="2800" b="0" i="0" u="none" strike="noStrike" kern="1200" cap="none" spc="0" normalizeH="0" baseline="0" noProof="0" smtClean="0">
                <a:ln>
                  <a:noFill/>
                </a:ln>
                <a:solidFill>
                  <a:schemeClr val="tx1"/>
                </a:solidFill>
                <a:effectLst/>
                <a:uLnTx/>
                <a:uFillTx/>
                <a:latin typeface="+mn-lt"/>
                <a:ea typeface="+mn-ea"/>
                <a:cs typeface="+mn-cs"/>
              </a:rPr>
              <a:t>direct relation</a:t>
            </a:r>
            <a:r>
              <a:rPr kumimoji="0" lang="en-US" sz="2800" b="0" i="0" u="none" strike="noStrike" kern="1200" cap="none" spc="0" normalizeH="0" noProof="0" smtClean="0">
                <a:ln>
                  <a:noFill/>
                </a:ln>
                <a:solidFill>
                  <a:schemeClr val="tx1"/>
                </a:solidFill>
                <a:effectLst/>
                <a:uLnTx/>
                <a:uFillTx/>
                <a:latin typeface="+mn-lt"/>
                <a:ea typeface="+mn-ea"/>
                <a:cs typeface="+mn-cs"/>
              </a:rPr>
              <a:t> </a:t>
            </a:r>
            <a:r>
              <a:rPr kumimoji="0" lang="en-US" sz="2800" b="0" i="0" u="none" strike="noStrike" kern="1200" cap="none" spc="0" normalizeH="0" baseline="0" noProof="0" smtClean="0">
                <a:ln>
                  <a:noFill/>
                </a:ln>
                <a:solidFill>
                  <a:schemeClr val="tx1"/>
                </a:solidFill>
                <a:effectLst/>
                <a:uLnTx/>
                <a:uFillTx/>
                <a:latin typeface="+mn-lt"/>
                <a:ea typeface="+mn-ea"/>
                <a:cs typeface="+mn-cs"/>
              </a:rPr>
              <a:t>to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network size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Complexity based on implementation details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Large network could be simple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advTm="598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xit" presetSubtype="10" fill="hold" grpId="1" nodeType="with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t>
            </a:r>
            <a:r>
              <a:rPr lang="en-US" dirty="0" smtClean="0">
                <a:sym typeface="Symbol"/>
              </a:rPr>
              <a:t></a:t>
            </a:r>
            <a:r>
              <a:rPr lang="en-US" dirty="0" smtClean="0">
                <a:sym typeface="Wingdings"/>
              </a:rPr>
              <a:t> </a:t>
            </a:r>
            <a:r>
              <a:rPr lang="en-US" dirty="0" smtClean="0">
                <a:sym typeface="Wingdings"/>
              </a:rPr>
              <a:t>Complexity</a:t>
            </a:r>
            <a:endParaRPr lang="en-US" dirty="0"/>
          </a:p>
        </p:txBody>
      </p:sp>
      <p:graphicFrame>
        <p:nvGraphicFramePr>
          <p:cNvPr id="6" name="Content Placeholder 3"/>
          <p:cNvGraphicFramePr>
            <a:graphicFrameLocks noGrp="1"/>
          </p:cNvGraphicFramePr>
          <p:nvPr>
            <p:ph idx="1"/>
          </p:nvPr>
        </p:nvGraphicFramePr>
        <p:xfrm>
          <a:off x="1447800" y="2133600"/>
          <a:ext cx="3291840" cy="280416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219200"/>
                <a:gridCol w="975360"/>
                <a:gridCol w="1097280"/>
              </a:tblGrid>
              <a:tr h="370840">
                <a:tc>
                  <a:txBody>
                    <a:bodyPr/>
                    <a:lstStyle/>
                    <a:p>
                      <a:pPr algn="ctr"/>
                      <a:r>
                        <a:rPr lang="en-US" sz="1600" dirty="0" smtClean="0"/>
                        <a:t>Network</a:t>
                      </a:r>
                      <a:endParaRPr lang="en-US" sz="1600" dirty="0"/>
                    </a:p>
                  </a:txBody>
                  <a:tcPr/>
                </a:tc>
                <a:tc>
                  <a:txBody>
                    <a:bodyPr/>
                    <a:lstStyle/>
                    <a:p>
                      <a:pPr algn="ctr"/>
                      <a:r>
                        <a:rPr lang="en-US" sz="1600" dirty="0" smtClean="0">
                          <a:solidFill>
                            <a:schemeClr val="bg1"/>
                          </a:solidFill>
                        </a:rPr>
                        <a:t>Avg Ref links</a:t>
                      </a:r>
                      <a:r>
                        <a:rPr lang="en-US" sz="1600" baseline="0" dirty="0" smtClean="0">
                          <a:solidFill>
                            <a:schemeClr val="bg1"/>
                          </a:solidFill>
                        </a:rPr>
                        <a:t> per router</a:t>
                      </a:r>
                      <a:endParaRPr lang="en-US" sz="1600" dirty="0">
                        <a:solidFill>
                          <a:schemeClr val="bg1"/>
                        </a:solidFill>
                      </a:endParaRPr>
                    </a:p>
                  </a:txBody>
                  <a:tcPr/>
                </a:tc>
                <a:tc>
                  <a:txBody>
                    <a:bodyPr/>
                    <a:lstStyle/>
                    <a:p>
                      <a:pPr algn="ctr"/>
                      <a:r>
                        <a:rPr lang="en-US" sz="1600" dirty="0" smtClean="0">
                          <a:solidFill>
                            <a:schemeClr val="bg1"/>
                          </a:solidFill>
                        </a:rPr>
                        <a:t>#Routing</a:t>
                      </a:r>
                      <a:r>
                        <a:rPr lang="en-US" sz="1600" baseline="0" dirty="0" smtClean="0">
                          <a:solidFill>
                            <a:schemeClr val="bg1"/>
                          </a:solidFill>
                        </a:rPr>
                        <a:t> instances</a:t>
                      </a:r>
                      <a:endParaRPr lang="en-US" sz="1600" dirty="0">
                        <a:solidFill>
                          <a:schemeClr val="bg1"/>
                        </a:solidFill>
                      </a:endParaRPr>
                    </a:p>
                  </a:txBody>
                  <a:tcPr/>
                </a:tc>
              </a:tr>
              <a:tr h="370840">
                <a:tc>
                  <a:txBody>
                    <a:bodyPr/>
                    <a:lstStyle/>
                    <a:p>
                      <a:pPr algn="ctr"/>
                      <a:r>
                        <a:rPr lang="en-US" sz="1600" dirty="0" smtClean="0">
                          <a:solidFill>
                            <a:schemeClr val="tx1"/>
                          </a:solidFill>
                          <a:effectLst/>
                        </a:rPr>
                        <a:t>Univ-1   (12)</a:t>
                      </a:r>
                      <a:endParaRPr lang="en-US" sz="1600" dirty="0">
                        <a:solidFill>
                          <a:schemeClr val="tx1"/>
                        </a:solidFill>
                        <a:effectLst/>
                      </a:endParaRPr>
                    </a:p>
                  </a:txBody>
                  <a:tcPr/>
                </a:tc>
                <a:tc>
                  <a:txBody>
                    <a:bodyPr/>
                    <a:lstStyle/>
                    <a:p>
                      <a:pPr algn="ctr"/>
                      <a:r>
                        <a:rPr lang="en-US" sz="1600" dirty="0" smtClean="0">
                          <a:solidFill>
                            <a:schemeClr val="tx1"/>
                          </a:solidFill>
                          <a:effectLst/>
                        </a:rPr>
                        <a:t>42</a:t>
                      </a:r>
                      <a:endParaRPr lang="en-US" sz="1600" dirty="0">
                        <a:solidFill>
                          <a:schemeClr val="tx1"/>
                        </a:solidFill>
                        <a:effectLst/>
                      </a:endParaRPr>
                    </a:p>
                  </a:txBody>
                  <a:tcPr/>
                </a:tc>
                <a:tc>
                  <a:txBody>
                    <a:bodyPr/>
                    <a:lstStyle/>
                    <a:p>
                      <a:pPr algn="ctr"/>
                      <a:r>
                        <a:rPr lang="en-US" sz="1600" dirty="0" smtClean="0">
                          <a:solidFill>
                            <a:schemeClr val="tx1"/>
                          </a:solidFill>
                          <a:effectLst/>
                        </a:rPr>
                        <a:t>14</a:t>
                      </a:r>
                      <a:endParaRPr lang="en-US" sz="1600" dirty="0">
                        <a:solidFill>
                          <a:schemeClr val="tx1"/>
                        </a:solidFill>
                        <a:effectLst/>
                      </a:endParaRPr>
                    </a:p>
                  </a:txBody>
                  <a:tcPr/>
                </a:tc>
              </a:tr>
              <a:tr h="370840">
                <a:tc>
                  <a:txBody>
                    <a:bodyPr/>
                    <a:lstStyle/>
                    <a:p>
                      <a:pPr algn="ctr"/>
                      <a:r>
                        <a:rPr lang="en-US" sz="1600" dirty="0" smtClean="0">
                          <a:solidFill>
                            <a:schemeClr val="tx1"/>
                          </a:solidFill>
                          <a:effectLst/>
                        </a:rPr>
                        <a:t>Univ-3   (24)</a:t>
                      </a:r>
                      <a:endParaRPr lang="en-US" sz="1600" dirty="0">
                        <a:solidFill>
                          <a:schemeClr val="tx1"/>
                        </a:solidFill>
                        <a:effectLst/>
                      </a:endParaRPr>
                    </a:p>
                  </a:txBody>
                  <a:tcPr/>
                </a:tc>
                <a:tc>
                  <a:txBody>
                    <a:bodyPr/>
                    <a:lstStyle/>
                    <a:p>
                      <a:pPr algn="ctr"/>
                      <a:r>
                        <a:rPr lang="en-US" sz="1600" dirty="0" smtClean="0">
                          <a:solidFill>
                            <a:schemeClr val="tx1"/>
                          </a:solidFill>
                          <a:effectLst/>
                        </a:rPr>
                        <a:t>4</a:t>
                      </a:r>
                      <a:endParaRPr lang="en-US" sz="1600" dirty="0">
                        <a:solidFill>
                          <a:schemeClr val="tx1"/>
                        </a:solidFill>
                        <a:effectLst/>
                      </a:endParaRPr>
                    </a:p>
                  </a:txBody>
                  <a:tcPr/>
                </a:tc>
                <a:tc>
                  <a:txBody>
                    <a:bodyPr/>
                    <a:lstStyle/>
                    <a:p>
                      <a:pPr algn="ctr"/>
                      <a:r>
                        <a:rPr lang="en-US" sz="1600" dirty="0" smtClean="0">
                          <a:solidFill>
                            <a:schemeClr val="tx1"/>
                          </a:solidFill>
                          <a:effectLst/>
                        </a:rPr>
                        <a:t>1</a:t>
                      </a:r>
                      <a:endParaRPr lang="en-US" sz="1600" dirty="0">
                        <a:solidFill>
                          <a:schemeClr val="tx1"/>
                        </a:solidFill>
                        <a:effectLst/>
                      </a:endParaRPr>
                    </a:p>
                  </a:txBody>
                  <a:tcPr/>
                </a:tc>
              </a:tr>
              <a:tr h="370840">
                <a:tc>
                  <a:txBody>
                    <a:bodyPr/>
                    <a:lstStyle/>
                    <a:p>
                      <a:pPr algn="ctr"/>
                      <a:r>
                        <a:rPr lang="en-US" sz="1600" dirty="0" smtClean="0">
                          <a:solidFill>
                            <a:schemeClr val="tx1"/>
                          </a:solidFill>
                          <a:effectLst/>
                        </a:rPr>
                        <a:t>Enet-1   (10)</a:t>
                      </a:r>
                      <a:endParaRPr lang="en-US" sz="1600" dirty="0">
                        <a:solidFill>
                          <a:schemeClr val="tx1"/>
                        </a:solidFill>
                        <a:effectLst/>
                      </a:endParaRPr>
                    </a:p>
                  </a:txBody>
                  <a:tcPr/>
                </a:tc>
                <a:tc>
                  <a:txBody>
                    <a:bodyPr/>
                    <a:lstStyle/>
                    <a:p>
                      <a:pPr algn="ctr"/>
                      <a:r>
                        <a:rPr lang="en-US" sz="1600" dirty="0" smtClean="0">
                          <a:solidFill>
                            <a:schemeClr val="tx1"/>
                          </a:solidFill>
                          <a:effectLst/>
                        </a:rPr>
                        <a:t>2</a:t>
                      </a:r>
                      <a:endParaRPr lang="en-US" sz="1600" dirty="0">
                        <a:solidFill>
                          <a:schemeClr val="tx1"/>
                        </a:solidFill>
                        <a:effectLst/>
                      </a:endParaRPr>
                    </a:p>
                  </a:txBody>
                  <a:tcPr/>
                </a:tc>
                <a:tc>
                  <a:txBody>
                    <a:bodyPr/>
                    <a:lstStyle/>
                    <a:p>
                      <a:pPr algn="ctr"/>
                      <a:r>
                        <a:rPr lang="en-US" sz="1600" dirty="0" smtClean="0">
                          <a:solidFill>
                            <a:schemeClr val="tx1"/>
                          </a:solidFill>
                          <a:effectLst/>
                        </a:rPr>
                        <a:t>1</a:t>
                      </a:r>
                      <a:endParaRPr lang="en-US" sz="1600" dirty="0">
                        <a:solidFill>
                          <a:schemeClr val="tx1"/>
                        </a:solidFill>
                        <a:effectLst/>
                      </a:endParaRPr>
                    </a:p>
                  </a:txBody>
                  <a:tcPr/>
                </a:tc>
              </a:tr>
            </a:tbl>
          </a:graphicData>
        </a:graphic>
      </p:graphicFrame>
      <p:sp>
        <p:nvSpPr>
          <p:cNvPr id="7" name="Slide Number Placeholder 6"/>
          <p:cNvSpPr>
            <a:spLocks noGrp="1"/>
          </p:cNvSpPr>
          <p:nvPr>
            <p:ph type="sldNum" sz="quarter" idx="12"/>
          </p:nvPr>
        </p:nvSpPr>
        <p:spPr/>
        <p:txBody>
          <a:bodyPr/>
          <a:lstStyle/>
          <a:p>
            <a:fld id="{C332BC5D-F434-4A2D-9E72-1DEFE1E94600}" type="slidenum">
              <a:rPr lang="en-US" smtClean="0"/>
              <a:pPr/>
              <a:t>32</a:t>
            </a:fld>
            <a:endParaRPr lang="en-US" dirty="0"/>
          </a:p>
        </p:txBody>
      </p:sp>
      <p:graphicFrame>
        <p:nvGraphicFramePr>
          <p:cNvPr id="8" name="Table 7"/>
          <p:cNvGraphicFramePr>
            <a:graphicFrameLocks noGrp="1"/>
          </p:cNvGraphicFramePr>
          <p:nvPr/>
        </p:nvGraphicFramePr>
        <p:xfrm>
          <a:off x="5029200" y="2133600"/>
          <a:ext cx="2590800" cy="193548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295400"/>
                <a:gridCol w="1295400"/>
              </a:tblGrid>
              <a:tr h="767718">
                <a:tc>
                  <a:txBody>
                    <a:bodyPr/>
                    <a:lstStyle/>
                    <a:p>
                      <a:pPr algn="ctr"/>
                      <a:r>
                        <a:rPr lang="en-US" dirty="0" smtClean="0"/>
                        <a:t>Num</a:t>
                      </a:r>
                      <a:r>
                        <a:rPr lang="en-US" baseline="0" dirty="0" smtClean="0"/>
                        <a:t> s</a:t>
                      </a:r>
                      <a:r>
                        <a:rPr lang="en-US" dirty="0" smtClean="0"/>
                        <a:t>teps</a:t>
                      </a:r>
                      <a:endParaRPr lang="en-US" dirty="0"/>
                    </a:p>
                  </a:txBody>
                  <a:tcPr/>
                </a:tc>
                <a:tc>
                  <a:txBody>
                    <a:bodyPr/>
                    <a:lstStyle/>
                    <a:p>
                      <a:pPr algn="ctr"/>
                      <a:r>
                        <a:rPr lang="en-US" dirty="0" smtClean="0"/>
                        <a:t>#changes to routing</a:t>
                      </a:r>
                      <a:endParaRPr lang="en-US" dirty="0"/>
                    </a:p>
                  </a:txBody>
                  <a:tcPr/>
                </a:tc>
              </a:tr>
              <a:tr h="389254">
                <a:tc>
                  <a:txBody>
                    <a:bodyPr/>
                    <a:lstStyle/>
                    <a:p>
                      <a:pPr algn="ctr"/>
                      <a:r>
                        <a:rPr lang="en-US" dirty="0" smtClean="0"/>
                        <a:t>4-5</a:t>
                      </a:r>
                      <a:endParaRPr lang="en-US" dirty="0"/>
                    </a:p>
                  </a:txBody>
                  <a:tcPr/>
                </a:tc>
                <a:tc>
                  <a:txBody>
                    <a:bodyPr/>
                    <a:lstStyle/>
                    <a:p>
                      <a:pPr algn="ctr"/>
                      <a:r>
                        <a:rPr lang="en-US" dirty="0" smtClean="0"/>
                        <a:t>1-2</a:t>
                      </a:r>
                      <a:endParaRPr lang="en-US" dirty="0"/>
                    </a:p>
                  </a:txBody>
                  <a:tcPr/>
                </a:tc>
              </a:tr>
              <a:tr h="389254">
                <a:tc>
                  <a:txBody>
                    <a:bodyPr/>
                    <a:lstStyle/>
                    <a:p>
                      <a:pPr algn="ctr"/>
                      <a:r>
                        <a:rPr lang="en-US" dirty="0" smtClean="0"/>
                        <a:t>4</a:t>
                      </a:r>
                      <a:endParaRPr lang="en-US" dirty="0"/>
                    </a:p>
                  </a:txBody>
                  <a:tcPr/>
                </a:tc>
                <a:tc>
                  <a:txBody>
                    <a:bodyPr/>
                    <a:lstStyle/>
                    <a:p>
                      <a:pPr algn="ctr"/>
                      <a:r>
                        <a:rPr lang="en-US" dirty="0" smtClean="0"/>
                        <a:t>0</a:t>
                      </a:r>
                      <a:endParaRPr lang="en-US" dirty="0"/>
                    </a:p>
                  </a:txBody>
                  <a:tcPr/>
                </a:tc>
              </a:tr>
              <a:tr h="389254">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bl>
          </a:graphicData>
        </a:graphic>
      </p:graphicFrame>
      <p:sp>
        <p:nvSpPr>
          <p:cNvPr id="9" name="Content Placeholder 9"/>
          <p:cNvSpPr txBox="1">
            <a:spLocks/>
          </p:cNvSpPr>
          <p:nvPr/>
        </p:nvSpPr>
        <p:spPr>
          <a:xfrm>
            <a:off x="457200" y="1600200"/>
            <a:ext cx="8229600" cy="563881"/>
          </a:xfrm>
          <a:prstGeom prst="rect">
            <a:avLst/>
          </a:prstGeom>
        </p:spPr>
        <p:txBody>
          <a:bodyPr vert="horz" lIns="91440" tIns="45720" rIns="91440" bIns="45720" rtlCol="0">
            <a:normAutofit fontScale="92500"/>
          </a:bodyPr>
          <a:lstStyle/>
          <a:p>
            <a:pPr marL="285750" indent="-285750">
              <a:spcBef>
                <a:spcPct val="20000"/>
              </a:spcBef>
            </a:pPr>
            <a:r>
              <a:rPr lang="en-US" sz="2800" dirty="0" smtClean="0"/>
              <a:t>Task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Add</a:t>
            </a:r>
            <a:r>
              <a:rPr kumimoji="0" lang="en-US" sz="2800" b="0" i="0" u="none" strike="noStrike" kern="1200" cap="none" spc="0" normalizeH="0" noProof="0" dirty="0" smtClean="0">
                <a:ln>
                  <a:noFill/>
                </a:ln>
                <a:solidFill>
                  <a:schemeClr val="tx1"/>
                </a:solidFill>
                <a:effectLst/>
                <a:uLnTx/>
                <a:uFillTx/>
                <a:latin typeface="+mn-lt"/>
                <a:ea typeface="+mn-ea"/>
                <a:cs typeface="+mn-cs"/>
              </a:rPr>
              <a:t> a new subnet at a randomly chosen router</a:t>
            </a:r>
          </a:p>
        </p:txBody>
      </p:sp>
      <p:sp>
        <p:nvSpPr>
          <p:cNvPr id="10" name="Rectangle 9"/>
          <p:cNvSpPr/>
          <p:nvPr/>
        </p:nvSpPr>
        <p:spPr>
          <a:xfrm>
            <a:off x="3657600" y="3352800"/>
            <a:ext cx="1143000" cy="762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24600" y="3276600"/>
            <a:ext cx="1371600" cy="8382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2971800"/>
            <a:ext cx="1143000" cy="381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24600" y="2895600"/>
            <a:ext cx="1371600" cy="381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7000" y="2971800"/>
            <a:ext cx="990600" cy="1143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9200" y="2895600"/>
            <a:ext cx="1295400" cy="12192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457200" y="5105400"/>
            <a:ext cx="8229600" cy="13716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Enet-1, Univ-3: simple routing </a:t>
            </a: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redistribute entire IP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space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Univ-1: complex routing </a:t>
            </a: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modify specific routing instances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Multiple routing instances add complexity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Metric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not absolute but higher means more complex</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advTm="670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xit" presetSubtype="10" fill="hold" grpId="1" nodeType="withEffect">
                                  <p:stCondLst>
                                    <p:cond delay="0"/>
                                  </p:stCondLst>
                                  <p:childTnLst>
                                    <p:animEffect transition="out" filter="blinds(horizont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xit" presetSubtype="10" fill="hold" grpId="1" nodeType="withEffect">
                                  <p:stCondLst>
                                    <p:cond delay="0"/>
                                  </p:stCondLst>
                                  <p:childTnLst>
                                    <p:animEffect transition="out" filter="blinds(horizontal)">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Inherent </a:t>
            </a:r>
            <a:r>
              <a:rPr lang="en-US" dirty="0" smtClean="0"/>
              <a:t>Complexity</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err="1" smtClean="0"/>
              <a:t>Reachability</a:t>
            </a:r>
            <a:r>
              <a:rPr lang="en-US" sz="2800" dirty="0" smtClean="0"/>
              <a:t> policies determine a network’s configuration complexity</a:t>
            </a:r>
          </a:p>
          <a:p>
            <a:pPr lvl="1"/>
            <a:r>
              <a:rPr lang="en-US" sz="2400" dirty="0" smtClean="0"/>
              <a:t>Identical or similar policies</a:t>
            </a:r>
          </a:p>
          <a:p>
            <a:pPr lvl="2"/>
            <a:r>
              <a:rPr lang="en-US" sz="2000" dirty="0" smtClean="0"/>
              <a:t>All-open or mostly-closed networks</a:t>
            </a:r>
          </a:p>
          <a:p>
            <a:pPr lvl="2"/>
            <a:r>
              <a:rPr lang="en-US" sz="2000" dirty="0" smtClean="0"/>
              <a:t>Easy to configure</a:t>
            </a:r>
          </a:p>
          <a:p>
            <a:pPr lvl="1"/>
            <a:r>
              <a:rPr lang="en-US" sz="2400" dirty="0" smtClean="0"/>
              <a:t>Subtle distinctions across groups of users</a:t>
            </a:r>
          </a:p>
          <a:p>
            <a:pPr lvl="2"/>
            <a:r>
              <a:rPr lang="en-US" sz="2000" dirty="0" smtClean="0"/>
              <a:t>Multiple roles, complex design, complex referential profile</a:t>
            </a:r>
          </a:p>
          <a:p>
            <a:pPr lvl="2"/>
            <a:r>
              <a:rPr lang="en-US" sz="2000" dirty="0" smtClean="0"/>
              <a:t>Hard to configure</a:t>
            </a:r>
          </a:p>
          <a:p>
            <a:pPr lvl="2"/>
            <a:endParaRPr lang="en-US" sz="2000" dirty="0" smtClean="0"/>
          </a:p>
          <a:p>
            <a:r>
              <a:rPr lang="en-US" sz="2800" dirty="0" smtClean="0"/>
              <a:t>Not “apparent” from configuration files</a:t>
            </a:r>
          </a:p>
          <a:p>
            <a:pPr lvl="1"/>
            <a:r>
              <a:rPr lang="en-US" sz="2400" dirty="0" smtClean="0"/>
              <a:t>Mine implemented policies</a:t>
            </a:r>
          </a:p>
          <a:p>
            <a:pPr lvl="1"/>
            <a:r>
              <a:rPr lang="en-US" sz="2400" dirty="0" smtClean="0"/>
              <a:t>Quantify similarities/consistency</a:t>
            </a:r>
          </a:p>
        </p:txBody>
      </p:sp>
      <p:sp>
        <p:nvSpPr>
          <p:cNvPr id="4" name="Slide Number Placeholder 3"/>
          <p:cNvSpPr>
            <a:spLocks noGrp="1"/>
          </p:cNvSpPr>
          <p:nvPr>
            <p:ph type="sldNum" sz="quarter" idx="12"/>
          </p:nvPr>
        </p:nvSpPr>
        <p:spPr/>
        <p:txBody>
          <a:bodyPr/>
          <a:lstStyle/>
          <a:p>
            <a:fld id="{C332BC5D-F434-4A2D-9E72-1DEFE1E94600}" type="slidenum">
              <a:rPr lang="en-US" smtClean="0"/>
              <a:pPr/>
              <a:t>33</a:t>
            </a:fld>
            <a:endParaRPr lang="en-US" dirty="0"/>
          </a:p>
        </p:txBody>
      </p:sp>
    </p:spTree>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Reachability </a:t>
            </a:r>
            <a:r>
              <a:rPr lang="en-US" dirty="0" smtClean="0"/>
              <a:t>Sets</a:t>
            </a:r>
            <a:endParaRPr lang="en-US" dirty="0"/>
          </a:p>
        </p:txBody>
      </p:sp>
      <p:sp>
        <p:nvSpPr>
          <p:cNvPr id="22" name="Content Placeholder 21"/>
          <p:cNvSpPr>
            <a:spLocks noGrp="1"/>
          </p:cNvSpPr>
          <p:nvPr>
            <p:ph idx="1"/>
          </p:nvPr>
        </p:nvSpPr>
        <p:spPr>
          <a:xfrm>
            <a:off x="457200" y="1600200"/>
            <a:ext cx="4800600" cy="4876800"/>
          </a:xfrm>
        </p:spPr>
        <p:txBody>
          <a:bodyPr>
            <a:normAutofit lnSpcReduction="10000"/>
          </a:bodyPr>
          <a:lstStyle/>
          <a:p>
            <a:r>
              <a:rPr lang="en-US" sz="2000" dirty="0" smtClean="0"/>
              <a:t>Networks policies shape packets exchanged</a:t>
            </a:r>
          </a:p>
          <a:p>
            <a:pPr lvl="1"/>
            <a:r>
              <a:rPr lang="en-US" sz="1800" dirty="0" smtClean="0"/>
              <a:t>Metric: capture properties of sets of packets exchanged</a:t>
            </a:r>
          </a:p>
          <a:p>
            <a:pPr lvl="3"/>
            <a:endParaRPr lang="en-US" sz="600" dirty="0" smtClean="0"/>
          </a:p>
          <a:p>
            <a:r>
              <a:rPr lang="en-US" sz="2000" dirty="0" err="1" smtClean="0"/>
              <a:t>Reachability</a:t>
            </a:r>
            <a:r>
              <a:rPr lang="en-US" sz="2000" dirty="0" smtClean="0"/>
              <a:t> set (</a:t>
            </a:r>
            <a:r>
              <a:rPr lang="en-US" sz="2000" dirty="0" err="1" smtClean="0"/>
              <a:t>Xie</a:t>
            </a:r>
            <a:r>
              <a:rPr lang="en-US" sz="2000" dirty="0" smtClean="0"/>
              <a:t> et al.): set of </a:t>
            </a:r>
            <a:br>
              <a:rPr lang="en-US" sz="2000" dirty="0" smtClean="0"/>
            </a:br>
            <a:r>
              <a:rPr lang="en-US" sz="2000" dirty="0" smtClean="0"/>
              <a:t>packets allowed between 2 routers</a:t>
            </a:r>
          </a:p>
          <a:p>
            <a:pPr lvl="1"/>
            <a:r>
              <a:rPr lang="en-US" sz="1800" dirty="0" smtClean="0"/>
              <a:t>One </a:t>
            </a:r>
            <a:r>
              <a:rPr lang="en-US" sz="1800" dirty="0" err="1" smtClean="0"/>
              <a:t>reachability</a:t>
            </a:r>
            <a:r>
              <a:rPr lang="en-US" sz="1800" dirty="0" smtClean="0"/>
              <a:t> set for each pair of routers (total of </a:t>
            </a:r>
            <a:r>
              <a:rPr lang="en-US" sz="1800" i="1" dirty="0" smtClean="0"/>
              <a:t>N</a:t>
            </a:r>
            <a:r>
              <a:rPr lang="en-US" sz="1800" i="1" baseline="30000" dirty="0" smtClean="0"/>
              <a:t>2 </a:t>
            </a:r>
            <a:r>
              <a:rPr lang="en-US" sz="1800" i="1" dirty="0" smtClean="0"/>
              <a:t>  </a:t>
            </a:r>
            <a:r>
              <a:rPr lang="en-US" sz="1800" dirty="0" smtClean="0"/>
              <a:t>for a network with </a:t>
            </a:r>
            <a:r>
              <a:rPr lang="en-US" sz="1800" i="1" dirty="0" smtClean="0"/>
              <a:t>N</a:t>
            </a:r>
            <a:r>
              <a:rPr lang="en-US" sz="1800" dirty="0" smtClean="0"/>
              <a:t> routers)</a:t>
            </a:r>
            <a:endParaRPr lang="en-US" sz="1100" dirty="0" smtClean="0"/>
          </a:p>
          <a:p>
            <a:pPr lvl="1"/>
            <a:r>
              <a:rPr lang="en-US" sz="1800" dirty="0" smtClean="0"/>
              <a:t>Affected by data/control plane mechanisms</a:t>
            </a:r>
          </a:p>
          <a:p>
            <a:pPr lvl="3"/>
            <a:endParaRPr lang="en-US" sz="700" dirty="0" smtClean="0"/>
          </a:p>
          <a:p>
            <a:r>
              <a:rPr lang="en-US" sz="2000" dirty="0" smtClean="0"/>
              <a:t>Approach</a:t>
            </a:r>
          </a:p>
          <a:p>
            <a:pPr lvl="1"/>
            <a:r>
              <a:rPr lang="en-US" sz="1800" dirty="0" smtClean="0"/>
              <a:t>Simulate control plane</a:t>
            </a:r>
          </a:p>
          <a:p>
            <a:pPr lvl="1"/>
            <a:r>
              <a:rPr lang="en-US" sz="1800" dirty="0" smtClean="0"/>
              <a:t>Normalized ACL representation for </a:t>
            </a:r>
            <a:r>
              <a:rPr lang="en-US" sz="1800" dirty="0" err="1" smtClean="0"/>
              <a:t>FIBs</a:t>
            </a:r>
            <a:endParaRPr lang="en-US" sz="1800" dirty="0" smtClean="0"/>
          </a:p>
          <a:p>
            <a:pPr lvl="1"/>
            <a:r>
              <a:rPr lang="en-US" sz="1800" dirty="0" smtClean="0"/>
              <a:t>Intersect </a:t>
            </a:r>
            <a:r>
              <a:rPr lang="en-US" sz="1800" dirty="0" err="1" smtClean="0"/>
              <a:t>FIBs</a:t>
            </a:r>
            <a:r>
              <a:rPr lang="en-US" sz="1800" dirty="0" smtClean="0"/>
              <a:t> and data plane </a:t>
            </a:r>
            <a:r>
              <a:rPr lang="en-US" sz="1800" dirty="0" err="1" smtClean="0"/>
              <a:t>ACLs</a:t>
            </a:r>
            <a:endParaRPr lang="en-US" sz="1800" dirty="0" smtClean="0"/>
          </a:p>
        </p:txBody>
      </p:sp>
      <p:sp>
        <p:nvSpPr>
          <p:cNvPr id="13" name="Slide Number Placeholder 12"/>
          <p:cNvSpPr>
            <a:spLocks noGrp="1"/>
          </p:cNvSpPr>
          <p:nvPr>
            <p:ph type="sldNum" sz="quarter" idx="12"/>
          </p:nvPr>
        </p:nvSpPr>
        <p:spPr/>
        <p:txBody>
          <a:bodyPr/>
          <a:lstStyle/>
          <a:p>
            <a:fld id="{C332BC5D-F434-4A2D-9E72-1DEFE1E94600}" type="slidenum">
              <a:rPr lang="en-US" smtClean="0"/>
              <a:pPr/>
              <a:t>34</a:t>
            </a:fld>
            <a:endParaRPr lang="en-US" dirty="0"/>
          </a:p>
        </p:txBody>
      </p:sp>
      <p:sp>
        <p:nvSpPr>
          <p:cNvPr id="14" name="Content Placeholder 2"/>
          <p:cNvSpPr txBox="1">
            <a:spLocks/>
          </p:cNvSpPr>
          <p:nvPr/>
        </p:nvSpPr>
        <p:spPr>
          <a:xfrm>
            <a:off x="5181600" y="3733800"/>
            <a:ext cx="3581400" cy="27432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3" name="Group 29"/>
          <p:cNvGrpSpPr>
            <a:grpSpLocks/>
          </p:cNvGrpSpPr>
          <p:nvPr/>
        </p:nvGrpSpPr>
        <p:grpSpPr bwMode="auto">
          <a:xfrm>
            <a:off x="5415570" y="2722562"/>
            <a:ext cx="544513" cy="630238"/>
            <a:chOff x="4941" y="1622"/>
            <a:chExt cx="343" cy="397"/>
          </a:xfrm>
        </p:grpSpPr>
        <p:pic>
          <p:nvPicPr>
            <p:cNvPr id="25" name="Picture 30"/>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27" name="Text Box 31"/>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eaLnBrk="0" hangingPunct="0"/>
              <a:endParaRPr lang="en-US" sz="1200"/>
            </a:p>
          </p:txBody>
        </p:sp>
      </p:grpSp>
      <p:grpSp>
        <p:nvGrpSpPr>
          <p:cNvPr id="29" name="Group 29"/>
          <p:cNvGrpSpPr>
            <a:grpSpLocks/>
          </p:cNvGrpSpPr>
          <p:nvPr/>
        </p:nvGrpSpPr>
        <p:grpSpPr bwMode="auto">
          <a:xfrm>
            <a:off x="7766657" y="2691267"/>
            <a:ext cx="544513" cy="630238"/>
            <a:chOff x="4941" y="1622"/>
            <a:chExt cx="343" cy="397"/>
          </a:xfrm>
        </p:grpSpPr>
        <p:pic>
          <p:nvPicPr>
            <p:cNvPr id="30" name="Picture 30"/>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31" name="Text Box 31"/>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eaLnBrk="0" hangingPunct="0"/>
              <a:endParaRPr lang="en-US" sz="1200"/>
            </a:p>
          </p:txBody>
        </p:sp>
      </p:grpSp>
      <p:grpSp>
        <p:nvGrpSpPr>
          <p:cNvPr id="32" name="Group 29"/>
          <p:cNvGrpSpPr>
            <a:grpSpLocks/>
          </p:cNvGrpSpPr>
          <p:nvPr/>
        </p:nvGrpSpPr>
        <p:grpSpPr bwMode="auto">
          <a:xfrm>
            <a:off x="6482370" y="4017962"/>
            <a:ext cx="544513" cy="630238"/>
            <a:chOff x="4941" y="1622"/>
            <a:chExt cx="343" cy="397"/>
          </a:xfrm>
        </p:grpSpPr>
        <p:pic>
          <p:nvPicPr>
            <p:cNvPr id="33" name="Picture 30"/>
            <p:cNvPicPr>
              <a:picLocks noChangeArrowheads="1"/>
            </p:cNvPicPr>
            <p:nvPr/>
          </p:nvPicPr>
          <p:blipFill>
            <a:blip r:embed="rId3"/>
            <a:srcRect/>
            <a:stretch>
              <a:fillRect/>
            </a:stretch>
          </p:blipFill>
          <p:spPr bwMode="auto">
            <a:xfrm>
              <a:off x="4941" y="1622"/>
              <a:ext cx="343" cy="225"/>
            </a:xfrm>
            <a:prstGeom prst="rect">
              <a:avLst/>
            </a:prstGeom>
            <a:noFill/>
            <a:ln w="9525">
              <a:noFill/>
              <a:miter lim="800000"/>
              <a:headEnd/>
              <a:tailEnd/>
            </a:ln>
            <a:effectLst/>
          </p:spPr>
        </p:pic>
        <p:sp>
          <p:nvSpPr>
            <p:cNvPr id="34" name="Text Box 31"/>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eaLnBrk="0" hangingPunct="0"/>
              <a:endParaRPr lang="en-US" sz="1200"/>
            </a:p>
          </p:txBody>
        </p:sp>
      </p:grpSp>
      <p:cxnSp>
        <p:nvCxnSpPr>
          <p:cNvPr id="42" name="Straight Connector 41"/>
          <p:cNvCxnSpPr/>
          <p:nvPr/>
        </p:nvCxnSpPr>
        <p:spPr>
          <a:xfrm rot="16200000" flipH="1">
            <a:off x="5526695" y="3240881"/>
            <a:ext cx="1116806" cy="7945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960083" y="2869861"/>
            <a:ext cx="1806574" cy="312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026883" y="3048455"/>
            <a:ext cx="1012031" cy="11481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320318" y="2965196"/>
            <a:ext cx="67051" cy="828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39370" y="2819400"/>
            <a:ext cx="76200" cy="76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320318" y="2812796"/>
            <a:ext cx="67051" cy="828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339370" y="2895600"/>
            <a:ext cx="76200" cy="76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87170" y="4419600"/>
            <a:ext cx="76200" cy="76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634770" y="4419600"/>
            <a:ext cx="76200" cy="76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utoShape 15"/>
          <p:cNvSpPr>
            <a:spLocks/>
          </p:cNvSpPr>
          <p:nvPr/>
        </p:nvSpPr>
        <p:spPr bwMode="auto">
          <a:xfrm rot="18914930">
            <a:off x="6772631" y="3453405"/>
            <a:ext cx="1334890" cy="45719"/>
          </a:xfrm>
          <a:custGeom>
            <a:avLst/>
            <a:gdLst>
              <a:gd name="T0" fmla="*/ 0 w 2646218"/>
              <a:gd name="T1" fmla="*/ 404812 h 404091"/>
              <a:gd name="T2" fmla="*/ 900594 w 2646218"/>
              <a:gd name="T3" fmla="*/ 57830 h 404091"/>
              <a:gd name="T4" fmla="*/ 1731912 w 2646218"/>
              <a:gd name="T5" fmla="*/ 57830 h 404091"/>
              <a:gd name="T6" fmla="*/ 2646362 w 2646218"/>
              <a:gd name="T7" fmla="*/ 377053 h 404091"/>
              <a:gd name="T8" fmla="*/ 0 w 2646218"/>
              <a:gd name="T9" fmla="*/ 0 h 404091"/>
              <a:gd name="T10" fmla="*/ 2646218 w 2646218"/>
              <a:gd name="T11" fmla="*/ 404091 h 404091"/>
            </a:gdLst>
            <a:ahLst/>
            <a:cxnLst>
              <a:cxn ang="0">
                <a:pos x="T0" y="T1"/>
              </a:cxn>
              <a:cxn ang="0">
                <a:pos x="T2" y="T3"/>
              </a:cxn>
              <a:cxn ang="0">
                <a:pos x="T4" y="T5"/>
              </a:cxn>
              <a:cxn ang="0">
                <a:pos x="T6" y="T7"/>
              </a:cxn>
            </a:cxnLst>
            <a:rect l="T8" t="T9" r="T10" b="T11"/>
            <a:pathLst>
              <a:path w="2646218" h="404091">
                <a:moveTo>
                  <a:pt x="0" y="404091"/>
                </a:moveTo>
                <a:cubicBezTo>
                  <a:pt x="305954" y="259772"/>
                  <a:pt x="611909" y="115454"/>
                  <a:pt x="900545" y="57727"/>
                </a:cubicBezTo>
                <a:cubicBezTo>
                  <a:pt x="1189181" y="0"/>
                  <a:pt x="1440872" y="4618"/>
                  <a:pt x="1731818" y="57727"/>
                </a:cubicBezTo>
                <a:cubicBezTo>
                  <a:pt x="2022764" y="110836"/>
                  <a:pt x="2334491" y="243608"/>
                  <a:pt x="2646218" y="376381"/>
                </a:cubicBezTo>
              </a:path>
            </a:pathLst>
          </a:custGeom>
          <a:noFill/>
          <a:ln w="44450" cmpd="sng">
            <a:solidFill>
              <a:srgbClr val="000000"/>
            </a:solidFill>
            <a:prstDash val="sysDash"/>
            <a:miter lim="800000"/>
            <a:headEnd/>
            <a:tailEnd type="triangle" w="med" len="med"/>
          </a:ln>
          <a:effectLst/>
        </p:spPr>
        <p:txBody>
          <a:bodyPr wrap="none" anchor="ctr">
            <a:prstTxWarp prst="textNoShape">
              <a:avLst/>
            </a:prstTxWarp>
          </a:bodyPr>
          <a:lstStyle/>
          <a:p>
            <a:endParaRPr lang="en-US" sz="1600" dirty="0"/>
          </a:p>
        </p:txBody>
      </p:sp>
      <p:pic>
        <p:nvPicPr>
          <p:cNvPr id="61" name="Picture 2" descr="C:\Documents and Settings\Theophilus Benson\Local Settings\Temporary Internet Files\Content.IE5\CN1YYB0F\MCj04316220000[1].png"/>
          <p:cNvPicPr>
            <a:picLocks noChangeAspect="1" noChangeArrowheads="1"/>
          </p:cNvPicPr>
          <p:nvPr/>
        </p:nvPicPr>
        <p:blipFill>
          <a:blip r:embed="rId4" cstate="print"/>
          <a:srcRect/>
          <a:stretch>
            <a:fillRect/>
          </a:stretch>
        </p:blipFill>
        <p:spPr bwMode="auto">
          <a:xfrm>
            <a:off x="7091970" y="3657600"/>
            <a:ext cx="533400" cy="533400"/>
          </a:xfrm>
          <a:prstGeom prst="rect">
            <a:avLst/>
          </a:prstGeom>
          <a:noFill/>
        </p:spPr>
      </p:pic>
      <p:pic>
        <p:nvPicPr>
          <p:cNvPr id="62" name="Picture 2" descr="C:\Documents and Settings\Theophilus Benson\Local Settings\Temporary Internet Files\Content.IE5\CN1YYB0F\MCj04316220000[1].png"/>
          <p:cNvPicPr>
            <a:picLocks noChangeAspect="1" noChangeArrowheads="1"/>
          </p:cNvPicPr>
          <p:nvPr/>
        </p:nvPicPr>
        <p:blipFill>
          <a:blip r:embed="rId4" cstate="print"/>
          <a:srcRect/>
          <a:stretch>
            <a:fillRect/>
          </a:stretch>
        </p:blipFill>
        <p:spPr bwMode="auto">
          <a:xfrm>
            <a:off x="7930170" y="2819400"/>
            <a:ext cx="457200" cy="457200"/>
          </a:xfrm>
          <a:prstGeom prst="rect">
            <a:avLst/>
          </a:prstGeom>
          <a:noFill/>
        </p:spPr>
      </p:pic>
      <p:sp>
        <p:nvSpPr>
          <p:cNvPr id="79" name="TextBox 78"/>
          <p:cNvSpPr txBox="1"/>
          <p:nvPr/>
        </p:nvSpPr>
        <p:spPr>
          <a:xfrm>
            <a:off x="6248400" y="4371201"/>
            <a:ext cx="1048885" cy="338554"/>
          </a:xfrm>
          <a:prstGeom prst="rect">
            <a:avLst/>
          </a:prstGeom>
          <a:noFill/>
        </p:spPr>
        <p:txBody>
          <a:bodyPr wrap="none" rtlCol="0">
            <a:spAutoFit/>
          </a:bodyPr>
          <a:lstStyle/>
          <a:p>
            <a:r>
              <a:rPr lang="en-US" sz="1600" dirty="0" smtClean="0"/>
              <a:t>FIB </a:t>
            </a:r>
            <a:r>
              <a:rPr lang="en-US" sz="1600" dirty="0" err="1" smtClean="0">
                <a:sym typeface="Wingdings"/>
              </a:rPr>
              <a:t></a:t>
            </a:r>
            <a:r>
              <a:rPr lang="en-US" sz="1600" dirty="0" smtClean="0">
                <a:sym typeface="Wingdings"/>
              </a:rPr>
              <a:t> ACL</a:t>
            </a:r>
            <a:endParaRPr lang="en-US" sz="1600" dirty="0"/>
          </a:p>
        </p:txBody>
      </p:sp>
      <p:sp>
        <p:nvSpPr>
          <p:cNvPr id="80" name="TextBox 79"/>
          <p:cNvSpPr txBox="1"/>
          <p:nvPr/>
        </p:nvSpPr>
        <p:spPr>
          <a:xfrm>
            <a:off x="7561715" y="2286000"/>
            <a:ext cx="1048885" cy="338554"/>
          </a:xfrm>
          <a:prstGeom prst="rect">
            <a:avLst/>
          </a:prstGeom>
          <a:noFill/>
        </p:spPr>
        <p:txBody>
          <a:bodyPr wrap="none" rtlCol="0">
            <a:spAutoFit/>
          </a:bodyPr>
          <a:lstStyle/>
          <a:p>
            <a:r>
              <a:rPr lang="en-US" sz="1600" dirty="0" smtClean="0"/>
              <a:t>FIB </a:t>
            </a:r>
            <a:r>
              <a:rPr lang="en-US" sz="1600" dirty="0" err="1" smtClean="0">
                <a:sym typeface="Wingdings"/>
              </a:rPr>
              <a:t></a:t>
            </a:r>
            <a:r>
              <a:rPr lang="en-US" sz="1600" dirty="0" smtClean="0">
                <a:sym typeface="Wingdings"/>
              </a:rPr>
              <a:t> ACL</a:t>
            </a:r>
            <a:endParaRPr lang="en-US" sz="1600" dirty="0"/>
          </a:p>
        </p:txBody>
      </p:sp>
    </p:spTree>
  </p:cSld>
  <p:clrMapOvr>
    <a:masterClrMapping/>
  </p:clrMapOvr>
  <p:transition xmlns:p14="http://schemas.microsoft.com/office/powerpoint/2010/main" advTm="107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052 0.01065 L 0.32969 0.00509 " pathEditMode="relative" rAng="0" ptsTypes="AA">
                                      <p:cBhvr>
                                        <p:cTn id="6" dur="2000" fill="hold"/>
                                        <p:tgtEl>
                                          <p:spTgt spid="52"/>
                                        </p:tgtEl>
                                        <p:attrNameLst>
                                          <p:attrName>ppt_x</p:attrName>
                                          <p:attrName>ppt_y</p:attrName>
                                        </p:attrNameLst>
                                      </p:cBhvr>
                                      <p:rCtr x="16500" y="-300"/>
                                    </p:animMotion>
                                  </p:childTnLst>
                                </p:cTn>
                              </p:par>
                              <p:par>
                                <p:cTn id="7" presetID="35" presetClass="path" presetSubtype="0" accel="50000" decel="50000" fill="hold" grpId="0" nodeType="withEffect">
                                  <p:stCondLst>
                                    <p:cond delay="0"/>
                                  </p:stCondLst>
                                  <p:childTnLst>
                                    <p:animMotion origin="layout" path="M -0.00416 0.00555 L -0.325 0.01111 " pathEditMode="relative" rAng="0" ptsTypes="AA">
                                      <p:cBhvr>
                                        <p:cTn id="8" dur="2000" fill="hold"/>
                                        <p:tgtEl>
                                          <p:spTgt spid="53"/>
                                        </p:tgtEl>
                                        <p:attrNameLst>
                                          <p:attrName>ppt_x</p:attrName>
                                          <p:attrName>ppt_y</p:attrName>
                                        </p:attrNameLst>
                                      </p:cBhvr>
                                      <p:rCtr x="-16000" y="300"/>
                                    </p:animMotion>
                                  </p:childTnLst>
                                </p:cTn>
                              </p:par>
                              <p:par>
                                <p:cTn id="9" presetID="42" presetClass="path" presetSubtype="0" accel="50000" decel="50000" fill="hold" grpId="0" nodeType="withEffect">
                                  <p:stCondLst>
                                    <p:cond delay="0"/>
                                  </p:stCondLst>
                                  <p:childTnLst>
                                    <p:animMotion origin="layout" path="M 5.55112E-17 9.48854E-8 L 0.15 0.23328 " pathEditMode="relative" rAng="0" ptsTypes="AA">
                                      <p:cBhvr>
                                        <p:cTn id="10" dur="2000" fill="hold"/>
                                        <p:tgtEl>
                                          <p:spTgt spid="54"/>
                                        </p:tgtEl>
                                        <p:attrNameLst>
                                          <p:attrName>ppt_x</p:attrName>
                                          <p:attrName>ppt_y</p:attrName>
                                        </p:attrNameLst>
                                      </p:cBhvr>
                                      <p:rCtr x="7500" y="11700"/>
                                    </p:animMotion>
                                  </p:childTnLst>
                                </p:cTn>
                              </p:par>
                              <p:par>
                                <p:cTn id="11" presetID="56" presetClass="path" presetSubtype="0" accel="50000" decel="50000" fill="hold" grpId="0" nodeType="withEffect">
                                  <p:stCondLst>
                                    <p:cond delay="0"/>
                                  </p:stCondLst>
                                  <p:childTnLst>
                                    <p:animMotion origin="layout" path="M 0.00417 0.00556 L -0.1375 -0.21666 " pathEditMode="relative" rAng="0" ptsTypes="AA">
                                      <p:cBhvr>
                                        <p:cTn id="12" dur="2000" fill="hold"/>
                                        <p:tgtEl>
                                          <p:spTgt spid="56"/>
                                        </p:tgtEl>
                                        <p:attrNameLst>
                                          <p:attrName>ppt_x</p:attrName>
                                          <p:attrName>ppt_y</p:attrName>
                                        </p:attrNameLst>
                                      </p:cBhvr>
                                      <p:rCtr x="-7100" y="-11100"/>
                                    </p:animMotion>
                                  </p:childTnLst>
                                </p:cTn>
                              </p:par>
                              <p:par>
                                <p:cTn id="13" presetID="56" presetClass="path" presetSubtype="0" accel="50000" decel="50000" fill="hold" grpId="0" nodeType="withEffect">
                                  <p:stCondLst>
                                    <p:cond delay="0"/>
                                  </p:stCondLst>
                                  <p:childTnLst>
                                    <p:animMotion origin="layout" path="M -0.00833 0.01111 L 0.1625 -0.2169 " pathEditMode="relative" rAng="0" ptsTypes="AA">
                                      <p:cBhvr>
                                        <p:cTn id="14" dur="2000" fill="hold"/>
                                        <p:tgtEl>
                                          <p:spTgt spid="55"/>
                                        </p:tgtEl>
                                        <p:attrNameLst>
                                          <p:attrName>ppt_x</p:attrName>
                                          <p:attrName>ppt_y</p:attrName>
                                        </p:attrNameLst>
                                      </p:cBhvr>
                                      <p:rCtr x="8500" y="-11400"/>
                                    </p:animMotion>
                                  </p:childTnLst>
                                </p:cTn>
                              </p:par>
                              <p:par>
                                <p:cTn id="15" presetID="49" presetClass="path" presetSubtype="0" accel="50000" decel="50000" fill="hold" grpId="0" nodeType="withEffect">
                                  <p:stCondLst>
                                    <p:cond delay="0"/>
                                  </p:stCondLst>
                                  <p:childTnLst>
                                    <p:animMotion origin="layout" path="M 1.11022E-16 -4.44444E-6 L -0.175 0.21112 " pathEditMode="relative" rAng="0" ptsTypes="AA">
                                      <p:cBhvr>
                                        <p:cTn id="16" dur="2000" fill="hold"/>
                                        <p:tgtEl>
                                          <p:spTgt spid="51"/>
                                        </p:tgtEl>
                                        <p:attrNameLst>
                                          <p:attrName>ppt_x</p:attrName>
                                          <p:attrName>ppt_y</p:attrName>
                                        </p:attrNameLst>
                                      </p:cBhvr>
                                      <p:rCtr x="-8700" y="10600"/>
                                    </p:animMotion>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54"/>
                                        </p:tgtEl>
                                      </p:cBhvr>
                                    </p:animEffect>
                                    <p:set>
                                      <p:cBhvr>
                                        <p:cTn id="21" dur="1" fill="hold">
                                          <p:stCondLst>
                                            <p:cond delay="499"/>
                                          </p:stCondLst>
                                        </p:cTn>
                                        <p:tgtEl>
                                          <p:spTgt spid="54"/>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52"/>
                                        </p:tgtEl>
                                      </p:cBhvr>
                                    </p:animEffect>
                                    <p:set>
                                      <p:cBhvr>
                                        <p:cTn id="24" dur="1" fill="hold">
                                          <p:stCondLst>
                                            <p:cond delay="499"/>
                                          </p:stCondLst>
                                        </p:cTn>
                                        <p:tgtEl>
                                          <p:spTgt spid="52"/>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55"/>
                                        </p:tgtEl>
                                      </p:cBhvr>
                                    </p:animEffect>
                                    <p:set>
                                      <p:cBhvr>
                                        <p:cTn id="27" dur="1" fill="hold">
                                          <p:stCondLst>
                                            <p:cond delay="499"/>
                                          </p:stCondLst>
                                        </p:cTn>
                                        <p:tgtEl>
                                          <p:spTgt spid="55"/>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6"/>
                                        </p:tgtEl>
                                      </p:cBhvr>
                                    </p:animEffect>
                                    <p:set>
                                      <p:cBhvr>
                                        <p:cTn id="30" dur="1" fill="hold">
                                          <p:stCondLst>
                                            <p:cond delay="499"/>
                                          </p:stCondLst>
                                        </p:cTn>
                                        <p:tgtEl>
                                          <p:spTgt spid="56"/>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linds(horizont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blinds(horizontal)">
                                      <p:cBhvr>
                                        <p:cTn id="50" dur="500"/>
                                        <p:tgtEl>
                                          <p:spTgt spid="61"/>
                                        </p:tgtEl>
                                      </p:cBhvr>
                                    </p:animEffect>
                                  </p:childTnLst>
                                </p:cTn>
                              </p:par>
                              <p:par>
                                <p:cTn id="51" presetID="3" presetClass="entr" presetSubtype="1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blinds(horizontal)">
                                      <p:cBhvr>
                                        <p:cTn id="5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79" grpId="0"/>
      <p:bldP spid="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Inherent </a:t>
            </a:r>
            <a:r>
              <a:rPr lang="en-US" sz="3600" dirty="0" smtClean="0"/>
              <a:t>Complexity</a:t>
            </a:r>
            <a:r>
              <a:rPr lang="en-US" sz="3600" dirty="0" smtClean="0"/>
              <a:t>: Uniformity </a:t>
            </a:r>
            <a:r>
              <a:rPr lang="en-US" sz="3600" dirty="0" smtClean="0"/>
              <a:t>Metric</a:t>
            </a:r>
            <a:endParaRPr lang="en-US" sz="3600" dirty="0"/>
          </a:p>
        </p:txBody>
      </p:sp>
      <p:sp>
        <p:nvSpPr>
          <p:cNvPr id="3" name="Content Placeholder 2"/>
          <p:cNvSpPr>
            <a:spLocks noGrp="1"/>
          </p:cNvSpPr>
          <p:nvPr>
            <p:ph idx="1"/>
          </p:nvPr>
        </p:nvSpPr>
        <p:spPr>
          <a:xfrm>
            <a:off x="457200" y="1600200"/>
            <a:ext cx="4419600" cy="4495800"/>
          </a:xfrm>
        </p:spPr>
        <p:txBody>
          <a:bodyPr>
            <a:normAutofit fontScale="92500" lnSpcReduction="20000"/>
          </a:bodyPr>
          <a:lstStyle/>
          <a:p>
            <a:r>
              <a:rPr lang="en-US" sz="2800" dirty="0" smtClean="0"/>
              <a:t>Variability in reachability sets between pairs of routers</a:t>
            </a:r>
          </a:p>
          <a:p>
            <a:endParaRPr lang="en-US" sz="2800" dirty="0" smtClean="0"/>
          </a:p>
          <a:p>
            <a:r>
              <a:rPr lang="en-US" sz="2800" dirty="0" smtClean="0"/>
              <a:t>Metric</a:t>
            </a:r>
            <a:r>
              <a:rPr lang="en-US" sz="2800" b="1" dirty="0" smtClean="0"/>
              <a:t>: </a:t>
            </a:r>
            <a:r>
              <a:rPr lang="en-US" sz="2800" b="1" dirty="0" smtClean="0">
                <a:solidFill>
                  <a:srgbClr val="FF0000"/>
                </a:solidFill>
              </a:rPr>
              <a:t>Uniformity</a:t>
            </a:r>
          </a:p>
          <a:p>
            <a:pPr lvl="1"/>
            <a:r>
              <a:rPr lang="en-US" sz="2400" dirty="0" smtClean="0"/>
              <a:t>Entropy of </a:t>
            </a:r>
            <a:r>
              <a:rPr lang="en-US" sz="2400" dirty="0" err="1" smtClean="0"/>
              <a:t>reachability</a:t>
            </a:r>
            <a:r>
              <a:rPr lang="en-US" sz="2400" dirty="0" smtClean="0"/>
              <a:t> sets</a:t>
            </a:r>
          </a:p>
          <a:p>
            <a:pPr lvl="1"/>
            <a:r>
              <a:rPr lang="en-US" sz="2400" dirty="0" smtClean="0"/>
              <a:t>Simplest: </a:t>
            </a:r>
            <a:r>
              <a:rPr lang="en-US" sz="2400" i="1" dirty="0" smtClean="0"/>
              <a:t>log(N</a:t>
            </a:r>
            <a:r>
              <a:rPr lang="en-US" sz="2400" dirty="0" smtClean="0"/>
              <a:t>) </a:t>
            </a:r>
            <a:r>
              <a:rPr lang="en-US" sz="2400" dirty="0" smtClean="0">
                <a:sym typeface="Wingdings"/>
              </a:rPr>
              <a:t> all routers should have same reachability to a destination C</a:t>
            </a:r>
            <a:endParaRPr lang="en-US" sz="2400" dirty="0" smtClean="0"/>
          </a:p>
          <a:p>
            <a:pPr lvl="1"/>
            <a:r>
              <a:rPr lang="en-US" sz="2400" dirty="0" smtClean="0"/>
              <a:t>Most complex: </a:t>
            </a:r>
            <a:r>
              <a:rPr lang="en-US" sz="2400" i="1" dirty="0" smtClean="0"/>
              <a:t>log(N</a:t>
            </a:r>
            <a:r>
              <a:rPr lang="en-US" sz="2400" i="1" baseline="30000" dirty="0" smtClean="0"/>
              <a:t>2</a:t>
            </a:r>
            <a:r>
              <a:rPr lang="en-US" sz="2400" i="1" dirty="0" smtClean="0"/>
              <a:t>) </a:t>
            </a:r>
            <a:r>
              <a:rPr lang="en-US" sz="2400" i="1" dirty="0" smtClean="0">
                <a:sym typeface="Wingdings"/>
              </a:rPr>
              <a:t> </a:t>
            </a:r>
            <a:r>
              <a:rPr lang="en-US" sz="2400" dirty="0" smtClean="0">
                <a:sym typeface="Wingdings"/>
              </a:rPr>
              <a:t>each router has a different reachability to a destination C</a:t>
            </a:r>
            <a:endParaRPr lang="en-US" dirty="0"/>
          </a:p>
        </p:txBody>
      </p:sp>
      <p:sp>
        <p:nvSpPr>
          <p:cNvPr id="32" name="Slide Number Placeholder 31"/>
          <p:cNvSpPr>
            <a:spLocks noGrp="1"/>
          </p:cNvSpPr>
          <p:nvPr>
            <p:ph type="sldNum" sz="quarter" idx="12"/>
          </p:nvPr>
        </p:nvSpPr>
        <p:spPr/>
        <p:txBody>
          <a:bodyPr/>
          <a:lstStyle/>
          <a:p>
            <a:fld id="{C332BC5D-F434-4A2D-9E72-1DEFE1E94600}" type="slidenum">
              <a:rPr lang="en-US" smtClean="0"/>
              <a:pPr/>
              <a:t>35</a:t>
            </a:fld>
            <a:endParaRPr lang="en-US" dirty="0"/>
          </a:p>
        </p:txBody>
      </p:sp>
      <p:sp>
        <p:nvSpPr>
          <p:cNvPr id="6" name="Oval 7"/>
          <p:cNvSpPr>
            <a:spLocks noChangeArrowheads="1"/>
          </p:cNvSpPr>
          <p:nvPr/>
        </p:nvSpPr>
        <p:spPr bwMode="auto">
          <a:xfrm>
            <a:off x="4495800" y="1629071"/>
            <a:ext cx="651510" cy="533368"/>
          </a:xfrm>
          <a:prstGeom prst="ellipse">
            <a:avLst/>
          </a:prstGeom>
          <a:solidFill>
            <a:srgbClr val="4F81BD"/>
          </a:solidFill>
          <a:ln w="25560">
            <a:solidFill>
              <a:schemeClr val="tx1"/>
            </a:solidFill>
            <a:miter lim="800000"/>
            <a:headEnd/>
            <a:tailEnd/>
          </a:ln>
          <a:effectLst>
            <a:outerShdw blurRad="50800" dist="38100" dir="2700000" algn="tl" rotWithShape="0">
              <a:srgbClr val="000000">
                <a:alpha val="43000"/>
              </a:srgbClr>
            </a:outerShdw>
          </a:effectLst>
        </p:spPr>
        <p:txBody>
          <a:bodyPr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alibri" charset="0"/>
                <a:ea typeface="Bitstream Vera Sans" charset="0"/>
                <a:cs typeface="Bitstream Vera Sans" charset="0"/>
              </a:rPr>
              <a:t>A</a:t>
            </a:r>
          </a:p>
        </p:txBody>
      </p:sp>
      <p:sp>
        <p:nvSpPr>
          <p:cNvPr id="7" name="Oval 8"/>
          <p:cNvSpPr>
            <a:spLocks noChangeArrowheads="1"/>
          </p:cNvSpPr>
          <p:nvPr/>
        </p:nvSpPr>
        <p:spPr bwMode="auto">
          <a:xfrm>
            <a:off x="7898130" y="1629071"/>
            <a:ext cx="651510" cy="533368"/>
          </a:xfrm>
          <a:prstGeom prst="ellipse">
            <a:avLst/>
          </a:prstGeom>
          <a:solidFill>
            <a:srgbClr val="4F81BD"/>
          </a:solidFill>
          <a:ln w="25560">
            <a:solidFill>
              <a:schemeClr val="tx1"/>
            </a:solidFill>
            <a:miter lim="800000"/>
            <a:headEnd/>
            <a:tailEnd/>
          </a:ln>
          <a:effectLst>
            <a:outerShdw blurRad="50800" dist="38100" dir="2700000" algn="tl" rotWithShape="0">
              <a:srgbClr val="000000">
                <a:alpha val="43000"/>
              </a:srgbClr>
            </a:outerShdw>
          </a:effectLst>
        </p:spPr>
        <p:txBody>
          <a:bodyPr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alibri" charset="0"/>
                <a:ea typeface="Bitstream Vera Sans" charset="0"/>
                <a:cs typeface="Bitstream Vera Sans" charset="0"/>
              </a:rPr>
              <a:t>B</a:t>
            </a:r>
          </a:p>
        </p:txBody>
      </p:sp>
      <p:sp>
        <p:nvSpPr>
          <p:cNvPr id="8" name="Oval 9"/>
          <p:cNvSpPr>
            <a:spLocks noChangeArrowheads="1"/>
          </p:cNvSpPr>
          <p:nvPr/>
        </p:nvSpPr>
        <p:spPr bwMode="auto">
          <a:xfrm>
            <a:off x="7898130" y="2518018"/>
            <a:ext cx="651510" cy="533368"/>
          </a:xfrm>
          <a:prstGeom prst="ellipse">
            <a:avLst/>
          </a:prstGeom>
          <a:solidFill>
            <a:srgbClr val="4F81BD"/>
          </a:solidFill>
          <a:ln w="25560">
            <a:solidFill>
              <a:schemeClr val="tx1"/>
            </a:solidFill>
            <a:miter lim="800000"/>
            <a:headEnd/>
            <a:tailEnd/>
          </a:ln>
          <a:effectLst>
            <a:outerShdw blurRad="50800" dist="38100" dir="2700000" algn="tl" rotWithShape="0">
              <a:srgbClr val="000000">
                <a:alpha val="43000"/>
              </a:srgbClr>
            </a:outerShdw>
          </a:effectLst>
        </p:spPr>
        <p:txBody>
          <a:bodyPr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alibri" charset="0"/>
                <a:ea typeface="Bitstream Vera Sans" charset="0"/>
                <a:cs typeface="Bitstream Vera Sans" charset="0"/>
              </a:rPr>
              <a:t>C</a:t>
            </a:r>
          </a:p>
        </p:txBody>
      </p:sp>
      <p:sp>
        <p:nvSpPr>
          <p:cNvPr id="9" name="Oval 10"/>
          <p:cNvSpPr>
            <a:spLocks noChangeArrowheads="1"/>
          </p:cNvSpPr>
          <p:nvPr/>
        </p:nvSpPr>
        <p:spPr bwMode="auto">
          <a:xfrm>
            <a:off x="4495800" y="2518018"/>
            <a:ext cx="651510" cy="533368"/>
          </a:xfrm>
          <a:prstGeom prst="ellipse">
            <a:avLst/>
          </a:prstGeom>
          <a:solidFill>
            <a:srgbClr val="4F81BD"/>
          </a:solidFill>
          <a:ln w="25560">
            <a:solidFill>
              <a:schemeClr val="tx1"/>
            </a:solidFill>
            <a:miter lim="800000"/>
            <a:headEnd/>
            <a:tailEnd/>
          </a:ln>
          <a:effectLst>
            <a:outerShdw blurRad="50800" dist="38100" dir="2700000" algn="tl" rotWithShape="0">
              <a:srgbClr val="000000">
                <a:alpha val="43000"/>
              </a:srgbClr>
            </a:outerShdw>
          </a:effectLst>
        </p:spPr>
        <p:txBody>
          <a:bodyPr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alibri" charset="0"/>
                <a:ea typeface="Bitstream Vera Sans" charset="0"/>
                <a:cs typeface="Bitstream Vera Sans" charset="0"/>
              </a:rPr>
              <a:t>D</a:t>
            </a:r>
          </a:p>
        </p:txBody>
      </p:sp>
      <p:sp>
        <p:nvSpPr>
          <p:cNvPr id="10" name="Line 11"/>
          <p:cNvSpPr>
            <a:spLocks noChangeShapeType="1"/>
          </p:cNvSpPr>
          <p:nvPr/>
        </p:nvSpPr>
        <p:spPr bwMode="auto">
          <a:xfrm>
            <a:off x="5147310" y="1895755"/>
            <a:ext cx="2750820" cy="888947"/>
          </a:xfrm>
          <a:prstGeom prst="line">
            <a:avLst/>
          </a:prstGeom>
          <a:noFill/>
          <a:ln w="64080">
            <a:solidFill>
              <a:srgbClr val="4A7EBB"/>
            </a:solidFill>
            <a:miter lim="800000"/>
            <a:headEnd/>
            <a:tailEnd/>
          </a:ln>
          <a:effectLst/>
        </p:spPr>
        <p:txBody>
          <a:bodyPr>
            <a:prstTxWarp prst="textNoShape">
              <a:avLst/>
            </a:prstTxWarp>
          </a:bodyPr>
          <a:lstStyle/>
          <a:p>
            <a:endParaRPr lang="en-US" sz="1600" dirty="0"/>
          </a:p>
        </p:txBody>
      </p:sp>
      <p:sp>
        <p:nvSpPr>
          <p:cNvPr id="11" name="Line 12"/>
          <p:cNvSpPr>
            <a:spLocks noChangeShapeType="1"/>
          </p:cNvSpPr>
          <p:nvPr/>
        </p:nvSpPr>
        <p:spPr bwMode="auto">
          <a:xfrm flipH="1">
            <a:off x="5145802" y="1895755"/>
            <a:ext cx="2753836" cy="888947"/>
          </a:xfrm>
          <a:prstGeom prst="line">
            <a:avLst/>
          </a:prstGeom>
          <a:noFill/>
          <a:ln w="45720">
            <a:solidFill>
              <a:srgbClr val="4A7EBB"/>
            </a:solidFill>
            <a:miter lim="800000"/>
            <a:headEnd/>
            <a:tailEnd/>
          </a:ln>
          <a:effectLst/>
        </p:spPr>
        <p:txBody>
          <a:bodyPr>
            <a:prstTxWarp prst="textNoShape">
              <a:avLst/>
            </a:prstTxWarp>
          </a:bodyPr>
          <a:lstStyle/>
          <a:p>
            <a:endParaRPr lang="en-US" sz="1600" dirty="0"/>
          </a:p>
        </p:txBody>
      </p:sp>
      <p:sp>
        <p:nvSpPr>
          <p:cNvPr id="12" name="Oval 13"/>
          <p:cNvSpPr>
            <a:spLocks noChangeArrowheads="1"/>
          </p:cNvSpPr>
          <p:nvPr/>
        </p:nvSpPr>
        <p:spPr bwMode="auto">
          <a:xfrm>
            <a:off x="6233160" y="2103176"/>
            <a:ext cx="651510" cy="533368"/>
          </a:xfrm>
          <a:prstGeom prst="ellipse">
            <a:avLst/>
          </a:prstGeom>
          <a:solidFill>
            <a:srgbClr val="4F81BD"/>
          </a:solidFill>
          <a:ln w="25560">
            <a:solidFill>
              <a:schemeClr val="tx1"/>
            </a:solidFill>
            <a:miter lim="800000"/>
            <a:headEnd/>
            <a:tailEnd/>
          </a:ln>
          <a:effectLst>
            <a:outerShdw blurRad="50800" dist="38100" dir="2700000" algn="tl" rotWithShape="0">
              <a:srgbClr val="000000">
                <a:alpha val="43000"/>
              </a:srgbClr>
            </a:outerShdw>
          </a:effectLst>
        </p:spPr>
        <p:txBody>
          <a:bodyPr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alibri" charset="0"/>
                <a:ea typeface="Bitstream Vera Sans" charset="0"/>
                <a:cs typeface="Bitstream Vera Sans" charset="0"/>
              </a:rPr>
              <a:t>E</a:t>
            </a:r>
          </a:p>
        </p:txBody>
      </p:sp>
      <p:sp>
        <p:nvSpPr>
          <p:cNvPr id="13" name="Line 14"/>
          <p:cNvSpPr>
            <a:spLocks noChangeShapeType="1"/>
          </p:cNvSpPr>
          <p:nvPr/>
        </p:nvSpPr>
        <p:spPr bwMode="auto">
          <a:xfrm>
            <a:off x="5219700" y="1806860"/>
            <a:ext cx="2606040" cy="829684"/>
          </a:xfrm>
          <a:prstGeom prst="line">
            <a:avLst/>
          </a:prstGeom>
          <a:noFill/>
          <a:ln w="28575" cmpd="sng">
            <a:solidFill>
              <a:srgbClr val="000000"/>
            </a:solidFill>
            <a:prstDash val="sysDash"/>
            <a:miter lim="800000"/>
            <a:headEnd/>
            <a:tailEnd type="triangle" w="med" len="med"/>
          </a:ln>
          <a:effectLst/>
        </p:spPr>
        <p:txBody>
          <a:bodyPr>
            <a:prstTxWarp prst="textNoShape">
              <a:avLst/>
            </a:prstTxWarp>
          </a:bodyPr>
          <a:lstStyle/>
          <a:p>
            <a:endParaRPr lang="en-US" sz="1600" dirty="0"/>
          </a:p>
        </p:txBody>
      </p:sp>
      <p:sp>
        <p:nvSpPr>
          <p:cNvPr id="14" name="AutoShape 15"/>
          <p:cNvSpPr>
            <a:spLocks/>
          </p:cNvSpPr>
          <p:nvPr/>
        </p:nvSpPr>
        <p:spPr bwMode="auto">
          <a:xfrm>
            <a:off x="5239306" y="2677289"/>
            <a:ext cx="2514044" cy="314835"/>
          </a:xfrm>
          <a:custGeom>
            <a:avLst/>
            <a:gdLst>
              <a:gd name="T0" fmla="*/ 0 w 2646218"/>
              <a:gd name="T1" fmla="*/ 404812 h 404091"/>
              <a:gd name="T2" fmla="*/ 900594 w 2646218"/>
              <a:gd name="T3" fmla="*/ 57830 h 404091"/>
              <a:gd name="T4" fmla="*/ 1731912 w 2646218"/>
              <a:gd name="T5" fmla="*/ 57830 h 404091"/>
              <a:gd name="T6" fmla="*/ 2646362 w 2646218"/>
              <a:gd name="T7" fmla="*/ 377053 h 404091"/>
              <a:gd name="T8" fmla="*/ 0 w 2646218"/>
              <a:gd name="T9" fmla="*/ 0 h 404091"/>
              <a:gd name="T10" fmla="*/ 2646218 w 2646218"/>
              <a:gd name="T11" fmla="*/ 404091 h 404091"/>
            </a:gdLst>
            <a:ahLst/>
            <a:cxnLst>
              <a:cxn ang="0">
                <a:pos x="T0" y="T1"/>
              </a:cxn>
              <a:cxn ang="0">
                <a:pos x="T2" y="T3"/>
              </a:cxn>
              <a:cxn ang="0">
                <a:pos x="T4" y="T5"/>
              </a:cxn>
              <a:cxn ang="0">
                <a:pos x="T6" y="T7"/>
              </a:cxn>
            </a:cxnLst>
            <a:rect l="T8" t="T9" r="T10" b="T11"/>
            <a:pathLst>
              <a:path w="2646218" h="404091">
                <a:moveTo>
                  <a:pt x="0" y="404091"/>
                </a:moveTo>
                <a:cubicBezTo>
                  <a:pt x="305954" y="259772"/>
                  <a:pt x="611909" y="115454"/>
                  <a:pt x="900545" y="57727"/>
                </a:cubicBezTo>
                <a:cubicBezTo>
                  <a:pt x="1189181" y="0"/>
                  <a:pt x="1440872" y="4618"/>
                  <a:pt x="1731818" y="57727"/>
                </a:cubicBezTo>
                <a:cubicBezTo>
                  <a:pt x="2022764" y="110836"/>
                  <a:pt x="2334491" y="243608"/>
                  <a:pt x="2646218" y="376381"/>
                </a:cubicBezTo>
              </a:path>
            </a:pathLst>
          </a:custGeom>
          <a:noFill/>
          <a:ln w="28575" cmpd="sng">
            <a:solidFill>
              <a:srgbClr val="000000"/>
            </a:solidFill>
            <a:prstDash val="sysDash"/>
            <a:miter lim="800000"/>
            <a:headEnd/>
            <a:tailEnd type="triangle" w="med" len="med"/>
          </a:ln>
          <a:effectLst/>
        </p:spPr>
        <p:txBody>
          <a:bodyPr wrap="none" anchor="ctr">
            <a:prstTxWarp prst="textNoShape">
              <a:avLst/>
            </a:prstTxWarp>
          </a:bodyPr>
          <a:lstStyle/>
          <a:p>
            <a:endParaRPr lang="en-US" sz="1600" dirty="0"/>
          </a:p>
        </p:txBody>
      </p:sp>
      <p:sp>
        <p:nvSpPr>
          <p:cNvPr id="15" name="AutoShape 16"/>
          <p:cNvSpPr>
            <a:spLocks/>
          </p:cNvSpPr>
          <p:nvPr/>
        </p:nvSpPr>
        <p:spPr bwMode="auto">
          <a:xfrm>
            <a:off x="7183279" y="2059964"/>
            <a:ext cx="675640" cy="419781"/>
          </a:xfrm>
          <a:custGeom>
            <a:avLst/>
            <a:gdLst>
              <a:gd name="T0" fmla="*/ 711200 w 711200"/>
              <a:gd name="T1" fmla="*/ 0 h 540327"/>
              <a:gd name="T2" fmla="*/ 101600 w 711200"/>
              <a:gd name="T3" fmla="*/ 207596 h 540327"/>
              <a:gd name="T4" fmla="*/ 101600 w 711200"/>
              <a:gd name="T5" fmla="*/ 359833 h 540327"/>
              <a:gd name="T6" fmla="*/ 683491 w 711200"/>
              <a:gd name="T7" fmla="*/ 539750 h 540327"/>
              <a:gd name="T8" fmla="*/ 0 w 711200"/>
              <a:gd name="T9" fmla="*/ 0 h 540327"/>
              <a:gd name="T10" fmla="*/ 711200 w 711200"/>
              <a:gd name="T11" fmla="*/ 540327 h 540327"/>
            </a:gdLst>
            <a:ahLst/>
            <a:cxnLst>
              <a:cxn ang="0">
                <a:pos x="T0" y="T1"/>
              </a:cxn>
              <a:cxn ang="0">
                <a:pos x="T2" y="T3"/>
              </a:cxn>
              <a:cxn ang="0">
                <a:pos x="T4" y="T5"/>
              </a:cxn>
              <a:cxn ang="0">
                <a:pos x="T6" y="T7"/>
              </a:cxn>
            </a:cxnLst>
            <a:rect l="T8" t="T9" r="T10" b="T11"/>
            <a:pathLst>
              <a:path w="711200" h="540327">
                <a:moveTo>
                  <a:pt x="711200" y="0"/>
                </a:moveTo>
                <a:cubicBezTo>
                  <a:pt x="457200" y="73891"/>
                  <a:pt x="203200" y="147782"/>
                  <a:pt x="101600" y="207818"/>
                </a:cubicBezTo>
                <a:cubicBezTo>
                  <a:pt x="0" y="267854"/>
                  <a:pt x="4618" y="304800"/>
                  <a:pt x="101600" y="360218"/>
                </a:cubicBezTo>
                <a:cubicBezTo>
                  <a:pt x="198582" y="415636"/>
                  <a:pt x="441036" y="477981"/>
                  <a:pt x="683491" y="540327"/>
                </a:cubicBezTo>
              </a:path>
            </a:pathLst>
          </a:custGeom>
          <a:noFill/>
          <a:ln w="28575" cmpd="sng">
            <a:solidFill>
              <a:srgbClr val="000000"/>
            </a:solidFill>
            <a:prstDash val="sysDash"/>
            <a:miter lim="800000"/>
            <a:headEnd/>
            <a:tailEnd type="triangle" w="med" len="med"/>
          </a:ln>
          <a:effectLst/>
        </p:spPr>
        <p:txBody>
          <a:bodyPr wrap="none" anchor="ctr">
            <a:prstTxWarp prst="textNoShape">
              <a:avLst/>
            </a:prstTxWarp>
          </a:bodyPr>
          <a:lstStyle/>
          <a:p>
            <a:endParaRPr lang="en-US" sz="1600" dirty="0"/>
          </a:p>
        </p:txBody>
      </p:sp>
      <p:sp>
        <p:nvSpPr>
          <p:cNvPr id="16" name="Text Box 17"/>
          <p:cNvSpPr txBox="1">
            <a:spLocks noChangeArrowheads="1"/>
          </p:cNvSpPr>
          <p:nvPr/>
        </p:nvSpPr>
        <p:spPr bwMode="auto">
          <a:xfrm>
            <a:off x="5506244" y="1564265"/>
            <a:ext cx="688407" cy="340735"/>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ea typeface="Bitstream Vera Sans" charset="0"/>
                <a:cs typeface="Bitstream Vera Sans" charset="0"/>
              </a:rPr>
              <a:t>R(A,C)</a:t>
            </a:r>
          </a:p>
        </p:txBody>
      </p:sp>
      <p:sp>
        <p:nvSpPr>
          <p:cNvPr id="17" name="Text Box 18"/>
          <p:cNvSpPr txBox="1">
            <a:spLocks noChangeArrowheads="1"/>
          </p:cNvSpPr>
          <p:nvPr/>
        </p:nvSpPr>
        <p:spPr bwMode="auto">
          <a:xfrm>
            <a:off x="6226669" y="2752602"/>
            <a:ext cx="676084" cy="340735"/>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ea typeface="Bitstream Vera Sans" charset="0"/>
                <a:cs typeface="Bitstream Vera Sans" charset="0"/>
              </a:rPr>
              <a:t>R(D,C)</a:t>
            </a:r>
          </a:p>
        </p:txBody>
      </p:sp>
      <p:sp>
        <p:nvSpPr>
          <p:cNvPr id="18" name="Text Box 19"/>
          <p:cNvSpPr txBox="1">
            <a:spLocks noChangeArrowheads="1"/>
          </p:cNvSpPr>
          <p:nvPr/>
        </p:nvSpPr>
        <p:spPr bwMode="auto">
          <a:xfrm>
            <a:off x="7457190" y="2133600"/>
            <a:ext cx="656848" cy="340735"/>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ea typeface="Bitstream Vera Sans" charset="0"/>
                <a:cs typeface="Bitstream Vera Sans" charset="0"/>
              </a:rPr>
              <a:t>R(B,C)</a:t>
            </a:r>
          </a:p>
        </p:txBody>
      </p:sp>
      <p:sp>
        <p:nvSpPr>
          <p:cNvPr id="22" name="Freeform 21"/>
          <p:cNvSpPr/>
          <p:nvPr/>
        </p:nvSpPr>
        <p:spPr>
          <a:xfrm>
            <a:off x="7870872" y="2982039"/>
            <a:ext cx="768471" cy="487803"/>
          </a:xfrm>
          <a:custGeom>
            <a:avLst/>
            <a:gdLst>
              <a:gd name="connsiteX0" fmla="*/ 121943 w 768471"/>
              <a:gd name="connsiteY0" fmla="*/ 27612 h 487803"/>
              <a:gd name="connsiteX1" fmla="*/ 52919 w 768471"/>
              <a:gd name="connsiteY1" fmla="*/ 345144 h 487803"/>
              <a:gd name="connsiteX2" fmla="*/ 439455 w 768471"/>
              <a:gd name="connsiteY2" fmla="*/ 469395 h 487803"/>
              <a:gd name="connsiteX3" fmla="*/ 743162 w 768471"/>
              <a:gd name="connsiteY3" fmla="*/ 234698 h 487803"/>
              <a:gd name="connsiteX4" fmla="*/ 591308 w 768471"/>
              <a:gd name="connsiteY4" fmla="*/ 0 h 48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71" h="487803">
                <a:moveTo>
                  <a:pt x="121943" y="27612"/>
                </a:moveTo>
                <a:cubicBezTo>
                  <a:pt x="60971" y="149563"/>
                  <a:pt x="0" y="271514"/>
                  <a:pt x="52919" y="345144"/>
                </a:cubicBezTo>
                <a:cubicBezTo>
                  <a:pt x="105838" y="418774"/>
                  <a:pt x="324415" y="487803"/>
                  <a:pt x="439455" y="469395"/>
                </a:cubicBezTo>
                <a:cubicBezTo>
                  <a:pt x="554496" y="450987"/>
                  <a:pt x="717853" y="312930"/>
                  <a:pt x="743162" y="234698"/>
                </a:cubicBezTo>
                <a:cubicBezTo>
                  <a:pt x="768471" y="156466"/>
                  <a:pt x="591308" y="0"/>
                  <a:pt x="591308" y="0"/>
                </a:cubicBezTo>
              </a:path>
            </a:pathLst>
          </a:custGeom>
          <a:ln w="28575" cmpd="sng">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 Box 19"/>
          <p:cNvSpPr txBox="1">
            <a:spLocks noChangeArrowheads="1"/>
          </p:cNvSpPr>
          <p:nvPr/>
        </p:nvSpPr>
        <p:spPr bwMode="auto">
          <a:xfrm>
            <a:off x="7863840" y="3505200"/>
            <a:ext cx="688407" cy="340735"/>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ea typeface="Bitstream Vera Sans" charset="0"/>
                <a:cs typeface="Bitstream Vera Sans" charset="0"/>
              </a:rPr>
              <a:t>R</a:t>
            </a:r>
            <a:r>
              <a:rPr lang="en-US" sz="1600" dirty="0" smtClean="0">
                <a:solidFill>
                  <a:srgbClr val="000000"/>
                </a:solidFill>
                <a:ea typeface="Bitstream Vera Sans" charset="0"/>
                <a:cs typeface="Bitstream Vera Sans" charset="0"/>
              </a:rPr>
              <a:t>(C,</a:t>
            </a:r>
            <a:r>
              <a:rPr lang="en-US" sz="1600" dirty="0">
                <a:solidFill>
                  <a:srgbClr val="000000"/>
                </a:solidFill>
                <a:ea typeface="Bitstream Vera Sans" charset="0"/>
                <a:cs typeface="Bitstream Vera Sans" charset="0"/>
              </a:rPr>
              <a:t>C)</a:t>
            </a:r>
          </a:p>
        </p:txBody>
      </p:sp>
      <p:graphicFrame>
        <p:nvGraphicFramePr>
          <p:cNvPr id="28" name="Table 27"/>
          <p:cNvGraphicFramePr>
            <a:graphicFrameLocks noGrp="1"/>
          </p:cNvGraphicFramePr>
          <p:nvPr/>
        </p:nvGraphicFramePr>
        <p:xfrm>
          <a:off x="5501640" y="3810000"/>
          <a:ext cx="2362199" cy="2194560"/>
        </p:xfrm>
        <a:graphic>
          <a:graphicData uri="http://schemas.openxmlformats.org/drawingml/2006/table">
            <a:tbl>
              <a:tblPr firstRow="1" bandRow="1">
                <a:tableStyleId>{073A0DAA-6AF3-43AB-8588-CEC1D06C72B9}</a:tableStyleId>
              </a:tblPr>
              <a:tblGrid>
                <a:gridCol w="367385"/>
                <a:gridCol w="525274"/>
                <a:gridCol w="367385"/>
                <a:gridCol w="419431"/>
                <a:gridCol w="315339"/>
                <a:gridCol w="367385"/>
              </a:tblGrid>
              <a:tr h="30480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04800">
                <a:tc>
                  <a:txBody>
                    <a:bodyPr/>
                    <a:lstStyle/>
                    <a:p>
                      <a:r>
                        <a:rPr lang="en-US" dirty="0" smtClean="0"/>
                        <a:t>A</a:t>
                      </a:r>
                      <a:endParaRPr lang="en-US" dirty="0"/>
                    </a:p>
                  </a:txBody>
                  <a:tcPr/>
                </a:tc>
                <a:tc>
                  <a:txBody>
                    <a:bodyPr/>
                    <a:lstStyle/>
                    <a:p>
                      <a:endParaRPr lang="en-US" dirty="0">
                        <a:solidFill>
                          <a:srgbClr val="FF0000"/>
                        </a:solidFill>
                      </a:endParaRPr>
                    </a:p>
                  </a:txBody>
                  <a:tcPr>
                    <a:solidFill>
                      <a:schemeClr val="accent5">
                        <a:lumMod val="75000"/>
                      </a:schemeClr>
                    </a:solidFill>
                  </a:tcPr>
                </a:tc>
                <a:tc>
                  <a:txBody>
                    <a:bodyPr/>
                    <a:lstStyle/>
                    <a:p>
                      <a:endParaRPr lang="en-US" dirty="0">
                        <a:solidFill>
                          <a:srgbClr val="FF0000"/>
                        </a:solidFill>
                      </a:endParaRPr>
                    </a:p>
                  </a:txBody>
                  <a:tcPr>
                    <a:solidFill>
                      <a:schemeClr val="accent5">
                        <a:lumMod val="75000"/>
                      </a:schemeClr>
                    </a:solidFill>
                  </a:tcPr>
                </a:tc>
                <a:tc>
                  <a:txBody>
                    <a:bodyPr/>
                    <a:lstStyle/>
                    <a:p>
                      <a:endParaRPr lang="en-US" dirty="0">
                        <a:solidFill>
                          <a:srgbClr val="FF0000"/>
                        </a:solidFill>
                      </a:endParaRPr>
                    </a:p>
                  </a:txBody>
                  <a:tcPr>
                    <a:solidFill>
                      <a:schemeClr val="accent5">
                        <a:lumMod val="75000"/>
                      </a:schemeClr>
                    </a:solidFill>
                  </a:tcPr>
                </a:tc>
                <a:tc>
                  <a:txBody>
                    <a:bodyPr/>
                    <a:lstStyle/>
                    <a:p>
                      <a:endParaRPr lang="en-US" dirty="0">
                        <a:solidFill>
                          <a:srgbClr val="FF0000"/>
                        </a:solidFill>
                      </a:endParaRPr>
                    </a:p>
                  </a:txBody>
                  <a:tcPr>
                    <a:solidFill>
                      <a:schemeClr val="accent5">
                        <a:lumMod val="75000"/>
                      </a:schemeClr>
                    </a:solidFill>
                  </a:tcPr>
                </a:tc>
                <a:tc>
                  <a:txBody>
                    <a:bodyPr/>
                    <a:lstStyle/>
                    <a:p>
                      <a:endParaRPr lang="en-US" dirty="0">
                        <a:solidFill>
                          <a:srgbClr val="FF0000"/>
                        </a:solidFill>
                      </a:endParaRPr>
                    </a:p>
                  </a:txBody>
                  <a:tcPr>
                    <a:solidFill>
                      <a:schemeClr val="accent5">
                        <a:lumMod val="75000"/>
                      </a:schemeClr>
                    </a:solidFill>
                  </a:tcPr>
                </a:tc>
              </a:tr>
              <a:tr h="304800">
                <a:tc>
                  <a:txBody>
                    <a:bodyPr/>
                    <a:lstStyle/>
                    <a:p>
                      <a:r>
                        <a:rPr lang="en-US" dirty="0" smtClean="0"/>
                        <a:t>B</a:t>
                      </a:r>
                      <a:endParaRPr lang="en-US" dirty="0"/>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r>
              <a:tr h="304800">
                <a:tc>
                  <a:txBody>
                    <a:bodyPr/>
                    <a:lstStyle/>
                    <a:p>
                      <a:r>
                        <a:rPr lang="en-US" dirty="0" smtClean="0"/>
                        <a:t>C</a:t>
                      </a:r>
                      <a:endParaRPr lang="en-US" dirty="0"/>
                    </a:p>
                  </a:txBody>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r>
              <a:tr h="304800">
                <a:tc>
                  <a:txBody>
                    <a:bodyPr/>
                    <a:lstStyle/>
                    <a:p>
                      <a:r>
                        <a:rPr lang="en-US" dirty="0" smtClean="0"/>
                        <a:t>D</a:t>
                      </a:r>
                      <a:endParaRPr lang="en-US" dirty="0"/>
                    </a:p>
                  </a:txBody>
                  <a:tcPr/>
                </a:tc>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tr>
              <a:tr h="304800">
                <a:tc>
                  <a:txBody>
                    <a:bodyPr/>
                    <a:lstStyle/>
                    <a:p>
                      <a:r>
                        <a:rPr lang="en-US" dirty="0" smtClean="0"/>
                        <a:t>E</a:t>
                      </a:r>
                      <a:endParaRPr lang="en-US" dirty="0"/>
                    </a:p>
                  </a:txBody>
                  <a:tcPr/>
                </a:tc>
                <a:tc>
                  <a:txBody>
                    <a:bodyPr/>
                    <a:lstStyle/>
                    <a:p>
                      <a:endParaRPr lang="en-US" dirty="0"/>
                    </a:p>
                  </a:txBody>
                  <a:tcPr>
                    <a:solidFill>
                      <a:schemeClr val="accent4">
                        <a:lumMod val="50000"/>
                      </a:schemeClr>
                    </a:solidFill>
                  </a:tcPr>
                </a:tc>
                <a:tc>
                  <a:txBody>
                    <a:bodyPr/>
                    <a:lstStyle/>
                    <a:p>
                      <a:endParaRPr lang="en-US" dirty="0"/>
                    </a:p>
                  </a:txBody>
                  <a:tcPr>
                    <a:solidFill>
                      <a:schemeClr val="accent4">
                        <a:lumMod val="50000"/>
                      </a:schemeClr>
                    </a:solidFill>
                  </a:tcPr>
                </a:tc>
                <a:tc>
                  <a:txBody>
                    <a:bodyPr/>
                    <a:lstStyle/>
                    <a:p>
                      <a:endParaRPr lang="en-US" dirty="0"/>
                    </a:p>
                  </a:txBody>
                  <a:tcPr>
                    <a:solidFill>
                      <a:schemeClr val="accent4">
                        <a:lumMod val="50000"/>
                      </a:schemeClr>
                    </a:solidFill>
                  </a:tcPr>
                </a:tc>
                <a:tc>
                  <a:txBody>
                    <a:bodyPr/>
                    <a:lstStyle/>
                    <a:p>
                      <a:endParaRPr lang="en-US" dirty="0"/>
                    </a:p>
                  </a:txBody>
                  <a:tcPr>
                    <a:solidFill>
                      <a:schemeClr val="accent4">
                        <a:lumMod val="50000"/>
                      </a:schemeClr>
                    </a:solidFill>
                  </a:tcPr>
                </a:tc>
                <a:tc>
                  <a:txBody>
                    <a:bodyPr/>
                    <a:lstStyle/>
                    <a:p>
                      <a:endParaRPr lang="en-US" dirty="0"/>
                    </a:p>
                  </a:txBody>
                  <a:tcPr>
                    <a:solidFill>
                      <a:schemeClr val="accent4">
                        <a:lumMod val="50000"/>
                      </a:schemeClr>
                    </a:solidFill>
                  </a:tcPr>
                </a:tc>
              </a:tr>
            </a:tbl>
          </a:graphicData>
        </a:graphic>
      </p:graphicFrame>
      <p:graphicFrame>
        <p:nvGraphicFramePr>
          <p:cNvPr id="29" name="Table 28"/>
          <p:cNvGraphicFramePr>
            <a:graphicFrameLocks noGrp="1"/>
          </p:cNvGraphicFramePr>
          <p:nvPr/>
        </p:nvGraphicFramePr>
        <p:xfrm>
          <a:off x="5501640" y="3810000"/>
          <a:ext cx="2362199" cy="2194560"/>
        </p:xfrm>
        <a:graphic>
          <a:graphicData uri="http://schemas.openxmlformats.org/drawingml/2006/table">
            <a:tbl>
              <a:tblPr firstRow="1" bandRow="1">
                <a:tableStyleId>{073A0DAA-6AF3-43AB-8588-CEC1D06C72B9}</a:tableStyleId>
              </a:tblPr>
              <a:tblGrid>
                <a:gridCol w="367385"/>
                <a:gridCol w="525274"/>
                <a:gridCol w="367385"/>
                <a:gridCol w="419431"/>
                <a:gridCol w="315339"/>
                <a:gridCol w="367385"/>
              </a:tblGrid>
              <a:tr h="30480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04800">
                <a:tc>
                  <a:txBody>
                    <a:bodyPr/>
                    <a:lstStyle/>
                    <a:p>
                      <a:r>
                        <a:rPr lang="en-US" dirty="0" smtClean="0"/>
                        <a:t>A</a:t>
                      </a:r>
                      <a:endParaRPr lang="en-US" dirty="0"/>
                    </a:p>
                  </a:txBody>
                  <a:tcPr/>
                </a:tc>
                <a:tc>
                  <a:txBody>
                    <a:bodyPr/>
                    <a:lstStyle/>
                    <a:p>
                      <a:endParaRPr lang="en-US" dirty="0">
                        <a:solidFill>
                          <a:srgbClr val="FF0000"/>
                        </a:solidFill>
                      </a:endParaRPr>
                    </a:p>
                  </a:txBody>
                  <a:tcPr>
                    <a:solidFill>
                      <a:schemeClr val="accent5">
                        <a:lumMod val="75000"/>
                      </a:schemeClr>
                    </a:solidFill>
                  </a:tcPr>
                </a:tc>
                <a:tc>
                  <a:txBody>
                    <a:bodyPr/>
                    <a:lstStyle/>
                    <a:p>
                      <a:endParaRPr lang="en-US" dirty="0">
                        <a:solidFill>
                          <a:srgbClr val="FF0000"/>
                        </a:solidFill>
                      </a:endParaRPr>
                    </a:p>
                  </a:txBody>
                  <a:tcPr>
                    <a:solidFill>
                      <a:schemeClr val="accent2">
                        <a:lumMod val="75000"/>
                      </a:schemeClr>
                    </a:solidFill>
                  </a:tcPr>
                </a:tc>
                <a:tc>
                  <a:txBody>
                    <a:bodyPr/>
                    <a:lstStyle/>
                    <a:p>
                      <a:endParaRPr lang="en-US" dirty="0">
                        <a:solidFill>
                          <a:srgbClr val="FF0000"/>
                        </a:solidFill>
                      </a:endParaRPr>
                    </a:p>
                  </a:txBody>
                  <a:tcPr>
                    <a:solidFill>
                      <a:schemeClr val="tx1"/>
                    </a:solidFill>
                  </a:tcPr>
                </a:tc>
                <a:tc>
                  <a:txBody>
                    <a:bodyPr/>
                    <a:lstStyle/>
                    <a:p>
                      <a:endParaRPr lang="en-US" dirty="0">
                        <a:solidFill>
                          <a:srgbClr val="FF0000"/>
                        </a:solidFill>
                      </a:endParaRPr>
                    </a:p>
                  </a:txBody>
                  <a:tcPr>
                    <a:solidFill>
                      <a:schemeClr val="accent4">
                        <a:lumMod val="40000"/>
                        <a:lumOff val="60000"/>
                      </a:schemeClr>
                    </a:solidFill>
                  </a:tcPr>
                </a:tc>
                <a:tc>
                  <a:txBody>
                    <a:bodyPr/>
                    <a:lstStyle/>
                    <a:p>
                      <a:endParaRPr lang="en-US" dirty="0">
                        <a:solidFill>
                          <a:srgbClr val="FF0000"/>
                        </a:solidFill>
                      </a:endParaRPr>
                    </a:p>
                  </a:txBody>
                  <a:tcPr>
                    <a:solidFill>
                      <a:schemeClr val="bg1"/>
                    </a:solidFill>
                  </a:tcPr>
                </a:tc>
              </a:tr>
              <a:tr h="304800">
                <a:tc>
                  <a:txBody>
                    <a:bodyPr/>
                    <a:lstStyle/>
                    <a:p>
                      <a:r>
                        <a:rPr lang="en-US" dirty="0" smtClean="0"/>
                        <a:t>B</a:t>
                      </a:r>
                      <a:endParaRPr lang="en-US" dirty="0"/>
                    </a:p>
                  </a:txBody>
                  <a:tcPr/>
                </a:tc>
                <a:tc>
                  <a:txBody>
                    <a:bodyPr/>
                    <a:lstStyle/>
                    <a:p>
                      <a:endParaRPr lang="en-US" dirty="0"/>
                    </a:p>
                  </a:txBody>
                  <a:tcPr>
                    <a:solidFill>
                      <a:schemeClr val="accent3">
                        <a:lumMod val="20000"/>
                        <a:lumOff val="80000"/>
                      </a:schemeClr>
                    </a:solidFill>
                  </a:tcPr>
                </a:tc>
                <a:tc>
                  <a:txBody>
                    <a:bodyPr/>
                    <a:lstStyle/>
                    <a:p>
                      <a:endParaRPr lang="en-US" dirty="0"/>
                    </a:p>
                  </a:txBody>
                  <a:tcPr>
                    <a:solidFill>
                      <a:schemeClr val="accent6"/>
                    </a:solidFill>
                  </a:tcPr>
                </a:tc>
                <a:tc>
                  <a:txBody>
                    <a:bodyPr/>
                    <a:lstStyle/>
                    <a:p>
                      <a:endParaRPr lang="en-US" dirty="0"/>
                    </a:p>
                  </a:txBody>
                  <a:tcPr>
                    <a:solidFill>
                      <a:srgbClr val="FFFF00"/>
                    </a:solidFill>
                  </a:tcPr>
                </a:tc>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4">
                        <a:lumMod val="75000"/>
                      </a:schemeClr>
                    </a:solidFill>
                  </a:tcPr>
                </a:tc>
              </a:tr>
              <a:tr h="304800">
                <a:tc>
                  <a:txBody>
                    <a:bodyPr/>
                    <a:lstStyle/>
                    <a:p>
                      <a:r>
                        <a:rPr lang="en-US" dirty="0" smtClean="0"/>
                        <a:t>C</a:t>
                      </a:r>
                      <a:endParaRPr lang="en-US" dirty="0"/>
                    </a:p>
                  </a:txBody>
                  <a:tcPr/>
                </a:tc>
                <a:tc>
                  <a:txBody>
                    <a:bodyPr/>
                    <a:lstStyle/>
                    <a:p>
                      <a:endParaRPr lang="en-US" dirty="0"/>
                    </a:p>
                  </a:txBody>
                  <a:tcPr>
                    <a:solidFill>
                      <a:schemeClr val="accent2">
                        <a:lumMod val="50000"/>
                      </a:schemeClr>
                    </a:solidFill>
                  </a:tcPr>
                </a:tc>
                <a:tc>
                  <a:txBody>
                    <a:bodyPr/>
                    <a:lstStyle/>
                    <a:p>
                      <a:endParaRPr lang="en-US" dirty="0"/>
                    </a:p>
                  </a:txBody>
                  <a:tcPr>
                    <a:solidFill>
                      <a:schemeClr val="accent1">
                        <a:lumMod val="50000"/>
                      </a:schemeClr>
                    </a:solidFill>
                  </a:tcPr>
                </a:tc>
                <a:tc>
                  <a:txBody>
                    <a:bodyPr/>
                    <a:lstStyle/>
                    <a:p>
                      <a:endParaRPr lang="en-US" dirty="0"/>
                    </a:p>
                  </a:txBody>
                  <a:tcPr>
                    <a:solidFill>
                      <a:schemeClr val="accent3">
                        <a:lumMod val="50000"/>
                      </a:schemeClr>
                    </a:solidFill>
                  </a:tcPr>
                </a:tc>
                <a:tc>
                  <a:txBody>
                    <a:bodyPr/>
                    <a:lstStyle/>
                    <a:p>
                      <a:endParaRPr lang="en-US" dirty="0"/>
                    </a:p>
                  </a:txBody>
                  <a:tcPr>
                    <a:solidFill>
                      <a:schemeClr val="tx2">
                        <a:lumMod val="60000"/>
                        <a:lumOff val="40000"/>
                      </a:schemeClr>
                    </a:solidFill>
                  </a:tcPr>
                </a:tc>
                <a:tc>
                  <a:txBody>
                    <a:bodyPr/>
                    <a:lstStyle/>
                    <a:p>
                      <a:endParaRPr lang="en-US" b="1" dirty="0"/>
                    </a:p>
                  </a:txBody>
                  <a:tcPr>
                    <a:solidFill>
                      <a:schemeClr val="accent2">
                        <a:lumMod val="75000"/>
                      </a:schemeClr>
                    </a:solidFill>
                  </a:tcPr>
                </a:tc>
              </a:tr>
              <a:tr h="304800">
                <a:tc>
                  <a:txBody>
                    <a:bodyPr/>
                    <a:lstStyle/>
                    <a:p>
                      <a:r>
                        <a:rPr lang="en-US" dirty="0" smtClean="0"/>
                        <a:t>D</a:t>
                      </a:r>
                      <a:endParaRPr lang="en-US" dirty="0"/>
                    </a:p>
                  </a:txBody>
                  <a:tcPr/>
                </a:tc>
                <a:tc>
                  <a:txBody>
                    <a:bodyPr/>
                    <a:lstStyle/>
                    <a:p>
                      <a:endParaRPr lang="en-US" dirty="0"/>
                    </a:p>
                  </a:txBody>
                  <a:tcPr>
                    <a:solidFill>
                      <a:schemeClr val="accent4"/>
                    </a:solidFill>
                  </a:tcPr>
                </a:tc>
                <a:tc>
                  <a:txBody>
                    <a:bodyPr/>
                    <a:lstStyle/>
                    <a:p>
                      <a:endParaRPr lang="en-US" dirty="0"/>
                    </a:p>
                  </a:txBody>
                  <a:tcPr>
                    <a:solidFill>
                      <a:srgbClr val="7030A0"/>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40000"/>
                        <a:lumOff val="60000"/>
                      </a:schemeClr>
                    </a:solidFill>
                  </a:tcPr>
                </a:tc>
              </a:tr>
              <a:tr h="304800">
                <a:tc>
                  <a:txBody>
                    <a:bodyPr/>
                    <a:lstStyle/>
                    <a:p>
                      <a:r>
                        <a:rPr lang="en-US" dirty="0" smtClean="0"/>
                        <a:t>E</a:t>
                      </a:r>
                      <a:endParaRPr lang="en-US" dirty="0"/>
                    </a:p>
                  </a:txBody>
                  <a:tcPr/>
                </a:tc>
                <a:tc>
                  <a:txBody>
                    <a:bodyPr/>
                    <a:lstStyle/>
                    <a:p>
                      <a:endParaRPr lang="en-US" dirty="0"/>
                    </a:p>
                  </a:txBody>
                  <a:tcPr>
                    <a:solidFill>
                      <a:schemeClr val="accent6">
                        <a:lumMod val="5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rgbClr val="CCFF66"/>
                    </a:solidFill>
                  </a:tcPr>
                </a:tc>
                <a:tc>
                  <a:txBody>
                    <a:bodyPr/>
                    <a:lstStyle/>
                    <a:p>
                      <a:endParaRPr lang="en-US" dirty="0"/>
                    </a:p>
                  </a:txBody>
                  <a:tcPr>
                    <a:solidFill>
                      <a:srgbClr val="760A88"/>
                    </a:solidFill>
                  </a:tcPr>
                </a:tc>
              </a:tr>
            </a:tbl>
          </a:graphicData>
        </a:graphic>
      </p:graphicFrame>
    </p:spTree>
  </p:cSld>
  <p:clrMapOvr>
    <a:masterClrMapping/>
  </p:clrMapOvr>
  <p:transition xmlns:p14="http://schemas.microsoft.com/office/powerpoint/2010/main" advTm="8484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4286320836"/>
              </p:ext>
            </p:extLst>
          </p:nvPr>
        </p:nvGraphicFramePr>
        <p:xfrm>
          <a:off x="457200" y="1320800"/>
          <a:ext cx="2743200" cy="48514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066800"/>
                <a:gridCol w="1676400"/>
              </a:tblGrid>
              <a:tr h="370840">
                <a:tc>
                  <a:txBody>
                    <a:bodyPr/>
                    <a:lstStyle/>
                    <a:p>
                      <a:r>
                        <a:rPr lang="en-US" dirty="0" smtClean="0"/>
                        <a:t>Network</a:t>
                      </a:r>
                      <a:endParaRPr lang="en-US" dirty="0"/>
                    </a:p>
                  </a:txBody>
                  <a:tcPr/>
                </a:tc>
                <a:tc>
                  <a:txBody>
                    <a:bodyPr/>
                    <a:lstStyle/>
                    <a:p>
                      <a:r>
                        <a:rPr lang="en-US" dirty="0" smtClean="0">
                          <a:solidFill>
                            <a:srgbClr val="FFFFFF"/>
                          </a:solidFill>
                        </a:rPr>
                        <a:t>Entropy (diff from  ideal)</a:t>
                      </a:r>
                      <a:endParaRPr lang="en-US" dirty="0">
                        <a:solidFill>
                          <a:srgbClr val="FFFFFF"/>
                        </a:solidFill>
                      </a:endParaRPr>
                    </a:p>
                  </a:txBody>
                  <a:tcPr/>
                </a:tc>
              </a:tr>
              <a:tr h="370840">
                <a:tc>
                  <a:txBody>
                    <a:bodyPr/>
                    <a:lstStyle/>
                    <a:p>
                      <a:r>
                        <a:rPr lang="en-US" dirty="0" smtClean="0"/>
                        <a:t>Univ-1</a:t>
                      </a:r>
                      <a:endParaRPr lang="en-US" dirty="0"/>
                    </a:p>
                  </a:txBody>
                  <a:tcPr/>
                </a:tc>
                <a:tc>
                  <a:txBody>
                    <a:bodyPr/>
                    <a:lstStyle/>
                    <a:p>
                      <a:r>
                        <a:rPr lang="en-US" dirty="0" smtClean="0"/>
                        <a:t>3.61        (0.03)</a:t>
                      </a:r>
                      <a:endParaRPr lang="en-US" dirty="0"/>
                    </a:p>
                  </a:txBody>
                  <a:tcPr/>
                </a:tc>
              </a:tr>
              <a:tr h="370840">
                <a:tc>
                  <a:txBody>
                    <a:bodyPr/>
                    <a:lstStyle/>
                    <a:p>
                      <a:r>
                        <a:rPr lang="en-US" dirty="0" smtClean="0"/>
                        <a:t>Univ-2</a:t>
                      </a:r>
                      <a:endParaRPr lang="en-US" dirty="0"/>
                    </a:p>
                  </a:txBody>
                  <a:tcPr/>
                </a:tc>
                <a:tc>
                  <a:txBody>
                    <a:bodyPr/>
                    <a:lstStyle/>
                    <a:p>
                      <a:r>
                        <a:rPr lang="en-US" dirty="0" smtClean="0"/>
                        <a:t>6.14</a:t>
                      </a:r>
                      <a:r>
                        <a:rPr lang="en-US" baseline="0" dirty="0" smtClean="0"/>
                        <a:t>        (1.62)</a:t>
                      </a:r>
                      <a:endParaRPr lang="en-US" dirty="0"/>
                    </a:p>
                  </a:txBody>
                  <a:tcPr/>
                </a:tc>
              </a:tr>
              <a:tr h="370840">
                <a:tc>
                  <a:txBody>
                    <a:bodyPr/>
                    <a:lstStyle/>
                    <a:p>
                      <a:r>
                        <a:rPr lang="en-US" dirty="0" smtClean="0"/>
                        <a:t>Univ-3</a:t>
                      </a:r>
                      <a:endParaRPr lang="en-US" dirty="0"/>
                    </a:p>
                  </a:txBody>
                  <a:tcPr/>
                </a:tc>
                <a:tc>
                  <a:txBody>
                    <a:bodyPr/>
                    <a:lstStyle/>
                    <a:p>
                      <a:r>
                        <a:rPr lang="en-US" dirty="0" smtClean="0"/>
                        <a:t>4.63</a:t>
                      </a:r>
                      <a:r>
                        <a:rPr lang="en-US" baseline="0" dirty="0" smtClean="0"/>
                        <a:t>        (0.05)</a:t>
                      </a:r>
                      <a:endParaRPr lang="en-US" dirty="0"/>
                    </a:p>
                  </a:txBody>
                  <a:tcPr/>
                </a:tc>
              </a:tr>
              <a:tr h="370840">
                <a:tc>
                  <a:txBody>
                    <a:bodyPr/>
                    <a:lstStyle/>
                    <a:p>
                      <a:r>
                        <a:rPr lang="en-US" dirty="0" smtClean="0"/>
                        <a:t>Univ-4</a:t>
                      </a:r>
                      <a:endParaRPr lang="en-US" dirty="0"/>
                    </a:p>
                  </a:txBody>
                  <a:tcPr/>
                </a:tc>
                <a:tc>
                  <a:txBody>
                    <a:bodyPr/>
                    <a:lstStyle/>
                    <a:p>
                      <a:r>
                        <a:rPr lang="en-US" dirty="0" smtClean="0"/>
                        <a:t>5.70</a:t>
                      </a:r>
                      <a:r>
                        <a:rPr lang="en-US" baseline="0" dirty="0" smtClean="0"/>
                        <a:t>        (1.12)</a:t>
                      </a:r>
                      <a:endParaRPr lang="en-US" dirty="0"/>
                    </a:p>
                  </a:txBody>
                  <a:tcPr/>
                </a:tc>
              </a:tr>
              <a:tr h="370840">
                <a:tc>
                  <a:txBody>
                    <a:bodyPr/>
                    <a:lstStyle/>
                    <a:p>
                      <a:r>
                        <a:rPr lang="en-US" dirty="0" smtClean="0"/>
                        <a:t>Enet-1</a:t>
                      </a:r>
                      <a:endParaRPr lang="en-US" dirty="0"/>
                    </a:p>
                  </a:txBody>
                  <a:tcPr/>
                </a:tc>
                <a:tc>
                  <a:txBody>
                    <a:bodyPr/>
                    <a:lstStyle/>
                    <a:p>
                      <a:r>
                        <a:rPr lang="en-US" dirty="0" smtClean="0"/>
                        <a:t>2.8</a:t>
                      </a:r>
                      <a:r>
                        <a:rPr lang="en-US" baseline="0" dirty="0" smtClean="0"/>
                        <a:t>          (0.0)</a:t>
                      </a:r>
                      <a:endParaRPr lang="en-US" dirty="0"/>
                    </a:p>
                  </a:txBody>
                  <a:tcPr/>
                </a:tc>
              </a:tr>
              <a:tr h="370840">
                <a:tc>
                  <a:txBody>
                    <a:bodyPr/>
                    <a:lstStyle/>
                    <a:p>
                      <a:r>
                        <a:rPr lang="en-US" dirty="0" smtClean="0"/>
                        <a:t>Enet-2</a:t>
                      </a:r>
                      <a:endParaRPr lang="en-US" dirty="0"/>
                    </a:p>
                  </a:txBody>
                  <a:tcPr/>
                </a:tc>
                <a:tc>
                  <a:txBody>
                    <a:bodyPr/>
                    <a:lstStyle/>
                    <a:p>
                      <a:r>
                        <a:rPr lang="en-US" dirty="0" smtClean="0"/>
                        <a:t>6.69</a:t>
                      </a:r>
                      <a:r>
                        <a:rPr lang="en-US" baseline="0" dirty="0" smtClean="0"/>
                        <a:t>        (0.22)</a:t>
                      </a:r>
                      <a:endParaRPr lang="en-US" dirty="0"/>
                    </a:p>
                  </a:txBody>
                  <a:tcPr/>
                </a:tc>
              </a:tr>
              <a:tr h="370840">
                <a:tc>
                  <a:txBody>
                    <a:bodyPr/>
                    <a:lstStyle/>
                    <a:p>
                      <a:r>
                        <a:rPr lang="en-US" dirty="0" smtClean="0"/>
                        <a:t>Enet-3</a:t>
                      </a:r>
                      <a:endParaRPr lang="en-US" dirty="0"/>
                    </a:p>
                  </a:txBody>
                  <a:tcPr/>
                </a:tc>
                <a:tc>
                  <a:txBody>
                    <a:bodyPr/>
                    <a:lstStyle/>
                    <a:p>
                      <a:r>
                        <a:rPr lang="en-US" dirty="0" smtClean="0"/>
                        <a:t>5.34</a:t>
                      </a:r>
                      <a:r>
                        <a:rPr lang="en-US" baseline="0" dirty="0" smtClean="0"/>
                        <a:t>        (1.09)</a:t>
                      </a:r>
                      <a:endParaRPr lang="en-US" dirty="0"/>
                    </a:p>
                  </a:txBody>
                  <a:tcPr/>
                </a:tc>
              </a:tr>
            </a:tbl>
          </a:graphicData>
        </a:graphic>
      </p:graphicFrame>
      <p:sp>
        <p:nvSpPr>
          <p:cNvPr id="2" name="Title 1"/>
          <p:cNvSpPr>
            <a:spLocks noGrp="1"/>
          </p:cNvSpPr>
          <p:nvPr>
            <p:ph type="title"/>
          </p:nvPr>
        </p:nvSpPr>
        <p:spPr/>
        <p:txBody>
          <a:bodyPr/>
          <a:lstStyle/>
          <a:p>
            <a:r>
              <a:rPr lang="en-US" dirty="0" smtClean="0"/>
              <a:t>Empirical </a:t>
            </a:r>
            <a:r>
              <a:rPr lang="en-US" dirty="0" smtClean="0"/>
              <a:t>Results</a:t>
            </a:r>
            <a:endParaRPr lang="en-US" dirty="0"/>
          </a:p>
        </p:txBody>
      </p:sp>
      <p:sp>
        <p:nvSpPr>
          <p:cNvPr id="3" name="Content Placeholder 2"/>
          <p:cNvSpPr>
            <a:spLocks noGrp="1"/>
          </p:cNvSpPr>
          <p:nvPr>
            <p:ph idx="1"/>
          </p:nvPr>
        </p:nvSpPr>
        <p:spPr>
          <a:xfrm>
            <a:off x="4114800" y="990600"/>
            <a:ext cx="4648200" cy="4343400"/>
          </a:xfrm>
        </p:spPr>
        <p:txBody>
          <a:bodyPr>
            <a:noAutofit/>
          </a:bodyPr>
          <a:lstStyle/>
          <a:p>
            <a:r>
              <a:rPr lang="en-US" sz="2800" dirty="0" smtClean="0"/>
              <a:t>Simple policies</a:t>
            </a:r>
          </a:p>
          <a:p>
            <a:pPr lvl="1"/>
            <a:r>
              <a:rPr lang="en-US" sz="2400" dirty="0" smtClean="0"/>
              <a:t>Entropy close to ideal</a:t>
            </a:r>
          </a:p>
          <a:p>
            <a:pPr lvl="4"/>
            <a:endParaRPr lang="en-US" sz="1600" dirty="0" smtClean="0"/>
          </a:p>
          <a:p>
            <a:r>
              <a:rPr lang="en-US" sz="2800" dirty="0" smtClean="0"/>
              <a:t>Univ-3 &amp; Enet-1: simple policy </a:t>
            </a:r>
          </a:p>
          <a:p>
            <a:pPr lvl="1"/>
            <a:r>
              <a:rPr lang="en-US" sz="2400" dirty="0" smtClean="0"/>
              <a:t>Filtering at higher levels</a:t>
            </a:r>
          </a:p>
          <a:p>
            <a:pPr lvl="4"/>
            <a:endParaRPr lang="en-US" sz="1600" dirty="0" smtClean="0"/>
          </a:p>
          <a:p>
            <a:r>
              <a:rPr lang="en-US" sz="2800" dirty="0" smtClean="0"/>
              <a:t>Univ-1</a:t>
            </a:r>
            <a:r>
              <a:rPr lang="en-US" dirty="0" smtClean="0"/>
              <a:t>:</a:t>
            </a:r>
            <a:endParaRPr lang="en-US" b="1" dirty="0" smtClean="0">
              <a:solidFill>
                <a:schemeClr val="accent6">
                  <a:lumMod val="60000"/>
                  <a:lumOff val="40000"/>
                </a:schemeClr>
              </a:solidFill>
            </a:endParaRPr>
          </a:p>
          <a:p>
            <a:pPr lvl="1"/>
            <a:r>
              <a:rPr lang="en-US" sz="2400" dirty="0" smtClean="0"/>
              <a:t>Router was not redistributing local subnet</a:t>
            </a:r>
          </a:p>
          <a:p>
            <a:pPr lvl="1"/>
            <a:endParaRPr lang="en-US" sz="2000" dirty="0" smtClean="0"/>
          </a:p>
        </p:txBody>
      </p:sp>
      <p:sp>
        <p:nvSpPr>
          <p:cNvPr id="10" name="Slide Number Placeholder 9"/>
          <p:cNvSpPr>
            <a:spLocks noGrp="1"/>
          </p:cNvSpPr>
          <p:nvPr>
            <p:ph type="sldNum" sz="quarter" idx="12"/>
          </p:nvPr>
        </p:nvSpPr>
        <p:spPr/>
        <p:txBody>
          <a:bodyPr/>
          <a:lstStyle/>
          <a:p>
            <a:fld id="{C332BC5D-F434-4A2D-9E72-1DEFE1E94600}" type="slidenum">
              <a:rPr lang="en-US" smtClean="0"/>
              <a:pPr/>
              <a:t>36</a:t>
            </a:fld>
            <a:endParaRPr lang="en-US" dirty="0"/>
          </a:p>
        </p:txBody>
      </p:sp>
      <p:sp>
        <p:nvSpPr>
          <p:cNvPr id="14" name="TextBox 13"/>
          <p:cNvSpPr txBox="1"/>
          <p:nvPr/>
        </p:nvSpPr>
        <p:spPr>
          <a:xfrm>
            <a:off x="5581574" y="5587425"/>
            <a:ext cx="1124026" cy="584775"/>
          </a:xfrm>
          <a:prstGeom prst="rect">
            <a:avLst/>
          </a:prstGeom>
          <a:noFill/>
        </p:spPr>
        <p:txBody>
          <a:bodyPr wrap="none" rtlCol="0">
            <a:spAutoFit/>
          </a:bodyPr>
          <a:lstStyle/>
          <a:p>
            <a:r>
              <a:rPr lang="en-US" sz="3200" b="1" dirty="0" smtClean="0">
                <a:solidFill>
                  <a:srgbClr val="FF0000"/>
                </a:solidFill>
              </a:rPr>
              <a:t>BUG!</a:t>
            </a:r>
            <a:endParaRPr lang="en-US" sz="3200" b="1" dirty="0">
              <a:solidFill>
                <a:srgbClr val="FF0000"/>
              </a:solidFill>
            </a:endParaRPr>
          </a:p>
        </p:txBody>
      </p:sp>
      <p:graphicFrame>
        <p:nvGraphicFramePr>
          <p:cNvPr id="12" name="Table 11"/>
          <p:cNvGraphicFramePr>
            <a:graphicFrameLocks noGrp="1"/>
          </p:cNvGraphicFramePr>
          <p:nvPr/>
        </p:nvGraphicFramePr>
        <p:xfrm>
          <a:off x="457200" y="5562600"/>
          <a:ext cx="4343400" cy="11938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447800"/>
                <a:gridCol w="1447800"/>
                <a:gridCol w="1447800"/>
              </a:tblGrid>
              <a:tr h="370840">
                <a:tc>
                  <a:txBody>
                    <a:bodyPr/>
                    <a:lstStyle/>
                    <a:p>
                      <a:pPr algn="ctr"/>
                      <a:r>
                        <a:rPr lang="en-US" sz="1600" b="1" dirty="0" smtClean="0">
                          <a:solidFill>
                            <a:srgbClr val="002060"/>
                          </a:solidFill>
                        </a:rPr>
                        <a:t>Network (#routers)</a:t>
                      </a:r>
                      <a:endParaRPr lang="en-US" sz="1600" b="1" dirty="0">
                        <a:solidFill>
                          <a:srgbClr val="002060"/>
                        </a:solidFill>
                      </a:endParaRPr>
                    </a:p>
                  </a:txBody>
                  <a:tcPr marL="90594" marR="90594"/>
                </a:tc>
                <a:tc>
                  <a:txBody>
                    <a:bodyPr/>
                    <a:lstStyle/>
                    <a:p>
                      <a:pPr algn="ctr"/>
                      <a:r>
                        <a:rPr lang="en-US" sz="1600" b="1" dirty="0" smtClean="0">
                          <a:solidFill>
                            <a:srgbClr val="002060"/>
                          </a:solidFill>
                        </a:rPr>
                        <a:t>Avg Ref</a:t>
                      </a:r>
                      <a:r>
                        <a:rPr lang="en-US" sz="1600" b="1" baseline="0" dirty="0" smtClean="0">
                          <a:solidFill>
                            <a:srgbClr val="002060"/>
                          </a:solidFill>
                        </a:rPr>
                        <a:t> links per router</a:t>
                      </a:r>
                      <a:endParaRPr lang="en-US" sz="1600" b="1" dirty="0">
                        <a:solidFill>
                          <a:srgbClr val="002060"/>
                        </a:solidFill>
                      </a:endParaRPr>
                    </a:p>
                  </a:txBody>
                  <a:tcPr marL="90594" marR="90594"/>
                </a:tc>
                <a:tc>
                  <a:txBody>
                    <a:bodyPr/>
                    <a:lstStyle/>
                    <a:p>
                      <a:pPr algn="ctr"/>
                      <a:r>
                        <a:rPr lang="en-US" sz="1600" b="1" dirty="0" smtClean="0">
                          <a:solidFill>
                            <a:srgbClr val="002060"/>
                          </a:solidFill>
                        </a:rPr>
                        <a:t>#Routing</a:t>
                      </a:r>
                      <a:r>
                        <a:rPr lang="en-US" sz="1600" b="1" baseline="0" dirty="0" smtClean="0">
                          <a:solidFill>
                            <a:srgbClr val="002060"/>
                          </a:solidFill>
                        </a:rPr>
                        <a:t> instances</a:t>
                      </a:r>
                      <a:endParaRPr lang="en-US" sz="1600" b="1" dirty="0">
                        <a:solidFill>
                          <a:srgbClr val="002060"/>
                        </a:solidFill>
                      </a:endParaRPr>
                    </a:p>
                  </a:txBody>
                  <a:tcPr marL="90594" marR="90594"/>
                </a:tc>
              </a:tr>
              <a:tr h="370840">
                <a:tc>
                  <a:txBody>
                    <a:bodyPr/>
                    <a:lstStyle/>
                    <a:p>
                      <a:pPr algn="ctr"/>
                      <a:r>
                        <a:rPr lang="en-US" sz="1600" dirty="0" smtClean="0"/>
                        <a:t>Univ-1   (12)</a:t>
                      </a:r>
                      <a:endParaRPr lang="en-US" sz="1600" dirty="0"/>
                    </a:p>
                  </a:txBody>
                  <a:tcPr marL="90594" marR="90594"/>
                </a:tc>
                <a:tc>
                  <a:txBody>
                    <a:bodyPr/>
                    <a:lstStyle/>
                    <a:p>
                      <a:pPr algn="ctr"/>
                      <a:r>
                        <a:rPr lang="en-US" sz="1600" dirty="0" smtClean="0"/>
                        <a:t>42</a:t>
                      </a:r>
                      <a:endParaRPr lang="en-US" sz="1600" dirty="0"/>
                    </a:p>
                  </a:txBody>
                  <a:tcPr marL="90594" marR="90594" anchor="ctr"/>
                </a:tc>
                <a:tc>
                  <a:txBody>
                    <a:bodyPr/>
                    <a:lstStyle/>
                    <a:p>
                      <a:pPr algn="ctr"/>
                      <a:r>
                        <a:rPr lang="en-US" sz="1600" dirty="0" smtClean="0"/>
                        <a:t>14</a:t>
                      </a:r>
                      <a:endParaRPr lang="en-US" sz="1600" dirty="0"/>
                    </a:p>
                  </a:txBody>
                  <a:tcPr marL="90594" marR="90594" anchor="ctr"/>
                </a:tc>
              </a:tr>
            </a:tbl>
          </a:graphicData>
        </a:graphic>
      </p:graphicFrame>
    </p:spTree>
  </p:cSld>
  <p:clrMapOvr>
    <a:masterClrMapping/>
  </p:clrMapOvr>
  <p:transition xmlns:p14="http://schemas.microsoft.com/office/powerpoint/2010/main" advTm="115844"/>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Insights</a:t>
            </a:r>
            <a:endParaRPr lang="en-US" sz="4000" dirty="0"/>
          </a:p>
        </p:txBody>
      </p:sp>
      <p:sp>
        <p:nvSpPr>
          <p:cNvPr id="4" name="Content Placeholder 3"/>
          <p:cNvSpPr>
            <a:spLocks noGrp="1"/>
          </p:cNvSpPr>
          <p:nvPr>
            <p:ph idx="1"/>
          </p:nvPr>
        </p:nvSpPr>
        <p:spPr>
          <a:xfrm>
            <a:off x="457200" y="1600200"/>
            <a:ext cx="4572000" cy="4800600"/>
          </a:xfrm>
        </p:spPr>
        <p:txBody>
          <a:bodyPr>
            <a:normAutofit fontScale="77500" lnSpcReduction="20000"/>
          </a:bodyPr>
          <a:lstStyle/>
          <a:p>
            <a:r>
              <a:rPr lang="en-US" sz="2811" dirty="0" smtClean="0"/>
              <a:t>Studied networks have </a:t>
            </a:r>
            <a:r>
              <a:rPr lang="en-US" sz="2811" b="1" dirty="0" smtClean="0">
                <a:solidFill>
                  <a:srgbClr val="FF0000"/>
                </a:solidFill>
              </a:rPr>
              <a:t>complex configuration, </a:t>
            </a:r>
            <a:r>
              <a:rPr lang="en-US" sz="2811" dirty="0" smtClean="0"/>
              <a:t>But, inherently </a:t>
            </a:r>
            <a:r>
              <a:rPr lang="en-US" sz="2811" b="1" dirty="0" smtClean="0">
                <a:solidFill>
                  <a:srgbClr val="FF0000"/>
                </a:solidFill>
              </a:rPr>
              <a:t>simple policies</a:t>
            </a:r>
          </a:p>
          <a:p>
            <a:pPr lvl="4"/>
            <a:endParaRPr lang="en-US" sz="1600" dirty="0" smtClean="0"/>
          </a:p>
          <a:p>
            <a:r>
              <a:rPr lang="en-US" dirty="0" smtClean="0"/>
              <a:t>Network </a:t>
            </a:r>
            <a:r>
              <a:rPr lang="en-US" b="1" dirty="0" smtClean="0">
                <a:solidFill>
                  <a:srgbClr val="FF0000"/>
                </a:solidFill>
              </a:rPr>
              <a:t>evolution</a:t>
            </a:r>
          </a:p>
          <a:p>
            <a:pPr lvl="1"/>
            <a:r>
              <a:rPr lang="en-US" dirty="0" smtClean="0"/>
              <a:t>Univ-1: dangling references</a:t>
            </a:r>
          </a:p>
          <a:p>
            <a:pPr lvl="1"/>
            <a:r>
              <a:rPr lang="en-US" dirty="0" smtClean="0"/>
              <a:t>Univ-2: caught in the midst of a major restructuring</a:t>
            </a:r>
          </a:p>
          <a:p>
            <a:pPr lvl="1"/>
            <a:endParaRPr lang="en-US" dirty="0" smtClean="0"/>
          </a:p>
          <a:p>
            <a:r>
              <a:rPr lang="en-US" dirty="0" smtClean="0"/>
              <a:t>Optimizing for </a:t>
            </a:r>
            <a:r>
              <a:rPr lang="en-US" b="1" dirty="0" smtClean="0">
                <a:solidFill>
                  <a:srgbClr val="FF0000"/>
                </a:solidFill>
              </a:rPr>
              <a:t>cost and scalability</a:t>
            </a:r>
          </a:p>
          <a:p>
            <a:pPr lvl="1"/>
            <a:r>
              <a:rPr lang="en-US" dirty="0" smtClean="0"/>
              <a:t>Univ-1: simple policy, complex </a:t>
            </a:r>
            <a:r>
              <a:rPr lang="en-US" dirty="0" err="1" smtClean="0"/>
              <a:t>config</a:t>
            </a:r>
            <a:endParaRPr lang="en-US" dirty="0" smtClean="0"/>
          </a:p>
          <a:p>
            <a:pPr lvl="1"/>
            <a:r>
              <a:rPr lang="en-US" dirty="0" smtClean="0"/>
              <a:t>Cheaper to use OSPF on core routers and RIP on edge routers</a:t>
            </a:r>
          </a:p>
          <a:p>
            <a:pPr lvl="2"/>
            <a:r>
              <a:rPr lang="en-US" dirty="0" smtClean="0"/>
              <a:t>Only RIP is not scalable</a:t>
            </a:r>
          </a:p>
          <a:p>
            <a:pPr lvl="2"/>
            <a:r>
              <a:rPr lang="en-US" dirty="0" smtClean="0"/>
              <a:t>Only OSPF is too expensive</a:t>
            </a:r>
          </a:p>
          <a:p>
            <a:pPr lvl="1"/>
            <a:endParaRPr lang="en-US" sz="2400" dirty="0"/>
          </a:p>
        </p:txBody>
      </p:sp>
      <p:sp>
        <p:nvSpPr>
          <p:cNvPr id="6" name="Slide Number Placeholder 5"/>
          <p:cNvSpPr>
            <a:spLocks noGrp="1"/>
          </p:cNvSpPr>
          <p:nvPr>
            <p:ph type="sldNum" sz="quarter" idx="12"/>
          </p:nvPr>
        </p:nvSpPr>
        <p:spPr/>
        <p:txBody>
          <a:bodyPr/>
          <a:lstStyle/>
          <a:p>
            <a:fld id="{C332BC5D-F434-4A2D-9E72-1DEFE1E94600}" type="slidenum">
              <a:rPr lang="en-US" smtClean="0"/>
              <a:pPr/>
              <a:t>37</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304333839"/>
              </p:ext>
            </p:extLst>
          </p:nvPr>
        </p:nvGraphicFramePr>
        <p:xfrm>
          <a:off x="5257800" y="1402080"/>
          <a:ext cx="3428999" cy="53035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143000"/>
                <a:gridCol w="694436"/>
                <a:gridCol w="1591563"/>
              </a:tblGrid>
              <a:tr h="579120">
                <a:tc>
                  <a:txBody>
                    <a:bodyPr/>
                    <a:lstStyle/>
                    <a:p>
                      <a:pPr algn="ctr"/>
                      <a:r>
                        <a:rPr lang="en-US" sz="1600" dirty="0" smtClean="0"/>
                        <a:t>Networks</a:t>
                      </a:r>
                      <a:br>
                        <a:rPr lang="en-US" sz="1600" dirty="0" smtClean="0"/>
                      </a:br>
                      <a:r>
                        <a:rPr lang="en-US" sz="1600" dirty="0" smtClean="0"/>
                        <a:t>(#routers)</a:t>
                      </a:r>
                      <a:endParaRPr lang="en-US" sz="1600" dirty="0"/>
                    </a:p>
                  </a:txBody>
                  <a:tcPr/>
                </a:tc>
                <a:tc>
                  <a:txBody>
                    <a:bodyPr/>
                    <a:lstStyle/>
                    <a:p>
                      <a:pPr algn="ctr"/>
                      <a:r>
                        <a:rPr lang="en-US" sz="1600" dirty="0" smtClean="0">
                          <a:solidFill>
                            <a:srgbClr val="FFFFFF"/>
                          </a:solidFill>
                        </a:rPr>
                        <a:t>Ref</a:t>
                      </a:r>
                      <a:br>
                        <a:rPr lang="en-US" sz="1600" dirty="0" smtClean="0">
                          <a:solidFill>
                            <a:srgbClr val="FFFFFF"/>
                          </a:solidFill>
                        </a:rPr>
                      </a:br>
                      <a:r>
                        <a:rPr lang="en-US" sz="1600" baseline="0" dirty="0" smtClean="0">
                          <a:solidFill>
                            <a:srgbClr val="FFFFFF"/>
                          </a:solidFill>
                        </a:rPr>
                        <a:t> links</a:t>
                      </a:r>
                      <a:endParaRPr lang="en-US" sz="1600" dirty="0">
                        <a:solidFill>
                          <a:srgbClr val="FFFFFF"/>
                        </a:solidFill>
                      </a:endParaRPr>
                    </a:p>
                  </a:txBody>
                  <a:tcPr/>
                </a:tc>
                <a:tc>
                  <a:txBody>
                    <a:bodyPr/>
                    <a:lstStyle/>
                    <a:p>
                      <a:pPr algn="ctr"/>
                      <a:r>
                        <a:rPr lang="en-US" sz="1600" dirty="0" smtClean="0">
                          <a:solidFill>
                            <a:srgbClr val="FFFFFF"/>
                          </a:solidFill>
                        </a:rPr>
                        <a:t>Entropy</a:t>
                      </a:r>
                      <a:br>
                        <a:rPr lang="en-US" sz="1600" dirty="0" smtClean="0">
                          <a:solidFill>
                            <a:srgbClr val="FFFFFF"/>
                          </a:solidFill>
                        </a:rPr>
                      </a:br>
                      <a:r>
                        <a:rPr lang="en-US" sz="1600" dirty="0" smtClean="0">
                          <a:solidFill>
                            <a:srgbClr val="FFFFFF"/>
                          </a:solidFill>
                        </a:rPr>
                        <a:t>(diff  from ideal)</a:t>
                      </a:r>
                      <a:endParaRPr lang="en-US" sz="1600" dirty="0">
                        <a:solidFill>
                          <a:srgbClr val="FFFFFF"/>
                        </a:solidFill>
                      </a:endParaRPr>
                    </a:p>
                  </a:txBody>
                  <a:tcPr/>
                </a:tc>
              </a:tr>
              <a:tr h="551793">
                <a:tc>
                  <a:txBody>
                    <a:bodyPr/>
                    <a:lstStyle/>
                    <a:p>
                      <a:pPr algn="ctr"/>
                      <a:r>
                        <a:rPr lang="en-US" sz="1600" dirty="0" smtClean="0">
                          <a:solidFill>
                            <a:schemeClr val="tx1"/>
                          </a:solidFill>
                          <a:effectLst/>
                        </a:rPr>
                        <a:t>Univ-1</a:t>
                      </a:r>
                      <a:br>
                        <a:rPr lang="en-US" sz="1600" dirty="0" smtClean="0">
                          <a:solidFill>
                            <a:schemeClr val="tx1"/>
                          </a:solidFill>
                          <a:effectLst/>
                        </a:rPr>
                      </a:br>
                      <a:r>
                        <a:rPr lang="en-US" sz="1600" dirty="0" smtClean="0">
                          <a:solidFill>
                            <a:schemeClr val="tx1"/>
                          </a:solidFill>
                          <a:effectLst/>
                        </a:rPr>
                        <a:t>(12)</a:t>
                      </a:r>
                      <a:endParaRPr lang="en-US" sz="1600" dirty="0">
                        <a:solidFill>
                          <a:schemeClr val="tx1"/>
                        </a:solidFill>
                        <a:effectLst/>
                      </a:endParaRPr>
                    </a:p>
                  </a:txBody>
                  <a:tcPr/>
                </a:tc>
                <a:tc>
                  <a:txBody>
                    <a:bodyPr/>
                    <a:lstStyle/>
                    <a:p>
                      <a:pPr algn="ctr"/>
                      <a:r>
                        <a:rPr lang="en-US" sz="1600" dirty="0" smtClean="0">
                          <a:solidFill>
                            <a:schemeClr val="tx1"/>
                          </a:solidFill>
                          <a:effectLst/>
                        </a:rPr>
                        <a:t>42</a:t>
                      </a:r>
                      <a:endParaRPr lang="en-US" sz="1600" dirty="0">
                        <a:solidFill>
                          <a:schemeClr val="tx1"/>
                        </a:solidFill>
                        <a:effectLst/>
                      </a:endParaRPr>
                    </a:p>
                  </a:txBody>
                  <a:tcPr/>
                </a:tc>
                <a:tc>
                  <a:txBody>
                    <a:bodyPr/>
                    <a:lstStyle/>
                    <a:p>
                      <a:pPr algn="ctr"/>
                      <a:r>
                        <a:rPr lang="en-US" dirty="0" smtClean="0"/>
                        <a:t>3.61 </a:t>
                      </a:r>
                    </a:p>
                    <a:p>
                      <a:pPr algn="ctr"/>
                      <a:r>
                        <a:rPr lang="en-US" dirty="0" smtClean="0"/>
                        <a:t>(0.03)</a:t>
                      </a:r>
                      <a:endParaRPr lang="en-US" dirty="0"/>
                    </a:p>
                  </a:txBody>
                  <a:tcPr/>
                </a:tc>
              </a:tr>
              <a:tr h="551793">
                <a:tc>
                  <a:txBody>
                    <a:bodyPr/>
                    <a:lstStyle/>
                    <a:p>
                      <a:pPr algn="ctr"/>
                      <a:r>
                        <a:rPr lang="en-US" sz="1600" dirty="0" smtClean="0">
                          <a:solidFill>
                            <a:schemeClr val="tx1"/>
                          </a:solidFill>
                          <a:effectLst/>
                        </a:rPr>
                        <a:t>Univ-2</a:t>
                      </a:r>
                      <a:br>
                        <a:rPr lang="en-US" sz="1600" dirty="0" smtClean="0">
                          <a:solidFill>
                            <a:schemeClr val="tx1"/>
                          </a:solidFill>
                          <a:effectLst/>
                        </a:rPr>
                      </a:br>
                      <a:r>
                        <a:rPr lang="en-US" sz="1600" dirty="0" smtClean="0">
                          <a:solidFill>
                            <a:schemeClr val="tx1"/>
                          </a:solidFill>
                          <a:effectLst/>
                        </a:rPr>
                        <a:t>(19)</a:t>
                      </a:r>
                      <a:endParaRPr lang="en-US" sz="1600" dirty="0">
                        <a:solidFill>
                          <a:schemeClr val="tx1"/>
                        </a:solidFill>
                        <a:effectLst/>
                      </a:endParaRPr>
                    </a:p>
                  </a:txBody>
                  <a:tcPr/>
                </a:tc>
                <a:tc>
                  <a:txBody>
                    <a:bodyPr/>
                    <a:lstStyle/>
                    <a:p>
                      <a:pPr algn="ctr"/>
                      <a:r>
                        <a:rPr lang="en-US" sz="1600" dirty="0" smtClean="0">
                          <a:solidFill>
                            <a:schemeClr val="tx1"/>
                          </a:solidFill>
                          <a:effectLst/>
                        </a:rPr>
                        <a:t>8</a:t>
                      </a:r>
                      <a:endParaRPr lang="en-US" sz="1600" dirty="0">
                        <a:solidFill>
                          <a:schemeClr val="tx1"/>
                        </a:solidFill>
                        <a:effectLst/>
                      </a:endParaRPr>
                    </a:p>
                  </a:txBody>
                  <a:tcPr/>
                </a:tc>
                <a:tc>
                  <a:txBody>
                    <a:bodyPr/>
                    <a:lstStyle/>
                    <a:p>
                      <a:pPr algn="ctr"/>
                      <a:r>
                        <a:rPr lang="en-US" dirty="0" smtClean="0"/>
                        <a:t>6.14</a:t>
                      </a:r>
                      <a:r>
                        <a:rPr lang="en-US" baseline="0" dirty="0" smtClean="0"/>
                        <a:t> </a:t>
                      </a:r>
                    </a:p>
                    <a:p>
                      <a:pPr algn="ctr"/>
                      <a:r>
                        <a:rPr lang="en-US" baseline="0" dirty="0" smtClean="0"/>
                        <a:t>(1.62)</a:t>
                      </a:r>
                      <a:endParaRPr lang="en-US" dirty="0"/>
                    </a:p>
                  </a:txBody>
                  <a:tcPr/>
                </a:tc>
              </a:tr>
              <a:tr h="551793">
                <a:tc>
                  <a:txBody>
                    <a:bodyPr/>
                    <a:lstStyle/>
                    <a:p>
                      <a:pPr algn="ctr"/>
                      <a:r>
                        <a:rPr lang="en-US" sz="1600" dirty="0" smtClean="0">
                          <a:solidFill>
                            <a:schemeClr val="tx1"/>
                          </a:solidFill>
                          <a:effectLst/>
                        </a:rPr>
                        <a:t>Univ-3</a:t>
                      </a:r>
                      <a:br>
                        <a:rPr lang="en-US" sz="1600" dirty="0" smtClean="0">
                          <a:solidFill>
                            <a:schemeClr val="tx1"/>
                          </a:solidFill>
                          <a:effectLst/>
                        </a:rPr>
                      </a:br>
                      <a:r>
                        <a:rPr lang="en-US" sz="1600" dirty="0" smtClean="0">
                          <a:solidFill>
                            <a:schemeClr val="tx1"/>
                          </a:solidFill>
                          <a:effectLst/>
                        </a:rPr>
                        <a:t>(24)</a:t>
                      </a:r>
                      <a:endParaRPr lang="en-US" sz="1600" dirty="0">
                        <a:solidFill>
                          <a:schemeClr val="tx1"/>
                        </a:solidFill>
                        <a:effectLst/>
                      </a:endParaRPr>
                    </a:p>
                  </a:txBody>
                  <a:tcPr/>
                </a:tc>
                <a:tc>
                  <a:txBody>
                    <a:bodyPr/>
                    <a:lstStyle/>
                    <a:p>
                      <a:pPr algn="ctr"/>
                      <a:r>
                        <a:rPr lang="en-US" sz="1600" dirty="0" smtClean="0">
                          <a:solidFill>
                            <a:schemeClr val="tx1"/>
                          </a:solidFill>
                          <a:effectLst/>
                        </a:rPr>
                        <a:t>4</a:t>
                      </a:r>
                      <a:endParaRPr lang="en-US" sz="1600" dirty="0">
                        <a:solidFill>
                          <a:schemeClr val="tx1"/>
                        </a:solidFill>
                        <a:effectLst/>
                      </a:endParaRPr>
                    </a:p>
                  </a:txBody>
                  <a:tcPr/>
                </a:tc>
                <a:tc>
                  <a:txBody>
                    <a:bodyPr/>
                    <a:lstStyle/>
                    <a:p>
                      <a:pPr algn="ctr"/>
                      <a:r>
                        <a:rPr lang="en-US" dirty="0" smtClean="0"/>
                        <a:t>4.63</a:t>
                      </a:r>
                      <a:r>
                        <a:rPr lang="en-US" baseline="0" dirty="0" smtClean="0"/>
                        <a:t> </a:t>
                      </a:r>
                    </a:p>
                    <a:p>
                      <a:pPr algn="ctr"/>
                      <a:r>
                        <a:rPr lang="en-US" baseline="0" dirty="0" smtClean="0"/>
                        <a:t>(0.05)</a:t>
                      </a:r>
                      <a:endParaRPr lang="en-US" dirty="0"/>
                    </a:p>
                  </a:txBody>
                  <a:tcPr/>
                </a:tc>
              </a:tr>
              <a:tr h="551793">
                <a:tc>
                  <a:txBody>
                    <a:bodyPr/>
                    <a:lstStyle/>
                    <a:p>
                      <a:pPr algn="ctr"/>
                      <a:r>
                        <a:rPr lang="en-US" sz="1600" dirty="0" smtClean="0">
                          <a:solidFill>
                            <a:schemeClr val="tx1"/>
                          </a:solidFill>
                          <a:effectLst/>
                        </a:rPr>
                        <a:t>Univ-4</a:t>
                      </a:r>
                      <a:br>
                        <a:rPr lang="en-US" sz="1600" dirty="0" smtClean="0">
                          <a:solidFill>
                            <a:schemeClr val="tx1"/>
                          </a:solidFill>
                          <a:effectLst/>
                        </a:rPr>
                      </a:br>
                      <a:r>
                        <a:rPr lang="en-US" sz="1600" dirty="0" smtClean="0">
                          <a:solidFill>
                            <a:schemeClr val="tx1"/>
                          </a:solidFill>
                          <a:effectLst/>
                        </a:rPr>
                        <a:t>(24)</a:t>
                      </a:r>
                      <a:endParaRPr lang="en-US" sz="1600" dirty="0">
                        <a:solidFill>
                          <a:schemeClr val="tx1"/>
                        </a:solidFill>
                        <a:effectLst/>
                      </a:endParaRPr>
                    </a:p>
                  </a:txBody>
                  <a:tcPr/>
                </a:tc>
                <a:tc>
                  <a:txBody>
                    <a:bodyPr/>
                    <a:lstStyle/>
                    <a:p>
                      <a:pPr algn="ctr"/>
                      <a:r>
                        <a:rPr lang="en-US" sz="1600" dirty="0" smtClean="0">
                          <a:solidFill>
                            <a:schemeClr val="tx1"/>
                          </a:solidFill>
                          <a:effectLst/>
                        </a:rPr>
                        <a:t>75</a:t>
                      </a:r>
                      <a:endParaRPr lang="en-US" sz="1600" dirty="0">
                        <a:solidFill>
                          <a:schemeClr val="tx1"/>
                        </a:solidFill>
                        <a:effectLst/>
                      </a:endParaRPr>
                    </a:p>
                  </a:txBody>
                  <a:tcPr/>
                </a:tc>
                <a:tc>
                  <a:txBody>
                    <a:bodyPr/>
                    <a:lstStyle/>
                    <a:p>
                      <a:pPr algn="ctr"/>
                      <a:r>
                        <a:rPr lang="en-US" dirty="0" smtClean="0"/>
                        <a:t>5.70</a:t>
                      </a:r>
                      <a:r>
                        <a:rPr lang="en-US" baseline="0" dirty="0" smtClean="0"/>
                        <a:t> </a:t>
                      </a:r>
                    </a:p>
                    <a:p>
                      <a:pPr algn="ctr"/>
                      <a:r>
                        <a:rPr lang="en-US" baseline="0" dirty="0" smtClean="0"/>
                        <a:t>(1.12)</a:t>
                      </a:r>
                      <a:endParaRPr lang="en-US" dirty="0"/>
                    </a:p>
                  </a:txBody>
                  <a:tcPr/>
                </a:tc>
              </a:tr>
              <a:tr h="551793">
                <a:tc>
                  <a:txBody>
                    <a:bodyPr/>
                    <a:lstStyle/>
                    <a:p>
                      <a:pPr algn="ctr"/>
                      <a:r>
                        <a:rPr lang="en-US" sz="1600" dirty="0" smtClean="0">
                          <a:solidFill>
                            <a:schemeClr val="tx1"/>
                          </a:solidFill>
                          <a:effectLst/>
                        </a:rPr>
                        <a:t>Enet-1</a:t>
                      </a:r>
                      <a:br>
                        <a:rPr lang="en-US" sz="1600" dirty="0" smtClean="0">
                          <a:solidFill>
                            <a:schemeClr val="tx1"/>
                          </a:solidFill>
                          <a:effectLst/>
                        </a:rPr>
                      </a:br>
                      <a:r>
                        <a:rPr lang="en-US" sz="1600" dirty="0" smtClean="0">
                          <a:solidFill>
                            <a:schemeClr val="tx1"/>
                          </a:solidFill>
                          <a:effectLst/>
                        </a:rPr>
                        <a:t>(10)</a:t>
                      </a:r>
                      <a:endParaRPr lang="en-US" sz="1600" dirty="0">
                        <a:solidFill>
                          <a:schemeClr val="tx1"/>
                        </a:solidFill>
                        <a:effectLst/>
                      </a:endParaRPr>
                    </a:p>
                  </a:txBody>
                  <a:tcPr/>
                </a:tc>
                <a:tc>
                  <a:txBody>
                    <a:bodyPr/>
                    <a:lstStyle/>
                    <a:p>
                      <a:pPr algn="ctr"/>
                      <a:r>
                        <a:rPr lang="en-US" sz="1600" dirty="0" smtClean="0">
                          <a:solidFill>
                            <a:schemeClr val="tx1"/>
                          </a:solidFill>
                          <a:effectLst/>
                        </a:rPr>
                        <a:t>2</a:t>
                      </a:r>
                      <a:endParaRPr lang="en-US" sz="1600" dirty="0">
                        <a:solidFill>
                          <a:schemeClr val="tx1"/>
                        </a:solidFill>
                        <a:effectLst/>
                      </a:endParaRPr>
                    </a:p>
                  </a:txBody>
                  <a:tcPr/>
                </a:tc>
                <a:tc>
                  <a:txBody>
                    <a:bodyPr/>
                    <a:lstStyle/>
                    <a:p>
                      <a:pPr algn="ctr"/>
                      <a:r>
                        <a:rPr lang="en-US" dirty="0" smtClean="0"/>
                        <a:t>2.8</a:t>
                      </a:r>
                      <a:r>
                        <a:rPr lang="en-US" baseline="0" dirty="0" smtClean="0"/>
                        <a:t> </a:t>
                      </a:r>
                    </a:p>
                    <a:p>
                      <a:pPr algn="ctr"/>
                      <a:r>
                        <a:rPr lang="en-US" baseline="0" dirty="0" smtClean="0"/>
                        <a:t>(0.0)</a:t>
                      </a:r>
                      <a:endParaRPr lang="en-US" dirty="0"/>
                    </a:p>
                  </a:txBody>
                  <a:tcPr/>
                </a:tc>
              </a:tr>
              <a:tr h="551793">
                <a:tc>
                  <a:txBody>
                    <a:bodyPr/>
                    <a:lstStyle/>
                    <a:p>
                      <a:pPr algn="ctr"/>
                      <a:r>
                        <a:rPr lang="en-US" sz="1600" dirty="0" smtClean="0">
                          <a:solidFill>
                            <a:schemeClr val="tx1"/>
                          </a:solidFill>
                          <a:effectLst/>
                        </a:rPr>
                        <a:t>Enet-2</a:t>
                      </a:r>
                      <a:br>
                        <a:rPr lang="en-US" sz="1600" dirty="0" smtClean="0">
                          <a:solidFill>
                            <a:schemeClr val="tx1"/>
                          </a:solidFill>
                          <a:effectLst/>
                        </a:rPr>
                      </a:br>
                      <a:r>
                        <a:rPr lang="en-US" sz="1600" dirty="0" smtClean="0">
                          <a:solidFill>
                            <a:schemeClr val="tx1"/>
                          </a:solidFill>
                          <a:effectLst/>
                        </a:rPr>
                        <a:t>(83)</a:t>
                      </a:r>
                      <a:endParaRPr lang="en-US" sz="1600" dirty="0">
                        <a:solidFill>
                          <a:schemeClr val="tx1"/>
                        </a:solidFill>
                        <a:effectLst/>
                      </a:endParaRPr>
                    </a:p>
                  </a:txBody>
                  <a:tcPr/>
                </a:tc>
                <a:tc>
                  <a:txBody>
                    <a:bodyPr/>
                    <a:lstStyle/>
                    <a:p>
                      <a:pPr algn="ctr"/>
                      <a:r>
                        <a:rPr lang="en-US" sz="1600" dirty="0" smtClean="0">
                          <a:solidFill>
                            <a:schemeClr val="tx1"/>
                          </a:solidFill>
                          <a:effectLst/>
                        </a:rPr>
                        <a:t>8</a:t>
                      </a:r>
                      <a:endParaRPr lang="en-US" sz="1600" dirty="0">
                        <a:solidFill>
                          <a:schemeClr val="tx1"/>
                        </a:solidFill>
                        <a:effectLst/>
                      </a:endParaRPr>
                    </a:p>
                  </a:txBody>
                  <a:tcPr/>
                </a:tc>
                <a:tc>
                  <a:txBody>
                    <a:bodyPr/>
                    <a:lstStyle/>
                    <a:p>
                      <a:pPr algn="ctr"/>
                      <a:r>
                        <a:rPr lang="en-US" dirty="0" smtClean="0"/>
                        <a:t>6.69</a:t>
                      </a:r>
                    </a:p>
                    <a:p>
                      <a:pPr algn="ctr"/>
                      <a:r>
                        <a:rPr lang="en-US" baseline="0" dirty="0" smtClean="0"/>
                        <a:t> (0.22)</a:t>
                      </a:r>
                      <a:endParaRPr lang="en-US" dirty="0"/>
                    </a:p>
                  </a:txBody>
                  <a:tcPr/>
                </a:tc>
              </a:tr>
              <a:tr h="551793">
                <a:tc>
                  <a:txBody>
                    <a:bodyPr/>
                    <a:lstStyle/>
                    <a:p>
                      <a:pPr algn="ctr"/>
                      <a:r>
                        <a:rPr lang="en-US" sz="1600" dirty="0" smtClean="0">
                          <a:solidFill>
                            <a:schemeClr val="tx1"/>
                          </a:solidFill>
                          <a:effectLst/>
                        </a:rPr>
                        <a:t>Enet-3</a:t>
                      </a:r>
                      <a:br>
                        <a:rPr lang="en-US" sz="1600" dirty="0" smtClean="0">
                          <a:solidFill>
                            <a:schemeClr val="tx1"/>
                          </a:solidFill>
                          <a:effectLst/>
                        </a:rPr>
                      </a:br>
                      <a:r>
                        <a:rPr lang="en-US" sz="1600" dirty="0" smtClean="0">
                          <a:solidFill>
                            <a:schemeClr val="tx1"/>
                          </a:solidFill>
                          <a:effectLst/>
                        </a:rPr>
                        <a:t>(19)</a:t>
                      </a:r>
                      <a:endParaRPr lang="en-US" sz="1600" dirty="0">
                        <a:solidFill>
                          <a:schemeClr val="tx1"/>
                        </a:solidFill>
                        <a:effectLst/>
                      </a:endParaRPr>
                    </a:p>
                  </a:txBody>
                  <a:tcPr/>
                </a:tc>
                <a:tc>
                  <a:txBody>
                    <a:bodyPr/>
                    <a:lstStyle/>
                    <a:p>
                      <a:pPr algn="ctr"/>
                      <a:r>
                        <a:rPr lang="en-US" sz="1600" dirty="0" smtClean="0">
                          <a:solidFill>
                            <a:schemeClr val="tx1"/>
                          </a:solidFill>
                          <a:effectLst/>
                        </a:rPr>
                        <a:t>22</a:t>
                      </a:r>
                      <a:endParaRPr lang="en-US" sz="1600" dirty="0">
                        <a:solidFill>
                          <a:schemeClr val="tx1"/>
                        </a:solidFill>
                        <a:effectLst/>
                      </a:endParaRPr>
                    </a:p>
                  </a:txBody>
                  <a:tcPr/>
                </a:tc>
                <a:tc>
                  <a:txBody>
                    <a:bodyPr/>
                    <a:lstStyle/>
                    <a:p>
                      <a:pPr algn="ctr"/>
                      <a:r>
                        <a:rPr lang="en-US" dirty="0" smtClean="0"/>
                        <a:t>5.34</a:t>
                      </a:r>
                      <a:r>
                        <a:rPr lang="en-US" baseline="0" dirty="0" smtClean="0"/>
                        <a:t> </a:t>
                      </a:r>
                    </a:p>
                    <a:p>
                      <a:pPr algn="ctr"/>
                      <a:r>
                        <a:rPr lang="en-US" baseline="0" dirty="0" smtClean="0"/>
                        <a:t>(1.09)</a:t>
                      </a:r>
                      <a:endParaRPr lang="en-US" dirty="0"/>
                    </a:p>
                  </a:txBody>
                  <a:tcPr/>
                </a:tc>
              </a:tr>
            </a:tbl>
          </a:graphicData>
        </a:graphic>
      </p:graphicFrame>
      <p:sp>
        <p:nvSpPr>
          <p:cNvPr id="7" name="Rectangle 6"/>
          <p:cNvSpPr/>
          <p:nvPr/>
        </p:nvSpPr>
        <p:spPr>
          <a:xfrm>
            <a:off x="5181600" y="2286000"/>
            <a:ext cx="3581400" cy="609600"/>
          </a:xfrm>
          <a:prstGeom prst="rect">
            <a:avLst/>
          </a:prstGeom>
          <a:noFill/>
          <a:ln w="63500" cmpd="sng">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3581400"/>
            <a:ext cx="3581400" cy="609600"/>
          </a:xfrm>
          <a:prstGeom prst="rect">
            <a:avLst/>
          </a:prstGeom>
          <a:noFill/>
          <a:ln w="63500" cmpd="sng">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81600" y="4800600"/>
            <a:ext cx="3581400" cy="1295400"/>
          </a:xfrm>
          <a:prstGeom prst="rect">
            <a:avLst/>
          </a:prstGeom>
          <a:noFill/>
          <a:ln w="63500" cmpd="sng">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US" sz="4000" dirty="0" smtClean="0"/>
              <a:t>(Toward) Mitigating complexity –</a:t>
            </a:r>
            <a:br>
              <a:rPr lang="en-US" sz="4000" dirty="0" smtClean="0"/>
            </a:br>
            <a:r>
              <a:rPr lang="en-US" sz="4000" dirty="0" smtClean="0"/>
              <a:t>Mining policy</a:t>
            </a:r>
            <a:endParaRPr lang="en-US" sz="4000" dirty="0"/>
          </a:p>
        </p:txBody>
      </p:sp>
      <p:sp>
        <p:nvSpPr>
          <p:cNvPr id="4" name="Slide Number Placeholder 3"/>
          <p:cNvSpPr>
            <a:spLocks noGrp="1"/>
          </p:cNvSpPr>
          <p:nvPr>
            <p:ph type="sldNum" sz="quarter" idx="12"/>
          </p:nvPr>
        </p:nvSpPr>
        <p:spPr/>
        <p:txBody>
          <a:bodyPr/>
          <a:lstStyle/>
          <a:p>
            <a:fld id="{C332BC5D-F434-4A2D-9E72-1DEFE1E94600}" type="slidenum">
              <a:rPr lang="en-US" smtClean="0"/>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p:cNvGrpSpPr>
          <p:nvPr/>
        </p:nvGrpSpPr>
        <p:grpSpPr bwMode="auto">
          <a:xfrm>
            <a:off x="7086600" y="3200400"/>
            <a:ext cx="914400" cy="914400"/>
            <a:chOff x="4941" y="1622"/>
            <a:chExt cx="343" cy="397"/>
          </a:xfrm>
        </p:grpSpPr>
        <p:pic>
          <p:nvPicPr>
            <p:cNvPr id="96" name="Picture 14"/>
            <p:cNvPicPr>
              <a:picLocks noChangeArrowheads="1"/>
            </p:cNvPicPr>
            <p:nvPr/>
          </p:nvPicPr>
          <p:blipFill>
            <a:blip r:embed="rId4"/>
            <a:srcRect/>
            <a:stretch>
              <a:fillRect/>
            </a:stretch>
          </p:blipFill>
          <p:spPr bwMode="auto">
            <a:xfrm>
              <a:off x="4941" y="1622"/>
              <a:ext cx="343" cy="225"/>
            </a:xfrm>
            <a:prstGeom prst="rect">
              <a:avLst/>
            </a:prstGeom>
            <a:noFill/>
            <a:ln w="9525">
              <a:noFill/>
              <a:miter lim="800000"/>
              <a:headEnd/>
              <a:tailEnd/>
            </a:ln>
            <a:effectLst/>
          </p:spPr>
        </p:pic>
        <p:sp>
          <p:nvSpPr>
            <p:cNvPr id="97"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pic>
        <p:nvPicPr>
          <p:cNvPr id="99" name="Picture 14"/>
          <p:cNvPicPr>
            <a:picLocks noChangeArrowheads="1"/>
          </p:cNvPicPr>
          <p:nvPr/>
        </p:nvPicPr>
        <p:blipFill>
          <a:blip r:embed="rId4"/>
          <a:srcRect/>
          <a:stretch>
            <a:fillRect/>
          </a:stretch>
        </p:blipFill>
        <p:spPr bwMode="auto">
          <a:xfrm>
            <a:off x="6858000" y="4191000"/>
            <a:ext cx="914400" cy="518237"/>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smtClean="0"/>
              <a:t>Policy </a:t>
            </a:r>
            <a:r>
              <a:rPr lang="en-US" dirty="0" smtClean="0"/>
              <a:t>Units</a:t>
            </a:r>
            <a:endParaRPr lang="en-US" dirty="0"/>
          </a:p>
        </p:txBody>
      </p:sp>
      <p:sp>
        <p:nvSpPr>
          <p:cNvPr id="3" name="Content Placeholder 2"/>
          <p:cNvSpPr>
            <a:spLocks noGrp="1"/>
          </p:cNvSpPr>
          <p:nvPr>
            <p:ph idx="1"/>
          </p:nvPr>
        </p:nvSpPr>
        <p:spPr>
          <a:xfrm>
            <a:off x="457200" y="1600200"/>
            <a:ext cx="4191000" cy="4876800"/>
          </a:xfrm>
        </p:spPr>
        <p:txBody>
          <a:bodyPr>
            <a:normAutofit fontScale="77500" lnSpcReduction="20000"/>
          </a:bodyPr>
          <a:lstStyle/>
          <a:p>
            <a:r>
              <a:rPr lang="en-US" dirty="0" smtClean="0"/>
              <a:t>Policy units: </a:t>
            </a:r>
            <a:r>
              <a:rPr lang="en-US" dirty="0" err="1" smtClean="0"/>
              <a:t>reachability</a:t>
            </a:r>
            <a:r>
              <a:rPr lang="en-US" dirty="0" smtClean="0"/>
              <a:t> policy as it applies to users</a:t>
            </a:r>
          </a:p>
          <a:p>
            <a:endParaRPr lang="en-US" dirty="0" smtClean="0"/>
          </a:p>
          <a:p>
            <a:r>
              <a:rPr lang="en-US" dirty="0" smtClean="0"/>
              <a:t>Equivalence classes over the reachability profile of the network</a:t>
            </a:r>
          </a:p>
          <a:p>
            <a:pPr lvl="1"/>
            <a:r>
              <a:rPr lang="en-US" dirty="0" smtClean="0"/>
              <a:t>Set of users that are “treated alike” by the network</a:t>
            </a:r>
          </a:p>
          <a:p>
            <a:pPr lvl="1"/>
            <a:r>
              <a:rPr lang="en-US" dirty="0" smtClean="0"/>
              <a:t>More intuitive representation of policy than </a:t>
            </a:r>
            <a:r>
              <a:rPr lang="en-US" dirty="0" err="1" smtClean="0"/>
              <a:t>reachability</a:t>
            </a:r>
            <a:r>
              <a:rPr lang="en-US" dirty="0" smtClean="0"/>
              <a:t> sets</a:t>
            </a:r>
          </a:p>
          <a:p>
            <a:pPr lvl="2"/>
            <a:endParaRPr lang="en-US" dirty="0" smtClean="0"/>
          </a:p>
          <a:p>
            <a:r>
              <a:rPr lang="en-US" dirty="0" smtClean="0"/>
              <a:t>Algorithm for deriving policy units from router-level reachability sets </a:t>
            </a:r>
            <a:r>
              <a:rPr lang="en-US" dirty="0" smtClean="0"/>
              <a:t>(</a:t>
            </a:r>
            <a:r>
              <a:rPr lang="en-US" dirty="0" err="1" smtClean="0"/>
              <a:t>Akella</a:t>
            </a:r>
            <a:r>
              <a:rPr lang="en-US" dirty="0" smtClean="0"/>
              <a:t> </a:t>
            </a:r>
            <a:r>
              <a:rPr lang="en-US" i="1" dirty="0" smtClean="0"/>
              <a:t>et al., </a:t>
            </a:r>
            <a:r>
              <a:rPr lang="en-US" dirty="0" smtClean="0"/>
              <a:t>IMC </a:t>
            </a:r>
            <a:r>
              <a:rPr lang="en-US" dirty="0" smtClean="0"/>
              <a:t>2009)</a:t>
            </a:r>
          </a:p>
          <a:p>
            <a:pPr lvl="1"/>
            <a:r>
              <a:rPr lang="en-US" dirty="0" smtClean="0"/>
              <a:t>Policy unit </a:t>
            </a:r>
            <a:r>
              <a:rPr lang="en-US" dirty="0" err="1" smtClean="0">
                <a:sym typeface="Wingdings"/>
              </a:rPr>
              <a:t></a:t>
            </a:r>
            <a:r>
              <a:rPr lang="en-US" dirty="0" smtClean="0">
                <a:sym typeface="Wingdings"/>
              </a:rPr>
              <a:t> a g</a:t>
            </a:r>
            <a:r>
              <a:rPr lang="en-US" dirty="0" smtClean="0"/>
              <a:t>roup of </a:t>
            </a:r>
            <a:r>
              <a:rPr lang="en-US" dirty="0" err="1" smtClean="0"/>
              <a:t>IPs</a:t>
            </a:r>
            <a:endParaRPr lang="en-US" dirty="0" smtClean="0"/>
          </a:p>
        </p:txBody>
      </p:sp>
      <p:sp>
        <p:nvSpPr>
          <p:cNvPr id="35" name="Slide Number Placeholder 34"/>
          <p:cNvSpPr>
            <a:spLocks noGrp="1"/>
          </p:cNvSpPr>
          <p:nvPr>
            <p:ph type="sldNum" sz="quarter" idx="12"/>
          </p:nvPr>
        </p:nvSpPr>
        <p:spPr/>
        <p:txBody>
          <a:bodyPr/>
          <a:lstStyle/>
          <a:p>
            <a:fld id="{CA3E2D8D-AD08-461B-928A-17D9C46E7D1D}" type="slidenum">
              <a:rPr lang="en-US" smtClean="0"/>
              <a:pPr/>
              <a:t>39</a:t>
            </a:fld>
            <a:endParaRPr lang="en-US"/>
          </a:p>
        </p:txBody>
      </p:sp>
      <p:pic>
        <p:nvPicPr>
          <p:cNvPr id="88" name="Picture 110" descr="EndUserLeft"/>
          <p:cNvPicPr>
            <a:picLocks noChangeAspect="1" noChangeArrowheads="1"/>
          </p:cNvPicPr>
          <p:nvPr/>
        </p:nvPicPr>
        <p:blipFill>
          <a:blip r:embed="rId5"/>
          <a:srcRect/>
          <a:stretch>
            <a:fillRect/>
          </a:stretch>
        </p:blipFill>
        <p:spPr bwMode="auto">
          <a:xfrm>
            <a:off x="7010400" y="2362200"/>
            <a:ext cx="546970" cy="762000"/>
          </a:xfrm>
          <a:prstGeom prst="rect">
            <a:avLst/>
          </a:prstGeom>
          <a:noFill/>
          <a:ln w="9525">
            <a:noFill/>
            <a:miter lim="800000"/>
            <a:headEnd/>
            <a:tailEnd/>
          </a:ln>
        </p:spPr>
      </p:pic>
      <p:pic>
        <p:nvPicPr>
          <p:cNvPr id="90" name="Picture 110" descr="EndUserLeft"/>
          <p:cNvPicPr>
            <a:picLocks noChangeAspect="1" noChangeArrowheads="1"/>
          </p:cNvPicPr>
          <p:nvPr/>
        </p:nvPicPr>
        <p:blipFill>
          <a:blip r:embed="rId5"/>
          <a:srcRect/>
          <a:stretch>
            <a:fillRect/>
          </a:stretch>
        </p:blipFill>
        <p:spPr bwMode="auto">
          <a:xfrm>
            <a:off x="7911230" y="2362200"/>
            <a:ext cx="546970" cy="762000"/>
          </a:xfrm>
          <a:prstGeom prst="rect">
            <a:avLst/>
          </a:prstGeom>
          <a:noFill/>
          <a:ln w="9525">
            <a:noFill/>
            <a:miter lim="800000"/>
            <a:headEnd/>
            <a:tailEnd/>
          </a:ln>
        </p:spPr>
      </p:pic>
      <p:pic>
        <p:nvPicPr>
          <p:cNvPr id="91" name="Picture 110" descr="EndUserLeft"/>
          <p:cNvPicPr>
            <a:picLocks noChangeAspect="1" noChangeArrowheads="1"/>
          </p:cNvPicPr>
          <p:nvPr/>
        </p:nvPicPr>
        <p:blipFill>
          <a:blip r:embed="rId5"/>
          <a:srcRect/>
          <a:stretch>
            <a:fillRect/>
          </a:stretch>
        </p:blipFill>
        <p:spPr bwMode="auto">
          <a:xfrm>
            <a:off x="6781800" y="4876800"/>
            <a:ext cx="546970" cy="762000"/>
          </a:xfrm>
          <a:prstGeom prst="rect">
            <a:avLst/>
          </a:prstGeom>
          <a:noFill/>
          <a:ln w="9525">
            <a:noFill/>
            <a:miter lim="800000"/>
            <a:headEnd/>
            <a:tailEnd/>
          </a:ln>
        </p:spPr>
      </p:pic>
      <p:cxnSp>
        <p:nvCxnSpPr>
          <p:cNvPr id="93" name="Straight Arrow Connector 92"/>
          <p:cNvCxnSpPr>
            <a:stCxn id="90" idx="2"/>
            <a:endCxn id="91" idx="0"/>
          </p:cNvCxnSpPr>
          <p:nvPr/>
        </p:nvCxnSpPr>
        <p:spPr>
          <a:xfrm rot="5400000">
            <a:off x="6743700" y="3435785"/>
            <a:ext cx="1752600" cy="112943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2"/>
            <a:endCxn id="91" idx="0"/>
          </p:cNvCxnSpPr>
          <p:nvPr/>
        </p:nvCxnSpPr>
        <p:spPr>
          <a:xfrm rot="5400000">
            <a:off x="6293285" y="3886200"/>
            <a:ext cx="1752600" cy="228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 name="Picture 110" descr="EndUserLeft"/>
          <p:cNvPicPr>
            <a:picLocks noChangeAspect="1" noChangeArrowheads="1"/>
          </p:cNvPicPr>
          <p:nvPr/>
        </p:nvPicPr>
        <p:blipFill>
          <a:blip r:embed="rId5"/>
          <a:srcRect/>
          <a:stretch>
            <a:fillRect/>
          </a:stretch>
        </p:blipFill>
        <p:spPr bwMode="auto">
          <a:xfrm>
            <a:off x="7682630" y="4876800"/>
            <a:ext cx="546970" cy="762000"/>
          </a:xfrm>
          <a:prstGeom prst="rect">
            <a:avLst/>
          </a:prstGeom>
          <a:noFill/>
          <a:ln w="9525">
            <a:noFill/>
            <a:miter lim="800000"/>
            <a:headEnd/>
            <a:tailEnd/>
          </a:ln>
        </p:spPr>
      </p:pic>
      <p:cxnSp>
        <p:nvCxnSpPr>
          <p:cNvPr id="104" name="Straight Arrow Connector 103"/>
          <p:cNvCxnSpPr>
            <a:stCxn id="88" idx="2"/>
            <a:endCxn id="102" idx="0"/>
          </p:cNvCxnSpPr>
          <p:nvPr/>
        </p:nvCxnSpPr>
        <p:spPr>
          <a:xfrm rot="16200000" flipH="1">
            <a:off x="6743700" y="3664385"/>
            <a:ext cx="1752600" cy="67223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9" name="Picture 110" descr="EndUserLeft"/>
          <p:cNvPicPr>
            <a:picLocks noChangeAspect="1" noChangeArrowheads="1"/>
          </p:cNvPicPr>
          <p:nvPr/>
        </p:nvPicPr>
        <p:blipFill>
          <a:blip r:embed="rId5"/>
          <a:srcRect/>
          <a:stretch>
            <a:fillRect/>
          </a:stretch>
        </p:blipFill>
        <p:spPr bwMode="auto">
          <a:xfrm>
            <a:off x="5105400" y="2362200"/>
            <a:ext cx="546970" cy="762000"/>
          </a:xfrm>
          <a:prstGeom prst="rect">
            <a:avLst/>
          </a:prstGeom>
          <a:noFill/>
          <a:ln w="9525">
            <a:noFill/>
            <a:miter lim="800000"/>
            <a:headEnd/>
            <a:tailEnd/>
          </a:ln>
        </p:spPr>
      </p:pic>
      <p:grpSp>
        <p:nvGrpSpPr>
          <p:cNvPr id="5" name="Group 13"/>
          <p:cNvGrpSpPr>
            <a:grpSpLocks/>
          </p:cNvGrpSpPr>
          <p:nvPr/>
        </p:nvGrpSpPr>
        <p:grpSpPr bwMode="auto">
          <a:xfrm>
            <a:off x="5257800" y="3276600"/>
            <a:ext cx="914400" cy="914400"/>
            <a:chOff x="4941" y="1622"/>
            <a:chExt cx="343" cy="397"/>
          </a:xfrm>
        </p:grpSpPr>
        <p:pic>
          <p:nvPicPr>
            <p:cNvPr id="111" name="Picture 14"/>
            <p:cNvPicPr>
              <a:picLocks noChangeArrowheads="1"/>
            </p:cNvPicPr>
            <p:nvPr/>
          </p:nvPicPr>
          <p:blipFill>
            <a:blip r:embed="rId4"/>
            <a:srcRect/>
            <a:stretch>
              <a:fillRect/>
            </a:stretch>
          </p:blipFill>
          <p:spPr bwMode="auto">
            <a:xfrm>
              <a:off x="4941" y="1622"/>
              <a:ext cx="343" cy="225"/>
            </a:xfrm>
            <a:prstGeom prst="rect">
              <a:avLst/>
            </a:prstGeom>
            <a:noFill/>
            <a:ln w="9525">
              <a:noFill/>
              <a:miter lim="800000"/>
              <a:headEnd/>
              <a:tailEnd/>
            </a:ln>
            <a:effectLst/>
          </p:spPr>
        </p:pic>
        <p:sp>
          <p:nvSpPr>
            <p:cNvPr id="112"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cxnSp>
        <p:nvCxnSpPr>
          <p:cNvPr id="113" name="Straight Arrow Connector 112"/>
          <p:cNvCxnSpPr>
            <a:stCxn id="109" idx="2"/>
            <a:endCxn id="102" idx="0"/>
          </p:cNvCxnSpPr>
          <p:nvPr/>
        </p:nvCxnSpPr>
        <p:spPr>
          <a:xfrm rot="16200000" flipH="1">
            <a:off x="5791200" y="2711885"/>
            <a:ext cx="1752600" cy="2577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9" idx="2"/>
            <a:endCxn id="91" idx="0"/>
          </p:cNvCxnSpPr>
          <p:nvPr/>
        </p:nvCxnSpPr>
        <p:spPr>
          <a:xfrm rot="16200000" flipH="1">
            <a:off x="5340785" y="3162300"/>
            <a:ext cx="1752600" cy="16764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09" idx="2"/>
            <a:endCxn id="88" idx="2"/>
          </p:cNvCxnSpPr>
          <p:nvPr/>
        </p:nvCxnSpPr>
        <p:spPr>
          <a:xfrm rot="16200000" flipH="1">
            <a:off x="6331385" y="2171700"/>
            <a:ext cx="1588" cy="190500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0" name="Rounded Rectangle 229"/>
          <p:cNvSpPr/>
          <p:nvPr/>
        </p:nvSpPr>
        <p:spPr>
          <a:xfrm>
            <a:off x="4953000" y="2286000"/>
            <a:ext cx="838200" cy="838200"/>
          </a:xfrm>
          <a:prstGeom prst="roundRect">
            <a:avLst/>
          </a:prstGeom>
          <a:noFill/>
          <a:ln w="28575"/>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
        <p:nvSpPr>
          <p:cNvPr id="231" name="TextBox 230"/>
          <p:cNvSpPr txBox="1"/>
          <p:nvPr/>
        </p:nvSpPr>
        <p:spPr>
          <a:xfrm>
            <a:off x="4876800" y="1981200"/>
            <a:ext cx="918841" cy="369332"/>
          </a:xfrm>
          <a:prstGeom prst="rect">
            <a:avLst/>
          </a:prstGeom>
          <a:noFill/>
        </p:spPr>
        <p:txBody>
          <a:bodyPr wrap="none" rtlCol="0">
            <a:spAutoFit/>
          </a:bodyPr>
          <a:lstStyle/>
          <a:p>
            <a:r>
              <a:rPr lang="en-US" dirty="0" smtClean="0"/>
              <a:t>Host 1</a:t>
            </a:r>
            <a:endParaRPr lang="en-US" dirty="0"/>
          </a:p>
        </p:txBody>
      </p:sp>
      <p:sp>
        <p:nvSpPr>
          <p:cNvPr id="232" name="TextBox 231"/>
          <p:cNvSpPr txBox="1"/>
          <p:nvPr/>
        </p:nvSpPr>
        <p:spPr>
          <a:xfrm>
            <a:off x="6781800" y="1981200"/>
            <a:ext cx="918841" cy="369332"/>
          </a:xfrm>
          <a:prstGeom prst="rect">
            <a:avLst/>
          </a:prstGeom>
          <a:noFill/>
        </p:spPr>
        <p:txBody>
          <a:bodyPr wrap="none" rtlCol="0">
            <a:spAutoFit/>
          </a:bodyPr>
          <a:lstStyle/>
          <a:p>
            <a:r>
              <a:rPr lang="en-US" dirty="0" smtClean="0"/>
              <a:t>Host 2</a:t>
            </a:r>
            <a:endParaRPr lang="en-US" dirty="0"/>
          </a:p>
        </p:txBody>
      </p:sp>
      <p:sp>
        <p:nvSpPr>
          <p:cNvPr id="233" name="TextBox 232"/>
          <p:cNvSpPr txBox="1"/>
          <p:nvPr/>
        </p:nvSpPr>
        <p:spPr>
          <a:xfrm>
            <a:off x="7767959" y="1981200"/>
            <a:ext cx="918841" cy="369332"/>
          </a:xfrm>
          <a:prstGeom prst="rect">
            <a:avLst/>
          </a:prstGeom>
          <a:noFill/>
        </p:spPr>
        <p:txBody>
          <a:bodyPr wrap="none" rtlCol="0">
            <a:spAutoFit/>
          </a:bodyPr>
          <a:lstStyle/>
          <a:p>
            <a:r>
              <a:rPr lang="en-US" dirty="0" smtClean="0"/>
              <a:t>Host 3</a:t>
            </a:r>
            <a:endParaRPr lang="en-US" dirty="0"/>
          </a:p>
        </p:txBody>
      </p:sp>
      <p:sp>
        <p:nvSpPr>
          <p:cNvPr id="234" name="TextBox 233"/>
          <p:cNvSpPr txBox="1"/>
          <p:nvPr/>
        </p:nvSpPr>
        <p:spPr>
          <a:xfrm>
            <a:off x="6553200" y="5650468"/>
            <a:ext cx="918841" cy="369332"/>
          </a:xfrm>
          <a:prstGeom prst="rect">
            <a:avLst/>
          </a:prstGeom>
          <a:noFill/>
        </p:spPr>
        <p:txBody>
          <a:bodyPr wrap="none" rtlCol="0">
            <a:spAutoFit/>
          </a:bodyPr>
          <a:lstStyle/>
          <a:p>
            <a:r>
              <a:rPr lang="en-US" dirty="0" smtClean="0"/>
              <a:t>Host 4</a:t>
            </a:r>
            <a:endParaRPr lang="en-US" dirty="0"/>
          </a:p>
        </p:txBody>
      </p:sp>
      <p:sp>
        <p:nvSpPr>
          <p:cNvPr id="236" name="TextBox 235"/>
          <p:cNvSpPr txBox="1"/>
          <p:nvPr/>
        </p:nvSpPr>
        <p:spPr>
          <a:xfrm>
            <a:off x="7620000" y="5638800"/>
            <a:ext cx="992579" cy="369332"/>
          </a:xfrm>
          <a:prstGeom prst="rect">
            <a:avLst/>
          </a:prstGeom>
          <a:noFill/>
        </p:spPr>
        <p:txBody>
          <a:bodyPr wrap="none" rtlCol="0">
            <a:spAutoFit/>
          </a:bodyPr>
          <a:lstStyle/>
          <a:p>
            <a:r>
              <a:rPr lang="en-US" dirty="0" smtClean="0"/>
              <a:t>Host  5</a:t>
            </a:r>
            <a:endParaRPr lang="en-US" dirty="0"/>
          </a:p>
        </p:txBody>
      </p:sp>
      <p:sp>
        <p:nvSpPr>
          <p:cNvPr id="30" name="Rounded Rectangle 29"/>
          <p:cNvSpPr/>
          <p:nvPr/>
        </p:nvSpPr>
        <p:spPr>
          <a:xfrm>
            <a:off x="6858000" y="2286000"/>
            <a:ext cx="838200" cy="838200"/>
          </a:xfrm>
          <a:prstGeom prst="roundRect">
            <a:avLst/>
          </a:prstGeom>
          <a:noFill/>
          <a:ln w="28575"/>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
        <p:nvSpPr>
          <p:cNvPr id="31" name="Rounded Rectangle 30"/>
          <p:cNvSpPr/>
          <p:nvPr/>
        </p:nvSpPr>
        <p:spPr>
          <a:xfrm>
            <a:off x="4953000" y="2286000"/>
            <a:ext cx="2743200" cy="838200"/>
          </a:xfrm>
          <a:prstGeom prst="roundRect">
            <a:avLst/>
          </a:prstGeom>
          <a:solidFill>
            <a:schemeClr val="accent2">
              <a:lumMod val="20000"/>
              <a:lumOff val="80000"/>
              <a:alpha val="28000"/>
            </a:schemeClr>
          </a:solidFill>
          <a:ln w="28575"/>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
        <p:nvSpPr>
          <p:cNvPr id="32" name="Rounded Rectangle 31"/>
          <p:cNvSpPr/>
          <p:nvPr/>
        </p:nvSpPr>
        <p:spPr>
          <a:xfrm>
            <a:off x="7772400" y="2286000"/>
            <a:ext cx="838200" cy="838200"/>
          </a:xfrm>
          <a:prstGeom prst="roundRect">
            <a:avLst/>
          </a:prstGeom>
          <a:solidFill>
            <a:schemeClr val="accent1">
              <a:lumMod val="60000"/>
              <a:lumOff val="40000"/>
              <a:alpha val="24000"/>
            </a:schemeClr>
          </a:solidFill>
          <a:ln w="28575"/>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
        <p:nvSpPr>
          <p:cNvPr id="33" name="Rounded Rectangle 32"/>
          <p:cNvSpPr/>
          <p:nvPr/>
        </p:nvSpPr>
        <p:spPr>
          <a:xfrm>
            <a:off x="6629400" y="4800600"/>
            <a:ext cx="838200" cy="838200"/>
          </a:xfrm>
          <a:prstGeom prst="roundRect">
            <a:avLst/>
          </a:prstGeom>
          <a:solidFill>
            <a:srgbClr val="92D050">
              <a:alpha val="32000"/>
            </a:srgbClr>
          </a:solidFill>
          <a:ln w="28575"/>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
        <p:nvSpPr>
          <p:cNvPr id="34" name="Rounded Rectangle 33"/>
          <p:cNvSpPr/>
          <p:nvPr/>
        </p:nvSpPr>
        <p:spPr>
          <a:xfrm>
            <a:off x="7620000" y="4800600"/>
            <a:ext cx="838200" cy="838200"/>
          </a:xfrm>
          <a:prstGeom prst="roundRect">
            <a:avLst/>
          </a:prstGeom>
          <a:solidFill>
            <a:srgbClr val="C00000">
              <a:alpha val="34000"/>
            </a:srgbClr>
          </a:solidFill>
          <a:ln w="28575"/>
        </p:spPr>
        <p:style>
          <a:lnRef idx="1">
            <a:schemeClr val="dk1"/>
          </a:lnRef>
          <a:fillRef idx="1002">
            <a:schemeClr val="lt1"/>
          </a:fillRef>
          <a:effectRef idx="1">
            <a:schemeClr val="dk1"/>
          </a:effectRef>
          <a:fontRef idx="minor">
            <a:schemeClr val="dk1"/>
          </a:fontRef>
        </p:style>
        <p:txBody>
          <a:bodyPr rtlCol="0" anchor="ctr"/>
          <a:lstStyle/>
          <a:p>
            <a:pPr algn="ctr"/>
            <a:endParaRPr lang="en-US"/>
          </a:p>
        </p:txBody>
      </p:sp>
    </p:spTree>
    <p:custDataLst>
      <p:tags r:id="rId1"/>
    </p:custDataLst>
  </p:cSld>
  <p:clrMapOvr>
    <a:masterClrMapping/>
  </p:clrMapOvr>
  <p:transition xmlns:p14="http://schemas.microsoft.com/office/powerpoint/2010/main" advTm="5239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linds(horizontal)">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par>
                                <p:cTn id="18" presetID="3" presetClass="exit" presetSubtype="10" fill="hold" grpId="1" nodeType="withEffect">
                                  <p:stCondLst>
                                    <p:cond delay="0"/>
                                  </p:stCondLst>
                                  <p:childTnLst>
                                    <p:animEffect transition="out" filter="blinds(horizontal)">
                                      <p:cBhvr>
                                        <p:cTn id="19" dur="500"/>
                                        <p:tgtEl>
                                          <p:spTgt spid="230"/>
                                        </p:tgtEl>
                                      </p:cBhvr>
                                    </p:animEffect>
                                    <p:set>
                                      <p:cBhvr>
                                        <p:cTn id="20" dur="1" fill="hold">
                                          <p:stCondLst>
                                            <p:cond delay="499"/>
                                          </p:stCondLst>
                                        </p:cTn>
                                        <p:tgtEl>
                                          <p:spTgt spid="230"/>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linds(horizont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0" grpId="1" animBg="1"/>
      <p:bldP spid="30" grpId="0" animBg="1"/>
      <p:bldP spid="30" grpId="1"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sz="half" idx="1"/>
          </p:nvPr>
        </p:nvSpPr>
        <p:spPr>
          <a:xfrm>
            <a:off x="583224" y="1844676"/>
            <a:ext cx="3908181" cy="4175125"/>
          </a:xfrm>
        </p:spPr>
        <p:txBody>
          <a:bodyPr/>
          <a:lstStyle/>
          <a:p>
            <a:pPr marL="288925" indent="-288925" defTabSz="814388"/>
            <a:r>
              <a:rPr lang="en-US" altLang="zh-TW" sz="2200"/>
              <a:t>An accurate database of </a:t>
            </a:r>
            <a:br>
              <a:rPr lang="en-US" altLang="zh-TW" sz="2200"/>
            </a:br>
            <a:r>
              <a:rPr lang="en-US" altLang="zh-TW" sz="2200"/>
              <a:t>your network</a:t>
            </a:r>
            <a:r>
              <a:rPr lang="zh-TW" altLang="en-US" sz="2200"/>
              <a:t>’</a:t>
            </a:r>
            <a:r>
              <a:rPr lang="en-US" altLang="zh-TW" sz="2200"/>
              <a:t>s </a:t>
            </a:r>
            <a:r>
              <a:rPr lang="en-US" altLang="zh-TW" sz="2200" b="1">
                <a:solidFill>
                  <a:srgbClr val="FF0000"/>
                </a:solidFill>
              </a:rPr>
              <a:t>topology, configuration, and performance</a:t>
            </a:r>
          </a:p>
          <a:p>
            <a:pPr marL="288925" indent="-288925" defTabSz="814388"/>
            <a:r>
              <a:rPr lang="en-US" altLang="zh-TW" sz="2200"/>
              <a:t>A solid understanding of the </a:t>
            </a:r>
            <a:r>
              <a:rPr lang="en-US" altLang="zh-TW" sz="2200" b="1">
                <a:solidFill>
                  <a:srgbClr val="FF0000"/>
                </a:solidFill>
              </a:rPr>
              <a:t>protocols and models</a:t>
            </a:r>
            <a:r>
              <a:rPr lang="en-US" altLang="zh-TW" sz="2200"/>
              <a:t> used in communication between your management server and the managed devices</a:t>
            </a:r>
          </a:p>
          <a:p>
            <a:pPr marL="288925" indent="-288925" defTabSz="814388"/>
            <a:r>
              <a:rPr lang="en-US" altLang="zh-TW" sz="2200" b="1">
                <a:solidFill>
                  <a:srgbClr val="FF0000"/>
                </a:solidFill>
              </a:rPr>
              <a:t>Methods and tools</a:t>
            </a:r>
            <a:r>
              <a:rPr lang="en-US" altLang="zh-TW" sz="2200"/>
              <a:t> that allow you to interpret and act upon gathered information</a:t>
            </a:r>
          </a:p>
        </p:txBody>
      </p:sp>
      <p:pic>
        <p:nvPicPr>
          <p:cNvPr id="92164" name="Picture 4" descr="j01018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643188"/>
            <a:ext cx="3581400" cy="3224212"/>
          </a:xfrm>
          <a:prstGeom prst="rect">
            <a:avLst/>
          </a:prstGeom>
          <a:noFill/>
          <a:extLst>
            <a:ext uri="{909E8E84-426E-40dd-AFC4-6F175D3DCCD1}">
              <a14:hiddenFill xmlns:a14="http://schemas.microsoft.com/office/drawing/2010/main">
                <a:solidFill>
                  <a:srgbClr val="FFFFFF"/>
                </a:solidFill>
              </a14:hiddenFill>
            </a:ext>
          </a:extLst>
        </p:spPr>
      </p:pic>
      <p:sp>
        <p:nvSpPr>
          <p:cNvPr id="92165" name="Text Box 5"/>
          <p:cNvSpPr txBox="1">
            <a:spLocks noChangeArrowheads="1"/>
          </p:cNvSpPr>
          <p:nvPr/>
        </p:nvSpPr>
        <p:spPr bwMode="auto">
          <a:xfrm>
            <a:off x="5448300" y="2414588"/>
            <a:ext cx="1600200" cy="289181"/>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algn="ctr" eaLnBrk="0" hangingPunct="0">
              <a:spcBef>
                <a:spcPct val="50000"/>
              </a:spcBef>
            </a:pPr>
            <a:r>
              <a:rPr kumimoji="0" lang="en-US" altLang="zh-TW" sz="1400" b="1">
                <a:solidFill>
                  <a:srgbClr val="1E04E0"/>
                </a:solidFill>
              </a:rPr>
              <a:t>Response Times</a:t>
            </a:r>
          </a:p>
        </p:txBody>
      </p:sp>
      <p:sp>
        <p:nvSpPr>
          <p:cNvPr id="92166" name="Text Box 6"/>
          <p:cNvSpPr txBox="1">
            <a:spLocks noChangeArrowheads="1"/>
          </p:cNvSpPr>
          <p:nvPr/>
        </p:nvSpPr>
        <p:spPr bwMode="auto">
          <a:xfrm>
            <a:off x="7505700" y="2338388"/>
            <a:ext cx="1447800" cy="504624"/>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algn="ctr" eaLnBrk="0" hangingPunct="0">
              <a:spcBef>
                <a:spcPct val="50000"/>
              </a:spcBef>
            </a:pPr>
            <a:r>
              <a:rPr kumimoji="0" lang="en-US" altLang="zh-TW" sz="1400" b="1">
                <a:solidFill>
                  <a:srgbClr val="1E04E0"/>
                </a:solidFill>
              </a:rPr>
              <a:t>High Availability</a:t>
            </a:r>
          </a:p>
        </p:txBody>
      </p:sp>
      <p:sp>
        <p:nvSpPr>
          <p:cNvPr id="92167" name="Text Box 7"/>
          <p:cNvSpPr txBox="1">
            <a:spLocks noChangeArrowheads="1"/>
          </p:cNvSpPr>
          <p:nvPr/>
        </p:nvSpPr>
        <p:spPr bwMode="auto">
          <a:xfrm>
            <a:off x="4023946" y="3924300"/>
            <a:ext cx="1600200" cy="289181"/>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algn="r" eaLnBrk="0" hangingPunct="0">
              <a:spcBef>
                <a:spcPct val="50000"/>
              </a:spcBef>
            </a:pPr>
            <a:r>
              <a:rPr kumimoji="0" lang="en-US" altLang="zh-TW" sz="1400" b="1">
                <a:solidFill>
                  <a:srgbClr val="1E04E0"/>
                </a:solidFill>
              </a:rPr>
              <a:t>Predictability</a:t>
            </a:r>
          </a:p>
        </p:txBody>
      </p:sp>
      <p:sp>
        <p:nvSpPr>
          <p:cNvPr id="92168" name="Text Box 8"/>
          <p:cNvSpPr txBox="1">
            <a:spLocks noChangeArrowheads="1"/>
          </p:cNvSpPr>
          <p:nvPr/>
        </p:nvSpPr>
        <p:spPr bwMode="auto">
          <a:xfrm>
            <a:off x="7962900" y="3252788"/>
            <a:ext cx="990600" cy="289181"/>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algn="ctr" eaLnBrk="0" hangingPunct="0">
              <a:spcBef>
                <a:spcPct val="50000"/>
              </a:spcBef>
            </a:pPr>
            <a:r>
              <a:rPr kumimoji="0" lang="en-US" altLang="zh-TW" sz="1400" b="1">
                <a:solidFill>
                  <a:srgbClr val="1E04E0"/>
                </a:solidFill>
              </a:rPr>
              <a:t>Security</a:t>
            </a:r>
          </a:p>
        </p:txBody>
      </p:sp>
      <p:sp>
        <p:nvSpPr>
          <p:cNvPr id="92169" name="Rectangle 9"/>
          <p:cNvSpPr>
            <a:spLocks noChangeArrowheads="1"/>
          </p:cNvSpPr>
          <p:nvPr/>
        </p:nvSpPr>
        <p:spPr bwMode="auto">
          <a:xfrm>
            <a:off x="885092" y="609600"/>
            <a:ext cx="749690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2124" tIns="41061" rIns="82124" bIns="41061"/>
          <a:lstStyle/>
          <a:p>
            <a:pPr algn="ctr" defTabSz="814388" eaLnBrk="0" hangingPunct="0">
              <a:lnSpc>
                <a:spcPct val="90000"/>
              </a:lnSpc>
              <a:tabLst>
                <a:tab pos="4459288" algn="l"/>
              </a:tabLst>
            </a:pPr>
            <a:r>
              <a:rPr kumimoji="0" lang="en-US" altLang="zh-TW" sz="4400" b="1" dirty="0" smtClean="0">
                <a:solidFill>
                  <a:srgbClr val="FF0000"/>
                </a:solidFill>
              </a:rPr>
              <a:t>Problem Solving</a:t>
            </a:r>
            <a:endParaRPr kumimoji="0" lang="en-US" altLang="zh-TW" sz="4400" b="1" dirty="0">
              <a:solidFill>
                <a:srgbClr val="FF0000"/>
              </a:solidFill>
            </a:endParaRPr>
          </a:p>
        </p:txBody>
      </p:sp>
    </p:spTree>
    <p:extLst>
      <p:ext uri="{BB962C8B-B14F-4D97-AF65-F5344CB8AC3E}">
        <p14:creationId xmlns:p14="http://schemas.microsoft.com/office/powerpoint/2010/main" val="62382339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a:t>
            </a:r>
            <a:r>
              <a:rPr lang="en-US" dirty="0" smtClean="0"/>
              <a:t>Units </a:t>
            </a:r>
            <a:r>
              <a:rPr lang="en-US" dirty="0" smtClean="0"/>
              <a:t>in </a:t>
            </a:r>
            <a:r>
              <a:rPr lang="en-US" dirty="0" smtClean="0"/>
              <a:t>Enterprises</a:t>
            </a:r>
            <a:endParaRPr lang="en-US" dirty="0"/>
          </a:p>
        </p:txBody>
      </p:sp>
      <p:graphicFrame>
        <p:nvGraphicFramePr>
          <p:cNvPr id="4" name="Content Placeholder 3"/>
          <p:cNvGraphicFramePr>
            <a:graphicFrameLocks noGrp="1"/>
          </p:cNvGraphicFramePr>
          <p:nvPr>
            <p:ph idx="1"/>
          </p:nvPr>
        </p:nvGraphicFramePr>
        <p:xfrm>
          <a:off x="2057400" y="1600200"/>
          <a:ext cx="4710157" cy="2667000"/>
        </p:xfrm>
        <a:graphic>
          <a:graphicData uri="http://schemas.openxmlformats.org/drawingml/2006/table">
            <a:tbl>
              <a:tblPr firstRow="1" bandRow="1">
                <a:tableStyleId>{5C22544A-7EE6-4342-B048-85BDC9FD1C3A}</a:tableStyleId>
              </a:tblPr>
              <a:tblGrid>
                <a:gridCol w="1415143"/>
                <a:gridCol w="1444729"/>
                <a:gridCol w="1850285"/>
              </a:tblGrid>
              <a:tr h="444500">
                <a:tc>
                  <a:txBody>
                    <a:bodyPr/>
                    <a:lstStyle/>
                    <a:p>
                      <a:r>
                        <a:rPr lang="en-US" dirty="0" smtClean="0"/>
                        <a:t>Name</a:t>
                      </a:r>
                      <a:endParaRPr lang="en-US" dirty="0"/>
                    </a:p>
                  </a:txBody>
                  <a:tcPr/>
                </a:tc>
                <a:tc>
                  <a:txBody>
                    <a:bodyPr/>
                    <a:lstStyle/>
                    <a:p>
                      <a:r>
                        <a:rPr lang="en-US" dirty="0" smtClean="0"/>
                        <a:t># Subnets</a:t>
                      </a:r>
                      <a:endParaRPr lang="en-US" dirty="0"/>
                    </a:p>
                  </a:txBody>
                  <a:tcPr/>
                </a:tc>
                <a:tc>
                  <a:txBody>
                    <a:bodyPr/>
                    <a:lstStyle/>
                    <a:p>
                      <a:r>
                        <a:rPr lang="en-US" dirty="0" smtClean="0"/>
                        <a:t># Policy Units</a:t>
                      </a:r>
                      <a:endParaRPr lang="en-US" dirty="0"/>
                    </a:p>
                  </a:txBody>
                  <a:tcPr/>
                </a:tc>
              </a:tr>
              <a:tr h="444500">
                <a:tc>
                  <a:txBody>
                    <a:bodyPr/>
                    <a:lstStyle/>
                    <a:p>
                      <a:r>
                        <a:rPr lang="en-US" dirty="0" smtClean="0"/>
                        <a:t>Univ-1</a:t>
                      </a:r>
                      <a:endParaRPr lang="en-US" dirty="0"/>
                    </a:p>
                  </a:txBody>
                  <a:tcPr/>
                </a:tc>
                <a:tc>
                  <a:txBody>
                    <a:bodyPr/>
                    <a:lstStyle/>
                    <a:p>
                      <a:r>
                        <a:rPr lang="en-US" dirty="0" smtClean="0"/>
                        <a:t>942</a:t>
                      </a:r>
                      <a:endParaRPr lang="en-US" dirty="0"/>
                    </a:p>
                  </a:txBody>
                  <a:tcPr/>
                </a:tc>
                <a:tc>
                  <a:txBody>
                    <a:bodyPr/>
                    <a:lstStyle/>
                    <a:p>
                      <a:r>
                        <a:rPr lang="en-US" dirty="0" smtClean="0"/>
                        <a:t>2</a:t>
                      </a:r>
                      <a:endParaRPr lang="en-US" dirty="0"/>
                    </a:p>
                  </a:txBody>
                  <a:tcPr/>
                </a:tc>
              </a:tr>
              <a:tr h="444500">
                <a:tc>
                  <a:txBody>
                    <a:bodyPr/>
                    <a:lstStyle/>
                    <a:p>
                      <a:r>
                        <a:rPr lang="en-US" dirty="0" smtClean="0"/>
                        <a:t>Univ-2</a:t>
                      </a:r>
                      <a:endParaRPr lang="en-US" dirty="0"/>
                    </a:p>
                  </a:txBody>
                  <a:tcPr/>
                </a:tc>
                <a:tc>
                  <a:txBody>
                    <a:bodyPr/>
                    <a:lstStyle/>
                    <a:p>
                      <a:r>
                        <a:rPr lang="en-US" dirty="0" smtClean="0"/>
                        <a:t>869</a:t>
                      </a:r>
                      <a:endParaRPr lang="en-US" dirty="0"/>
                    </a:p>
                  </a:txBody>
                  <a:tcPr/>
                </a:tc>
                <a:tc>
                  <a:txBody>
                    <a:bodyPr/>
                    <a:lstStyle/>
                    <a:p>
                      <a:r>
                        <a:rPr lang="en-US" dirty="0" smtClean="0"/>
                        <a:t>2</a:t>
                      </a:r>
                      <a:endParaRPr lang="en-US" dirty="0"/>
                    </a:p>
                  </a:txBody>
                  <a:tcPr/>
                </a:tc>
              </a:tr>
              <a:tr h="444500">
                <a:tc>
                  <a:txBody>
                    <a:bodyPr/>
                    <a:lstStyle/>
                    <a:p>
                      <a:r>
                        <a:rPr lang="en-US" dirty="0" smtClean="0"/>
                        <a:t>Univ-3</a:t>
                      </a:r>
                      <a:endParaRPr lang="en-US" dirty="0"/>
                    </a:p>
                  </a:txBody>
                  <a:tcPr/>
                </a:tc>
                <a:tc>
                  <a:txBody>
                    <a:bodyPr/>
                    <a:lstStyle/>
                    <a:p>
                      <a:r>
                        <a:rPr lang="en-US" dirty="0" smtClean="0"/>
                        <a:t>617</a:t>
                      </a:r>
                      <a:endParaRPr lang="en-US" dirty="0"/>
                    </a:p>
                  </a:txBody>
                  <a:tcPr/>
                </a:tc>
                <a:tc>
                  <a:txBody>
                    <a:bodyPr/>
                    <a:lstStyle/>
                    <a:p>
                      <a:r>
                        <a:rPr lang="en-US" dirty="0" smtClean="0"/>
                        <a:t>15</a:t>
                      </a:r>
                      <a:endParaRPr lang="en-US" dirty="0"/>
                    </a:p>
                  </a:txBody>
                  <a:tcPr/>
                </a:tc>
              </a:tr>
              <a:tr h="444500">
                <a:tc>
                  <a:txBody>
                    <a:bodyPr/>
                    <a:lstStyle/>
                    <a:p>
                      <a:r>
                        <a:rPr lang="en-US" dirty="0" smtClean="0"/>
                        <a:t>Enet-1</a:t>
                      </a:r>
                      <a:endParaRPr lang="en-US" dirty="0"/>
                    </a:p>
                  </a:txBody>
                  <a:tcPr/>
                </a:tc>
                <a:tc>
                  <a:txBody>
                    <a:bodyPr/>
                    <a:lstStyle/>
                    <a:p>
                      <a:r>
                        <a:rPr lang="en-US" dirty="0" smtClean="0"/>
                        <a:t>98</a:t>
                      </a:r>
                      <a:endParaRPr lang="en-US" dirty="0"/>
                    </a:p>
                  </a:txBody>
                  <a:tcPr/>
                </a:tc>
                <a:tc>
                  <a:txBody>
                    <a:bodyPr/>
                    <a:lstStyle/>
                    <a:p>
                      <a:r>
                        <a:rPr lang="en-US" dirty="0" smtClean="0"/>
                        <a:t>1</a:t>
                      </a:r>
                      <a:endParaRPr lang="en-US" dirty="0"/>
                    </a:p>
                  </a:txBody>
                  <a:tcPr/>
                </a:tc>
              </a:tr>
              <a:tr h="444500">
                <a:tc>
                  <a:txBody>
                    <a:bodyPr/>
                    <a:lstStyle/>
                    <a:p>
                      <a:r>
                        <a:rPr lang="en-US" dirty="0" smtClean="0"/>
                        <a:t>Enet-2</a:t>
                      </a:r>
                      <a:endParaRPr lang="en-US" dirty="0"/>
                    </a:p>
                  </a:txBody>
                  <a:tcPr/>
                </a:tc>
                <a:tc>
                  <a:txBody>
                    <a:bodyPr/>
                    <a:lstStyle/>
                    <a:p>
                      <a:r>
                        <a:rPr lang="en-US" dirty="0" smtClean="0"/>
                        <a:t>142</a:t>
                      </a:r>
                      <a:endParaRPr lang="en-US" dirty="0"/>
                    </a:p>
                  </a:txBody>
                  <a:tcPr/>
                </a:tc>
                <a:tc>
                  <a:txBody>
                    <a:bodyPr/>
                    <a:lstStyle/>
                    <a:p>
                      <a:r>
                        <a:rPr lang="en-US" dirty="0" smtClean="0"/>
                        <a:t>40</a:t>
                      </a:r>
                      <a:endParaRPr lang="en-US" dirty="0"/>
                    </a:p>
                  </a:txBody>
                  <a:tcPr/>
                </a:tc>
              </a:tr>
            </a:tbl>
          </a:graphicData>
        </a:graphic>
      </p:graphicFrame>
      <p:sp>
        <p:nvSpPr>
          <p:cNvPr id="14" name="Slide Number Placeholder 13"/>
          <p:cNvSpPr>
            <a:spLocks noGrp="1"/>
          </p:cNvSpPr>
          <p:nvPr>
            <p:ph type="sldNum" sz="quarter" idx="12"/>
          </p:nvPr>
        </p:nvSpPr>
        <p:spPr/>
        <p:txBody>
          <a:bodyPr/>
          <a:lstStyle/>
          <a:p>
            <a:fld id="{CA3E2D8D-AD08-461B-928A-17D9C46E7D1D}" type="slidenum">
              <a:rPr lang="en-US" smtClean="0"/>
              <a:pPr/>
              <a:t>40</a:t>
            </a:fld>
            <a:endParaRPr lang="en-US"/>
          </a:p>
        </p:txBody>
      </p:sp>
      <p:sp>
        <p:nvSpPr>
          <p:cNvPr id="5" name="Content Placeholder 2"/>
          <p:cNvSpPr txBox="1">
            <a:spLocks/>
          </p:cNvSpPr>
          <p:nvPr/>
        </p:nvSpPr>
        <p:spPr>
          <a:xfrm>
            <a:off x="457200" y="4343400"/>
            <a:ext cx="8229600" cy="2133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t>Policy</a:t>
            </a:r>
            <a:r>
              <a:rPr lang="en-US" sz="2400" dirty="0" smtClean="0"/>
              <a:t> units succinctly describe network policy</a:t>
            </a:r>
          </a:p>
          <a:p>
            <a:pPr marL="1257300" lvl="2" indent="-342900">
              <a:spcBef>
                <a:spcPct val="20000"/>
              </a:spcBef>
              <a:buFont typeface="Arial" pitchFamily="34" charset="0"/>
              <a:buChar char="•"/>
              <a:defRPr/>
            </a:pPr>
            <a:endParaRPr lang="en-US" sz="1100" dirty="0" smtClean="0"/>
          </a:p>
          <a:p>
            <a:pPr marL="342900" indent="-342900">
              <a:spcBef>
                <a:spcPct val="20000"/>
              </a:spcBef>
              <a:buFont typeface="Arial" pitchFamily="34" charset="0"/>
              <a:buChar char="•"/>
              <a:defRPr/>
            </a:pPr>
            <a:r>
              <a:rPr lang="en-US" sz="2400" dirty="0" smtClean="0"/>
              <a:t>Two classes of enterprises</a:t>
            </a:r>
          </a:p>
          <a:p>
            <a:pPr marL="800100" lvl="1" indent="-342900">
              <a:spcBef>
                <a:spcPct val="20000"/>
              </a:spcBef>
              <a:buFont typeface="Arial" pitchFamily="34" charset="0"/>
              <a:buChar char="•"/>
              <a:defRPr/>
            </a:pPr>
            <a:r>
              <a:rPr lang="en-US" sz="2400" dirty="0" smtClean="0"/>
              <a:t>Policy-</a:t>
            </a:r>
            <a:r>
              <a:rPr lang="en-US" sz="2400" dirty="0" err="1" smtClean="0"/>
              <a:t>lite</a:t>
            </a:r>
            <a:r>
              <a:rPr lang="en-US" sz="2400" dirty="0" smtClean="0"/>
              <a:t>: simple with few units </a:t>
            </a:r>
          </a:p>
          <a:p>
            <a:pPr marL="1257300" lvl="2" indent="-342900">
              <a:spcBef>
                <a:spcPct val="20000"/>
              </a:spcBef>
              <a:buFont typeface="Arial" pitchFamily="34" charset="0"/>
              <a:buChar char="•"/>
              <a:defRPr/>
            </a:pPr>
            <a:r>
              <a:rPr lang="en-US" sz="2400" dirty="0" smtClean="0"/>
              <a:t>Mostly “default open”</a:t>
            </a:r>
          </a:p>
          <a:p>
            <a:pPr marL="800100" lvl="1" indent="-342900">
              <a:spcBef>
                <a:spcPct val="20000"/>
              </a:spcBef>
              <a:buFont typeface="Arial" pitchFamily="34" charset="0"/>
              <a:buChar char="•"/>
              <a:defRPr/>
            </a:pPr>
            <a:r>
              <a:rPr lang="en-US" sz="2400" dirty="0" smtClean="0"/>
              <a:t>Policy-heavy: complex with many units</a:t>
            </a:r>
          </a:p>
          <a:p>
            <a:pPr marL="342900" indent="-342900">
              <a:spcBef>
                <a:spcPct val="20000"/>
              </a:spcBef>
              <a:buFont typeface="Arial" pitchFamily="34" charset="0"/>
              <a:buChar char="•"/>
              <a:defRPr/>
            </a:pPr>
            <a:endParaRPr lang="en-US" sz="2400" dirty="0" smtClean="0"/>
          </a:p>
          <a:p>
            <a:pPr marL="800100" lvl="1" indent="-342900">
              <a:spcBef>
                <a:spcPct val="20000"/>
              </a:spcBef>
              <a:buFont typeface="Arial" pitchFamily="34" charset="0"/>
              <a:buChar char="•"/>
              <a:defRPr/>
            </a:pPr>
            <a:endParaRPr lang="en-US" sz="2400" dirty="0" smtClean="0"/>
          </a:p>
        </p:txBody>
      </p:sp>
      <p:sp>
        <p:nvSpPr>
          <p:cNvPr id="7" name="Rectangle 6"/>
          <p:cNvSpPr/>
          <p:nvPr/>
        </p:nvSpPr>
        <p:spPr>
          <a:xfrm>
            <a:off x="1981200" y="1981200"/>
            <a:ext cx="4876800" cy="457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3810000"/>
            <a:ext cx="4876800" cy="457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1200" y="1981200"/>
            <a:ext cx="4876800" cy="91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81200" y="3352800"/>
            <a:ext cx="48768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1200" y="3810000"/>
            <a:ext cx="48768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81200" y="2895600"/>
            <a:ext cx="48768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xmlns:p14="http://schemas.microsoft.com/office/powerpoint/2010/main" advTm="36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xit" presetSubtype="10" fill="hold" grpId="1" nodeType="with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xit" presetSubtype="10" fill="hold" grpId="1" nodeType="with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units: Policy-heavy </a:t>
            </a:r>
            <a:r>
              <a:rPr lang="en-US" dirty="0" smtClean="0"/>
              <a:t>Enterprise</a:t>
            </a:r>
            <a:endParaRPr lang="en-US" dirty="0"/>
          </a:p>
        </p:txBody>
      </p:sp>
      <p:sp>
        <p:nvSpPr>
          <p:cNvPr id="3" name="Content Placeholder 2"/>
          <p:cNvSpPr>
            <a:spLocks noGrp="1"/>
          </p:cNvSpPr>
          <p:nvPr>
            <p:ph idx="1"/>
          </p:nvPr>
        </p:nvSpPr>
        <p:spPr>
          <a:xfrm>
            <a:off x="457200" y="4343400"/>
            <a:ext cx="8229600" cy="1981200"/>
          </a:xfrm>
        </p:spPr>
        <p:txBody>
          <a:bodyPr>
            <a:normAutofit fontScale="70000" lnSpcReduction="20000"/>
          </a:bodyPr>
          <a:lstStyle/>
          <a:p>
            <a:r>
              <a:rPr lang="en-US" dirty="0" smtClean="0"/>
              <a:t>Dichotomy:</a:t>
            </a:r>
          </a:p>
          <a:p>
            <a:pPr lvl="1"/>
            <a:r>
              <a:rPr lang="en-US" dirty="0" smtClean="0"/>
              <a:t>“Default-on”: units 7—15 </a:t>
            </a:r>
          </a:p>
          <a:p>
            <a:pPr lvl="1"/>
            <a:r>
              <a:rPr lang="en-US" dirty="0" smtClean="0"/>
              <a:t>“Default-off”: units 1—6 </a:t>
            </a:r>
          </a:p>
          <a:p>
            <a:pPr lvl="3"/>
            <a:endParaRPr lang="en-US" dirty="0" smtClean="0"/>
          </a:p>
          <a:p>
            <a:r>
              <a:rPr lang="en-US" dirty="0" smtClean="0"/>
              <a:t>Design separate mechanisms to realize default-off and default-off network parts</a:t>
            </a:r>
          </a:p>
          <a:p>
            <a:pPr lvl="1"/>
            <a:r>
              <a:rPr lang="en-US" dirty="0" smtClean="0"/>
              <a:t>Complexity metrics to design the simplest such network [Ongoing]</a:t>
            </a:r>
          </a:p>
          <a:p>
            <a:endParaRPr lang="en-US" dirty="0"/>
          </a:p>
        </p:txBody>
      </p:sp>
      <p:sp>
        <p:nvSpPr>
          <p:cNvPr id="11" name="Slide Number Placeholder 10"/>
          <p:cNvSpPr>
            <a:spLocks noGrp="1"/>
          </p:cNvSpPr>
          <p:nvPr>
            <p:ph type="sldNum" sz="quarter" idx="12"/>
          </p:nvPr>
        </p:nvSpPr>
        <p:spPr/>
        <p:txBody>
          <a:bodyPr/>
          <a:lstStyle/>
          <a:p>
            <a:fld id="{CA3E2D8D-AD08-461B-928A-17D9C46E7D1D}" type="slidenum">
              <a:rPr lang="en-US" smtClean="0"/>
              <a:pPr/>
              <a:t>41</a:t>
            </a:fld>
            <a:endParaRPr lang="en-US"/>
          </a:p>
        </p:txBody>
      </p:sp>
      <p:pic>
        <p:nvPicPr>
          <p:cNvPr id="4" name="Picture 3" descr="uw_subsize.jpg"/>
          <p:cNvPicPr>
            <a:picLocks noChangeAspect="1"/>
          </p:cNvPicPr>
          <p:nvPr/>
        </p:nvPicPr>
        <p:blipFill>
          <a:blip r:embed="rId4" cstate="print"/>
          <a:stretch>
            <a:fillRect/>
          </a:stretch>
        </p:blipFill>
        <p:spPr>
          <a:xfrm>
            <a:off x="2362200" y="1755001"/>
            <a:ext cx="4464185" cy="2435999"/>
          </a:xfrm>
          <a:prstGeom prst="rect">
            <a:avLst/>
          </a:prstGeom>
        </p:spPr>
      </p:pic>
      <p:sp>
        <p:nvSpPr>
          <p:cNvPr id="6" name="Rectangle 5"/>
          <p:cNvSpPr/>
          <p:nvPr/>
        </p:nvSpPr>
        <p:spPr>
          <a:xfrm>
            <a:off x="4451216" y="1828800"/>
            <a:ext cx="2178184" cy="2209800"/>
          </a:xfrm>
          <a:prstGeom prst="rect">
            <a:avLst/>
          </a:prstGeom>
          <a:noFill/>
          <a:ln w="3175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1828800"/>
            <a:ext cx="1523999" cy="2209800"/>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xmlns:p14="http://schemas.microsoft.com/office/powerpoint/2010/main" advTm="6173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rmAutofit/>
          </a:bodyPr>
          <a:lstStyle/>
          <a:p>
            <a:pPr algn="ctr"/>
            <a:r>
              <a:rPr lang="en-US" dirty="0" smtClean="0"/>
              <a:t>Conclusion</a:t>
            </a:r>
            <a:endParaRPr lang="en-US" dirty="0"/>
          </a:p>
        </p:txBody>
      </p:sp>
      <p:sp>
        <p:nvSpPr>
          <p:cNvPr id="4" name="Slide Number Placeholder 3"/>
          <p:cNvSpPr>
            <a:spLocks noGrp="1"/>
          </p:cNvSpPr>
          <p:nvPr>
            <p:ph type="sldNum" sz="quarter" idx="12"/>
          </p:nvPr>
        </p:nvSpPr>
        <p:spPr/>
        <p:txBody>
          <a:bodyPr/>
          <a:lstStyle/>
          <a:p>
            <a:fld id="{C332BC5D-F434-4A2D-9E72-1DEFE1E94600}" type="slidenum">
              <a:rPr lang="en-US" smtClean="0"/>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Deconstructing </a:t>
            </a:r>
            <a:r>
              <a:rPr lang="en-US" dirty="0" smtClean="0"/>
              <a:t>Network </a:t>
            </a:r>
            <a:r>
              <a:rPr lang="en-US" dirty="0"/>
              <a:t>C</a:t>
            </a:r>
            <a:r>
              <a:rPr lang="en-US" dirty="0" smtClean="0"/>
              <a:t>omplexity</a:t>
            </a:r>
            <a:endParaRPr lang="en-US" dirty="0"/>
          </a:p>
        </p:txBody>
      </p:sp>
      <p:sp>
        <p:nvSpPr>
          <p:cNvPr id="4" name="Content Placeholder 3"/>
          <p:cNvSpPr>
            <a:spLocks noGrp="1"/>
          </p:cNvSpPr>
          <p:nvPr>
            <p:ph idx="1"/>
          </p:nvPr>
        </p:nvSpPr>
        <p:spPr/>
        <p:txBody>
          <a:bodyPr>
            <a:normAutofit fontScale="85000" lnSpcReduction="10000"/>
          </a:bodyPr>
          <a:lstStyle/>
          <a:p>
            <a:r>
              <a:rPr lang="en-US" sz="2800" dirty="0" smtClean="0">
                <a:sym typeface="Wingdings"/>
              </a:rPr>
              <a:t>Metrics that capture complexity of network configuration</a:t>
            </a:r>
          </a:p>
          <a:p>
            <a:pPr lvl="1"/>
            <a:r>
              <a:rPr lang="en-US" sz="2400" dirty="0" smtClean="0">
                <a:sym typeface="Wingdings"/>
              </a:rPr>
              <a:t>Predict difficulty of making changes</a:t>
            </a:r>
          </a:p>
          <a:p>
            <a:pPr lvl="1"/>
            <a:r>
              <a:rPr lang="en-US" sz="2400" dirty="0" smtClean="0">
                <a:sym typeface="Wingdings"/>
              </a:rPr>
              <a:t>Static, layer-3 configuration</a:t>
            </a:r>
          </a:p>
          <a:p>
            <a:pPr lvl="1"/>
            <a:r>
              <a:rPr lang="en-US" sz="2400" dirty="0" smtClean="0">
                <a:sym typeface="Wingdings"/>
              </a:rPr>
              <a:t>Inform current and future </a:t>
            </a:r>
            <a:r>
              <a:rPr lang="en-US" sz="2400" smtClean="0">
                <a:sym typeface="Wingdings"/>
              </a:rPr>
              <a:t>network design</a:t>
            </a:r>
          </a:p>
          <a:p>
            <a:pPr lvl="1"/>
            <a:endParaRPr lang="en-US" sz="2400" dirty="0" smtClean="0">
              <a:sym typeface="Wingdings"/>
            </a:endParaRPr>
          </a:p>
          <a:p>
            <a:r>
              <a:rPr lang="en-US" sz="3027" dirty="0" smtClean="0">
                <a:sym typeface="Wingdings"/>
              </a:rPr>
              <a:t>Policy unit extraction</a:t>
            </a:r>
          </a:p>
          <a:p>
            <a:pPr lvl="1"/>
            <a:r>
              <a:rPr lang="en-US" sz="2400" dirty="0" smtClean="0">
                <a:sym typeface="Wingdings"/>
              </a:rPr>
              <a:t>Useful in management and as invariant in redesign</a:t>
            </a:r>
          </a:p>
          <a:p>
            <a:pPr lvl="1"/>
            <a:endParaRPr lang="en-US" sz="2595" dirty="0" smtClean="0">
              <a:sym typeface="Wingdings"/>
            </a:endParaRPr>
          </a:p>
          <a:p>
            <a:r>
              <a:rPr lang="en-US" sz="2800" dirty="0" smtClean="0">
                <a:sym typeface="Wingdings"/>
              </a:rPr>
              <a:t>Empirical study</a:t>
            </a:r>
          </a:p>
          <a:p>
            <a:pPr lvl="1"/>
            <a:r>
              <a:rPr lang="en-US" sz="2400" dirty="0" smtClean="0">
                <a:sym typeface="Wingdings"/>
              </a:rPr>
              <a:t>Simple policies are often implemented in complex ways</a:t>
            </a:r>
          </a:p>
          <a:p>
            <a:pPr lvl="1"/>
            <a:r>
              <a:rPr lang="en-US" sz="2400" dirty="0" smtClean="0">
                <a:sym typeface="Wingdings"/>
              </a:rPr>
              <a:t>Complexity introduced by non-technical factors</a:t>
            </a:r>
          </a:p>
          <a:p>
            <a:pPr lvl="1"/>
            <a:r>
              <a:rPr lang="en-US" sz="2400" dirty="0" smtClean="0">
                <a:sym typeface="Wingdings"/>
              </a:rPr>
              <a:t>Can simplify existing designs</a:t>
            </a:r>
          </a:p>
        </p:txBody>
      </p:sp>
      <p:sp>
        <p:nvSpPr>
          <p:cNvPr id="5" name="Slide Number Placeholder 4"/>
          <p:cNvSpPr>
            <a:spLocks noGrp="1"/>
          </p:cNvSpPr>
          <p:nvPr>
            <p:ph type="sldNum" sz="quarter" idx="12"/>
          </p:nvPr>
        </p:nvSpPr>
        <p:spPr/>
        <p:txBody>
          <a:bodyPr/>
          <a:lstStyle/>
          <a:p>
            <a:fld id="{C332BC5D-F434-4A2D-9E72-1DEFE1E94600}" type="slidenum">
              <a:rPr lang="en-US" smtClean="0"/>
              <a:pPr/>
              <a:t>43</a:t>
            </a:fld>
            <a:endParaRPr lang="en-US" dirty="0"/>
          </a:p>
        </p:txBody>
      </p:sp>
    </p:spTree>
  </p:cSld>
  <p:clrMapOvr>
    <a:masterClrMapping/>
  </p:clrMapOvr>
  <p:transition xmlns:p14="http://schemas.microsoft.com/office/powerpoint/2010/main" advTm="105296"/>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open issues…</a:t>
            </a:r>
            <a:endParaRPr lang="en-US" dirty="0"/>
          </a:p>
        </p:txBody>
      </p:sp>
      <p:sp>
        <p:nvSpPr>
          <p:cNvPr id="3" name="Content Placeholder 2"/>
          <p:cNvSpPr>
            <a:spLocks noGrp="1"/>
          </p:cNvSpPr>
          <p:nvPr>
            <p:ph idx="1"/>
          </p:nvPr>
        </p:nvSpPr>
        <p:spPr/>
        <p:txBody>
          <a:bodyPr/>
          <a:lstStyle/>
          <a:p>
            <a:r>
              <a:rPr lang="en-US" dirty="0" smtClean="0"/>
              <a:t>Comprehensive metrics (other layers)</a:t>
            </a:r>
          </a:p>
          <a:p>
            <a:r>
              <a:rPr lang="en-US" dirty="0" smtClean="0"/>
              <a:t>Simplification framework, </a:t>
            </a:r>
            <a:r>
              <a:rPr lang="en-US" dirty="0" err="1" smtClean="0"/>
              <a:t>config</a:t>
            </a:r>
            <a:r>
              <a:rPr lang="en-US" dirty="0" smtClean="0"/>
              <a:t> “remapping”</a:t>
            </a:r>
          </a:p>
          <a:p>
            <a:r>
              <a:rPr lang="en-US" dirty="0" smtClean="0"/>
              <a:t>Cross-vendor? Cross-architecture?</a:t>
            </a:r>
          </a:p>
          <a:p>
            <a:r>
              <a:rPr lang="en-US" dirty="0" smtClean="0"/>
              <a:t>ISP networks vs. enterprises</a:t>
            </a:r>
          </a:p>
          <a:p>
            <a:r>
              <a:rPr lang="en-US" dirty="0" smtClean="0"/>
              <a:t>Application design informed by complexity</a:t>
            </a:r>
          </a:p>
        </p:txBody>
      </p:sp>
      <p:sp>
        <p:nvSpPr>
          <p:cNvPr id="4" name="Slide Number Placeholder 3"/>
          <p:cNvSpPr>
            <a:spLocks noGrp="1"/>
          </p:cNvSpPr>
          <p:nvPr>
            <p:ph type="sldNum" sz="quarter" idx="12"/>
          </p:nvPr>
        </p:nvSpPr>
        <p:spPr/>
        <p:txBody>
          <a:bodyPr/>
          <a:lstStyle/>
          <a:p>
            <a:fld id="{C332BC5D-F434-4A2D-9E72-1DEFE1E94600}" type="slidenum">
              <a:rPr lang="en-US" smtClean="0"/>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Network Configuration</a:t>
            </a:r>
            <a:endParaRPr lang="en-US" dirty="0"/>
          </a:p>
        </p:txBody>
      </p:sp>
      <p:sp>
        <p:nvSpPr>
          <p:cNvPr id="5" name="Slide Number Placeholder 4"/>
          <p:cNvSpPr>
            <a:spLocks noGrp="1"/>
          </p:cNvSpPr>
          <p:nvPr>
            <p:ph type="sldNum" sz="quarter" idx="12"/>
          </p:nvPr>
        </p:nvSpPr>
        <p:spPr/>
        <p:txBody>
          <a:bodyPr/>
          <a:lstStyle/>
          <a:p>
            <a:fld id="{BF2BE083-D2D1-914B-BBFB-EBD7B4436A17}" type="slidenum">
              <a:rPr lang="en-US" smtClean="0"/>
              <a:pPr/>
              <a:t>5</a:t>
            </a:fld>
            <a:endParaRPr lang="en-US"/>
          </a:p>
        </p:txBody>
      </p:sp>
      <p:pic>
        <p:nvPicPr>
          <p:cNvPr id="7" name="Picture 6"/>
          <p:cNvPicPr>
            <a:picLocks noChangeAspect="1"/>
          </p:cNvPicPr>
          <p:nvPr/>
        </p:nvPicPr>
        <p:blipFill>
          <a:blip r:embed="rId2"/>
          <a:stretch>
            <a:fillRect/>
          </a:stretch>
        </p:blipFill>
        <p:spPr>
          <a:xfrm>
            <a:off x="152400" y="1676400"/>
            <a:ext cx="4648200" cy="4360333"/>
          </a:xfrm>
          <a:prstGeom prst="rect">
            <a:avLst/>
          </a:prstGeom>
        </p:spPr>
      </p:pic>
      <p:pic>
        <p:nvPicPr>
          <p:cNvPr id="8" name="Picture 7"/>
          <p:cNvPicPr>
            <a:picLocks noChangeAspect="1"/>
          </p:cNvPicPr>
          <p:nvPr/>
        </p:nvPicPr>
        <p:blipFill>
          <a:blip r:embed="rId3"/>
          <a:stretch>
            <a:fillRect/>
          </a:stretch>
        </p:blipFill>
        <p:spPr>
          <a:xfrm>
            <a:off x="4562807" y="2362200"/>
            <a:ext cx="4504993" cy="2819400"/>
          </a:xfrm>
          <a:prstGeom prst="rect">
            <a:avLst/>
          </a:prstGeom>
        </p:spPr>
      </p:pic>
    </p:spTree>
    <p:extLst>
      <p:ext uri="{BB962C8B-B14F-4D97-AF65-F5344CB8AC3E}">
        <p14:creationId xmlns:p14="http://schemas.microsoft.com/office/powerpoint/2010/main" val="2686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Changes Over Time</a:t>
            </a:r>
            <a:endParaRPr lang="en-US" dirty="0"/>
          </a:p>
        </p:txBody>
      </p:sp>
      <p:sp>
        <p:nvSpPr>
          <p:cNvPr id="5" name="Content Placeholder 4"/>
          <p:cNvSpPr>
            <a:spLocks noGrp="1"/>
          </p:cNvSpPr>
          <p:nvPr>
            <p:ph idx="1"/>
          </p:nvPr>
        </p:nvSpPr>
        <p:spPr>
          <a:xfrm>
            <a:off x="457200" y="4800600"/>
            <a:ext cx="8229600" cy="1554163"/>
          </a:xfrm>
        </p:spPr>
        <p:txBody>
          <a:bodyPr/>
          <a:lstStyle/>
          <a:p>
            <a:r>
              <a:rPr lang="en-US" dirty="0" smtClean="0"/>
              <a:t>Many security-related changes (</a:t>
            </a:r>
            <a:r>
              <a:rPr lang="en-US" i="1" dirty="0" smtClean="0"/>
              <a:t>e.g.</a:t>
            </a:r>
            <a:r>
              <a:rPr lang="en-US" dirty="0" smtClean="0"/>
              <a:t>, access control lists)</a:t>
            </a:r>
          </a:p>
          <a:p>
            <a:r>
              <a:rPr lang="en-US" dirty="0" smtClean="0"/>
              <a:t>Steadily increasing number of devices over time</a:t>
            </a:r>
            <a:endParaRPr lang="en-US" dirty="0"/>
          </a:p>
        </p:txBody>
      </p:sp>
      <p:sp>
        <p:nvSpPr>
          <p:cNvPr id="3" name="Slide Number Placeholder 2"/>
          <p:cNvSpPr>
            <a:spLocks noGrp="1"/>
          </p:cNvSpPr>
          <p:nvPr>
            <p:ph type="sldNum" sz="quarter" idx="12"/>
          </p:nvPr>
        </p:nvSpPr>
        <p:spPr/>
        <p:txBody>
          <a:bodyPr/>
          <a:lstStyle/>
          <a:p>
            <a:fld id="{26209809-DBBF-E14D-990F-35DF912723E2}" type="slidenum">
              <a:rPr lang="en-US" smtClean="0"/>
              <a:pPr/>
              <a:t>6</a:t>
            </a:fld>
            <a:endParaRPr lang="en-US"/>
          </a:p>
        </p:txBody>
      </p:sp>
      <p:pic>
        <p:nvPicPr>
          <p:cNvPr id="4" name="Picture 3"/>
          <p:cNvPicPr>
            <a:picLocks noChangeAspect="1"/>
          </p:cNvPicPr>
          <p:nvPr/>
        </p:nvPicPr>
        <p:blipFill>
          <a:blip r:embed="rId2"/>
          <a:stretch>
            <a:fillRect/>
          </a:stretch>
        </p:blipFill>
        <p:spPr>
          <a:xfrm>
            <a:off x="76200" y="1231900"/>
            <a:ext cx="8701372" cy="3568700"/>
          </a:xfrm>
          <a:prstGeom prst="rect">
            <a:avLst/>
          </a:prstGeom>
        </p:spPr>
      </p:pic>
    </p:spTree>
    <p:extLst>
      <p:ext uri="{BB962C8B-B14F-4D97-AF65-F5344CB8AC3E}">
        <p14:creationId xmlns:p14="http://schemas.microsoft.com/office/powerpoint/2010/main" val="103711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Changes Over Time</a:t>
            </a:r>
            <a:endParaRPr lang="en-US" dirty="0"/>
          </a:p>
        </p:txBody>
      </p:sp>
      <p:sp>
        <p:nvSpPr>
          <p:cNvPr id="3" name="Slide Number Placeholder 2"/>
          <p:cNvSpPr>
            <a:spLocks noGrp="1"/>
          </p:cNvSpPr>
          <p:nvPr>
            <p:ph type="sldNum" sz="quarter" idx="12"/>
          </p:nvPr>
        </p:nvSpPr>
        <p:spPr/>
        <p:txBody>
          <a:bodyPr/>
          <a:lstStyle/>
          <a:p>
            <a:fld id="{26209809-DBBF-E14D-990F-35DF912723E2}" type="slidenum">
              <a:rPr lang="en-US" smtClean="0"/>
              <a:pPr/>
              <a:t>7</a:t>
            </a:fld>
            <a:endParaRPr lang="en-US"/>
          </a:p>
        </p:txBody>
      </p:sp>
      <p:pic>
        <p:nvPicPr>
          <p:cNvPr id="4" name="Picture 3"/>
          <p:cNvPicPr>
            <a:picLocks noChangeAspect="1"/>
          </p:cNvPicPr>
          <p:nvPr/>
        </p:nvPicPr>
        <p:blipFill>
          <a:blip r:embed="rId2"/>
          <a:stretch>
            <a:fillRect/>
          </a:stretch>
        </p:blipFill>
        <p:spPr>
          <a:xfrm>
            <a:off x="1473200" y="1524000"/>
            <a:ext cx="6070600" cy="5285808"/>
          </a:xfrm>
          <a:prstGeom prst="rect">
            <a:avLst/>
          </a:prstGeom>
        </p:spPr>
      </p:pic>
    </p:spTree>
    <p:extLst>
      <p:ext uri="{BB962C8B-B14F-4D97-AF65-F5344CB8AC3E}">
        <p14:creationId xmlns:p14="http://schemas.microsoft.com/office/powerpoint/2010/main" val="189305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p:cNvSpPr/>
          <p:nvPr/>
        </p:nvSpPr>
        <p:spPr>
          <a:xfrm>
            <a:off x="5029200" y="4724400"/>
            <a:ext cx="3505200" cy="16002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Modern </a:t>
            </a:r>
            <a:r>
              <a:rPr lang="en-US" dirty="0" smtClean="0"/>
              <a:t>Networks </a:t>
            </a:r>
            <a:r>
              <a:rPr lang="en-US" dirty="0" smtClean="0"/>
              <a:t>are </a:t>
            </a:r>
            <a:r>
              <a:rPr lang="en-US" dirty="0" smtClean="0"/>
              <a:t>Complex</a:t>
            </a:r>
            <a:endParaRPr lang="en-US" dirty="0"/>
          </a:p>
        </p:txBody>
      </p:sp>
      <p:sp>
        <p:nvSpPr>
          <p:cNvPr id="3" name="Content Placeholder 2"/>
          <p:cNvSpPr>
            <a:spLocks noGrp="1"/>
          </p:cNvSpPr>
          <p:nvPr>
            <p:ph idx="1"/>
          </p:nvPr>
        </p:nvSpPr>
        <p:spPr>
          <a:xfrm>
            <a:off x="457200" y="1600200"/>
            <a:ext cx="4191000" cy="4724400"/>
          </a:xfrm>
        </p:spPr>
        <p:txBody>
          <a:bodyPr>
            <a:normAutofit fontScale="92500" lnSpcReduction="10000"/>
          </a:bodyPr>
          <a:lstStyle/>
          <a:p>
            <a:r>
              <a:rPr lang="en-US" sz="2400" dirty="0" smtClean="0"/>
              <a:t>Intricate logical and physical topologies</a:t>
            </a:r>
          </a:p>
          <a:p>
            <a:endParaRPr lang="en-US" sz="900" dirty="0" smtClean="0"/>
          </a:p>
          <a:p>
            <a:r>
              <a:rPr lang="en-US" sz="2400" dirty="0" smtClean="0"/>
              <a:t>Diverse network devices</a:t>
            </a:r>
          </a:p>
          <a:p>
            <a:pPr lvl="1"/>
            <a:r>
              <a:rPr lang="en-US" sz="1800" dirty="0" smtClean="0"/>
              <a:t>Operating at different layers</a:t>
            </a:r>
          </a:p>
          <a:p>
            <a:pPr lvl="1"/>
            <a:r>
              <a:rPr lang="en-US" sz="1800" dirty="0" smtClean="0"/>
              <a:t>Different command sets, detailed configuration</a:t>
            </a:r>
          </a:p>
          <a:p>
            <a:pPr lvl="4"/>
            <a:endParaRPr lang="en-US" sz="400" dirty="0" smtClean="0">
              <a:ea typeface="ＭＳ Ｐゴシック" pitchFamily="-65" charset="-128"/>
            </a:endParaRPr>
          </a:p>
          <a:p>
            <a:r>
              <a:rPr lang="en-US" sz="2400" dirty="0" smtClean="0">
                <a:ea typeface="ＭＳ Ｐゴシック" pitchFamily="-65" charset="-128"/>
              </a:rPr>
              <a:t>Operators constantly tweak </a:t>
            </a:r>
            <a:br>
              <a:rPr lang="en-US" sz="2400" dirty="0" smtClean="0">
                <a:ea typeface="ＭＳ Ｐゴシック" pitchFamily="-65" charset="-128"/>
              </a:rPr>
            </a:br>
            <a:r>
              <a:rPr lang="en-US" sz="2400" dirty="0" smtClean="0">
                <a:ea typeface="ＭＳ Ｐゴシック" pitchFamily="-65" charset="-128"/>
              </a:rPr>
              <a:t>network configurations</a:t>
            </a:r>
          </a:p>
          <a:p>
            <a:pPr lvl="1"/>
            <a:r>
              <a:rPr lang="en-US" sz="1800" dirty="0" smtClean="0">
                <a:ea typeface="ＭＳ Ｐゴシック" pitchFamily="-65" charset="-128"/>
              </a:rPr>
              <a:t>New admin policies</a:t>
            </a:r>
          </a:p>
          <a:p>
            <a:pPr lvl="1"/>
            <a:r>
              <a:rPr lang="en-US" sz="1800" dirty="0" smtClean="0">
                <a:ea typeface="ＭＳ Ｐゴシック" pitchFamily="-65" charset="-128"/>
              </a:rPr>
              <a:t>Quick-fixes in response to crises</a:t>
            </a:r>
            <a:endParaRPr lang="en-US" sz="2400" b="1" dirty="0" smtClean="0">
              <a:solidFill>
                <a:srgbClr val="FF0000"/>
              </a:solidFill>
              <a:ea typeface="ＭＳ Ｐゴシック" pitchFamily="-65" charset="-128"/>
            </a:endParaRPr>
          </a:p>
          <a:p>
            <a:pPr lvl="5"/>
            <a:endParaRPr lang="en-US" sz="1400" dirty="0" smtClean="0">
              <a:ea typeface="ＭＳ Ｐゴシック" pitchFamily="-65" charset="-128"/>
            </a:endParaRPr>
          </a:p>
          <a:p>
            <a:r>
              <a:rPr lang="en-US" sz="2400" dirty="0" smtClean="0">
                <a:ea typeface="ＭＳ Ｐゴシック" pitchFamily="-65" charset="-128"/>
              </a:rPr>
              <a:t>Diverse goals</a:t>
            </a:r>
          </a:p>
          <a:p>
            <a:pPr lvl="1"/>
            <a:r>
              <a:rPr lang="en-US" sz="1800" dirty="0" smtClean="0">
                <a:ea typeface="ＭＳ Ｐゴシック" pitchFamily="-65" charset="-128"/>
              </a:rPr>
              <a:t>E.g. QOS, security, routing, resilience</a:t>
            </a:r>
            <a:endParaRPr lang="en-US" sz="1800" b="1" dirty="0" smtClean="0">
              <a:solidFill>
                <a:srgbClr val="FF0000"/>
              </a:solidFill>
              <a:ea typeface="ＭＳ Ｐゴシック" pitchFamily="-65" charset="-128"/>
            </a:endParaRPr>
          </a:p>
          <a:p>
            <a:endParaRPr lang="en-US" sz="2400" b="1" dirty="0" smtClean="0">
              <a:solidFill>
                <a:srgbClr val="FF0000"/>
              </a:solidFill>
              <a:ea typeface="ＭＳ Ｐゴシック" pitchFamily="-65" charset="-128"/>
            </a:endParaRPr>
          </a:p>
          <a:p>
            <a:pPr>
              <a:buNone/>
            </a:pPr>
            <a:endParaRPr lang="en-US" sz="2400" dirty="0"/>
          </a:p>
        </p:txBody>
      </p:sp>
      <p:sp>
        <p:nvSpPr>
          <p:cNvPr id="4" name="Slide Number Placeholder 3"/>
          <p:cNvSpPr>
            <a:spLocks noGrp="1"/>
          </p:cNvSpPr>
          <p:nvPr>
            <p:ph type="sldNum" sz="quarter" idx="12"/>
          </p:nvPr>
        </p:nvSpPr>
        <p:spPr/>
        <p:txBody>
          <a:bodyPr/>
          <a:lstStyle/>
          <a:p>
            <a:fld id="{C332BC5D-F434-4A2D-9E72-1DEFE1E94600}"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4648200" y="1676400"/>
            <a:ext cx="4038600" cy="3010593"/>
          </a:xfrm>
          <a:prstGeom prst="rect">
            <a:avLst/>
          </a:prstGeom>
        </p:spPr>
      </p:pic>
      <p:sp>
        <p:nvSpPr>
          <p:cNvPr id="6" name="TextBox 5"/>
          <p:cNvSpPr txBox="1"/>
          <p:nvPr/>
        </p:nvSpPr>
        <p:spPr>
          <a:xfrm>
            <a:off x="5808243" y="5029200"/>
            <a:ext cx="1887957" cy="830997"/>
          </a:xfrm>
          <a:prstGeom prst="rect">
            <a:avLst/>
          </a:prstGeom>
          <a:noFill/>
        </p:spPr>
        <p:txBody>
          <a:bodyPr wrap="none" rtlCol="0">
            <a:spAutoFit/>
          </a:bodyPr>
          <a:lstStyle/>
          <a:p>
            <a:r>
              <a:rPr lang="en-US" sz="2400" b="1" dirty="0" smtClean="0">
                <a:solidFill>
                  <a:srgbClr val="FF0000"/>
                </a:solidFill>
                <a:ea typeface="ＭＳ Ｐゴシック" pitchFamily="-65" charset="-128"/>
              </a:rPr>
              <a:t>Complex </a:t>
            </a:r>
            <a:br>
              <a:rPr lang="en-US" sz="2400" b="1" dirty="0" smtClean="0">
                <a:solidFill>
                  <a:srgbClr val="FF0000"/>
                </a:solidFill>
                <a:ea typeface="ＭＳ Ｐゴシック" pitchFamily="-65" charset="-128"/>
              </a:rPr>
            </a:br>
            <a:r>
              <a:rPr lang="en-US" sz="2400" b="1" dirty="0" smtClean="0">
                <a:solidFill>
                  <a:srgbClr val="FF0000"/>
                </a:solidFill>
                <a:ea typeface="ＭＳ Ｐゴシック" pitchFamily="-65" charset="-128"/>
              </a:rPr>
              <a:t>configuration</a:t>
            </a:r>
          </a:p>
        </p:txBody>
      </p:sp>
    </p:spTree>
  </p:cSld>
  <p:clrMapOvr>
    <a:masterClrMapping/>
  </p:clrMapOvr>
  <p:transition xmlns:p14="http://schemas.microsoft.com/office/powerpoint/2010/main" advTm="28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57200" y="2743200"/>
            <a:ext cx="2514600" cy="2057400"/>
          </a:xfrm>
          <a:prstGeom prst="rect">
            <a:avLst/>
          </a:prstGeom>
          <a:solidFill>
            <a:schemeClr val="accent4">
              <a:lumMod val="40000"/>
              <a:lumOff val="60000"/>
              <a:alpha val="70000"/>
            </a:schemeClr>
          </a:solidFill>
          <a:ln cmpd="sng">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Interface vlan901</a:t>
            </a:r>
          </a:p>
          <a:p>
            <a:pPr marL="533400" lvl="0" indent="-533400" defTabSz="457200">
              <a:spcBef>
                <a:spcPct val="20000"/>
              </a:spcBef>
              <a:defRPr/>
            </a:pPr>
            <a:r>
              <a:rPr lang="en-US" sz="1200" b="1" dirty="0" smtClean="0">
                <a:solidFill>
                  <a:schemeClr val="tx1"/>
                </a:solidFill>
              </a:rPr>
              <a:t> </a:t>
            </a:r>
            <a:r>
              <a:rPr lang="en-US" sz="1200" b="1" dirty="0" err="1" smtClean="0">
                <a:solidFill>
                  <a:schemeClr val="tx1"/>
                </a:solidFill>
              </a:rPr>
              <a:t>ip</a:t>
            </a:r>
            <a:r>
              <a:rPr lang="en-US" sz="1200" b="1" dirty="0" smtClean="0">
                <a:solidFill>
                  <a:schemeClr val="tx1"/>
                </a:solidFill>
              </a:rPr>
              <a:t> address 10.1.1.2 255.0.0.0</a:t>
            </a:r>
          </a:p>
          <a:p>
            <a:pPr marL="533400" lvl="0" indent="-533400" defTabSz="457200">
              <a:spcBef>
                <a:spcPct val="20000"/>
              </a:spcBef>
              <a:defRPr/>
            </a:pPr>
            <a:r>
              <a:rPr lang="en-US" sz="1200" b="1" dirty="0" smtClean="0">
                <a:solidFill>
                  <a:schemeClr val="tx1"/>
                </a:solidFill>
              </a:rPr>
              <a:t> </a:t>
            </a:r>
            <a:r>
              <a:rPr lang="en-US" sz="1200" b="1" dirty="0" err="1" smtClean="0">
                <a:solidFill>
                  <a:schemeClr val="tx1"/>
                </a:solidFill>
              </a:rPr>
              <a:t>ip</a:t>
            </a:r>
            <a:r>
              <a:rPr lang="en-US" sz="1200" b="1" dirty="0" smtClean="0">
                <a:solidFill>
                  <a:schemeClr val="tx1"/>
                </a:solidFill>
              </a:rPr>
              <a:t> access-group 9 out</a:t>
            </a:r>
          </a:p>
          <a:p>
            <a:pPr marL="533400" lvl="0" indent="-533400" defTabSz="457200">
              <a:spcBef>
                <a:spcPct val="20000"/>
              </a:spcBef>
              <a:defRPr/>
            </a:pPr>
            <a:r>
              <a:rPr lang="en-US" sz="1200" b="1" dirty="0" smtClean="0">
                <a:solidFill>
                  <a:schemeClr val="tx1"/>
                </a:solidFill>
              </a:rPr>
              <a:t>!</a:t>
            </a:r>
          </a:p>
          <a:p>
            <a:r>
              <a:rPr lang="en-US" sz="1200" b="1" dirty="0" smtClean="0">
                <a:solidFill>
                  <a:schemeClr val="tx1"/>
                </a:solidFill>
              </a:rPr>
              <a:t>Router </a:t>
            </a:r>
            <a:r>
              <a:rPr lang="en-US" sz="1200" b="1" dirty="0" err="1" smtClean="0">
                <a:solidFill>
                  <a:schemeClr val="tx1"/>
                </a:solidFill>
              </a:rPr>
              <a:t>ospf</a:t>
            </a:r>
            <a:r>
              <a:rPr lang="en-US" sz="1200" b="1" dirty="0" smtClean="0">
                <a:solidFill>
                  <a:schemeClr val="tx1"/>
                </a:solidFill>
              </a:rPr>
              <a:t> 1</a:t>
            </a:r>
          </a:p>
          <a:p>
            <a:r>
              <a:rPr lang="en-US" sz="1200" b="1" dirty="0" smtClean="0">
                <a:solidFill>
                  <a:schemeClr val="tx1"/>
                </a:solidFill>
              </a:rPr>
              <a:t>router-id 10.1.2.23</a:t>
            </a:r>
          </a:p>
          <a:p>
            <a:r>
              <a:rPr lang="en-US" sz="1200" b="1" dirty="0" smtClean="0">
                <a:solidFill>
                  <a:schemeClr val="tx1"/>
                </a:solidFill>
              </a:rPr>
              <a:t>network 10.0.0.0 0.255.255.255</a:t>
            </a:r>
          </a:p>
          <a:p>
            <a:pPr marL="533400" lvl="0" indent="-533400" defTabSz="457200">
              <a:spcBef>
                <a:spcPct val="20000"/>
              </a:spcBef>
              <a:defRPr/>
            </a:pPr>
            <a:r>
              <a:rPr lang="en-US" sz="1200" b="1" dirty="0" smtClean="0">
                <a:solidFill>
                  <a:schemeClr val="tx1"/>
                </a:solidFill>
              </a:rPr>
              <a:t>!</a:t>
            </a:r>
          </a:p>
          <a:p>
            <a:pPr marL="533400" lvl="0" indent="-533400" defTabSz="457200">
              <a:spcBef>
                <a:spcPct val="20000"/>
              </a:spcBef>
              <a:defRPr/>
            </a:pPr>
            <a:r>
              <a:rPr lang="en-US" sz="1200" b="1" dirty="0" smtClean="0">
                <a:solidFill>
                  <a:schemeClr val="tx1"/>
                </a:solidFill>
              </a:rPr>
              <a:t>access-list 9 10.1.0.0 0.0.255.255</a:t>
            </a:r>
          </a:p>
        </p:txBody>
      </p:sp>
      <p:sp>
        <p:nvSpPr>
          <p:cNvPr id="44" name="Rectangle 43"/>
          <p:cNvSpPr/>
          <p:nvPr/>
        </p:nvSpPr>
        <p:spPr>
          <a:xfrm>
            <a:off x="3200400" y="2743200"/>
            <a:ext cx="2514600" cy="2057400"/>
          </a:xfrm>
          <a:prstGeom prst="rect">
            <a:avLst/>
          </a:prstGeom>
          <a:solidFill>
            <a:schemeClr val="accent4">
              <a:lumMod val="40000"/>
              <a:lumOff val="60000"/>
              <a:alpha val="70000"/>
            </a:schemeClr>
          </a:solidFill>
          <a:ln cmpd="sng">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Interface vlan901</a:t>
            </a:r>
          </a:p>
          <a:p>
            <a:pPr marL="533400" lvl="0" indent="-533400" defTabSz="457200">
              <a:spcBef>
                <a:spcPct val="20000"/>
              </a:spcBef>
              <a:defRPr/>
            </a:pPr>
            <a:r>
              <a:rPr lang="en-US" sz="1200" b="1" dirty="0" smtClean="0">
                <a:solidFill>
                  <a:schemeClr val="tx1"/>
                </a:solidFill>
              </a:rPr>
              <a:t> </a:t>
            </a:r>
            <a:r>
              <a:rPr lang="en-US" sz="1200" b="1" dirty="0" err="1" smtClean="0">
                <a:solidFill>
                  <a:schemeClr val="tx1"/>
                </a:solidFill>
              </a:rPr>
              <a:t>ip</a:t>
            </a:r>
            <a:r>
              <a:rPr lang="en-US" sz="1200" b="1" dirty="0" smtClean="0">
                <a:solidFill>
                  <a:schemeClr val="tx1"/>
                </a:solidFill>
              </a:rPr>
              <a:t> address 10.1.1.5 255.0.0.0</a:t>
            </a:r>
          </a:p>
          <a:p>
            <a:pPr marL="533400" lvl="0" indent="-533400" defTabSz="457200">
              <a:spcBef>
                <a:spcPct val="20000"/>
              </a:spcBef>
              <a:defRPr/>
            </a:pPr>
            <a:r>
              <a:rPr lang="en-US" sz="1200" b="1" dirty="0" smtClean="0">
                <a:solidFill>
                  <a:schemeClr val="tx1"/>
                </a:solidFill>
              </a:rPr>
              <a:t> </a:t>
            </a:r>
            <a:r>
              <a:rPr lang="en-US" sz="1200" b="1" dirty="0" err="1" smtClean="0">
                <a:solidFill>
                  <a:schemeClr val="tx1"/>
                </a:solidFill>
              </a:rPr>
              <a:t>ip</a:t>
            </a:r>
            <a:r>
              <a:rPr lang="en-US" sz="1200" b="1" dirty="0" smtClean="0">
                <a:solidFill>
                  <a:schemeClr val="tx1"/>
                </a:solidFill>
              </a:rPr>
              <a:t> access-group 9 out</a:t>
            </a:r>
          </a:p>
          <a:p>
            <a:pPr marL="533400" lvl="0" indent="-533400" defTabSz="457200">
              <a:spcBef>
                <a:spcPct val="20000"/>
              </a:spcBef>
              <a:defRPr/>
            </a:pPr>
            <a:r>
              <a:rPr lang="en-US" sz="1200" b="1" dirty="0" smtClean="0">
                <a:solidFill>
                  <a:schemeClr val="tx1"/>
                </a:solidFill>
              </a:rPr>
              <a:t>!</a:t>
            </a:r>
          </a:p>
          <a:p>
            <a:r>
              <a:rPr lang="en-US" sz="1200" b="1" dirty="0" smtClean="0">
                <a:solidFill>
                  <a:schemeClr val="tx1"/>
                </a:solidFill>
              </a:rPr>
              <a:t>Router </a:t>
            </a:r>
            <a:r>
              <a:rPr lang="en-US" sz="1200" b="1" dirty="0" err="1" smtClean="0">
                <a:solidFill>
                  <a:schemeClr val="tx1"/>
                </a:solidFill>
              </a:rPr>
              <a:t>ospf</a:t>
            </a:r>
            <a:r>
              <a:rPr lang="en-US" sz="1200" b="1" dirty="0" smtClean="0">
                <a:solidFill>
                  <a:schemeClr val="tx1"/>
                </a:solidFill>
              </a:rPr>
              <a:t> 1</a:t>
            </a:r>
          </a:p>
          <a:p>
            <a:r>
              <a:rPr lang="en-US" sz="1200" b="1" dirty="0" smtClean="0">
                <a:solidFill>
                  <a:schemeClr val="tx1"/>
                </a:solidFill>
              </a:rPr>
              <a:t>router-id 10.1.2.23</a:t>
            </a:r>
          </a:p>
          <a:p>
            <a:r>
              <a:rPr lang="en-US" sz="1200" b="1" dirty="0" smtClean="0">
                <a:solidFill>
                  <a:schemeClr val="tx1"/>
                </a:solidFill>
              </a:rPr>
              <a:t>network 10.0.0.0 0.255.255.255</a:t>
            </a:r>
          </a:p>
          <a:p>
            <a:pPr marL="533400" lvl="0" indent="-533400" defTabSz="457200">
              <a:spcBef>
                <a:spcPct val="20000"/>
              </a:spcBef>
              <a:defRPr/>
            </a:pPr>
            <a:r>
              <a:rPr lang="en-US" sz="1200" b="1" dirty="0" smtClean="0">
                <a:solidFill>
                  <a:schemeClr val="tx1"/>
                </a:solidFill>
              </a:rPr>
              <a:t>!</a:t>
            </a:r>
          </a:p>
          <a:p>
            <a:pPr marL="533400" lvl="0" indent="-533400" defTabSz="457200">
              <a:spcBef>
                <a:spcPct val="20000"/>
              </a:spcBef>
              <a:defRPr/>
            </a:pPr>
            <a:r>
              <a:rPr lang="en-US" sz="1200" b="1" dirty="0" smtClean="0">
                <a:solidFill>
                  <a:schemeClr val="tx1"/>
                </a:solidFill>
              </a:rPr>
              <a:t>access-list 9 10.1.0.0 0.0.255.255</a:t>
            </a:r>
          </a:p>
        </p:txBody>
      </p:sp>
      <p:sp>
        <p:nvSpPr>
          <p:cNvPr id="2" name="Title 1"/>
          <p:cNvSpPr>
            <a:spLocks noGrp="1"/>
          </p:cNvSpPr>
          <p:nvPr>
            <p:ph type="title"/>
          </p:nvPr>
        </p:nvSpPr>
        <p:spPr/>
        <p:txBody>
          <a:bodyPr>
            <a:normAutofit/>
          </a:bodyPr>
          <a:lstStyle/>
          <a:p>
            <a:r>
              <a:rPr lang="en-US" dirty="0" smtClean="0"/>
              <a:t>Changing </a:t>
            </a:r>
            <a:r>
              <a:rPr lang="en-US" dirty="0" smtClean="0"/>
              <a:t>Configuration </a:t>
            </a:r>
            <a:r>
              <a:rPr lang="en-US" dirty="0" smtClean="0"/>
              <a:t>is </a:t>
            </a:r>
            <a:r>
              <a:rPr lang="en-US" dirty="0" smtClean="0"/>
              <a:t>Tricky</a:t>
            </a:r>
            <a:endParaRPr lang="en-US" dirty="0"/>
          </a:p>
        </p:txBody>
      </p:sp>
      <p:sp>
        <p:nvSpPr>
          <p:cNvPr id="34" name="Content Placeholder 33"/>
          <p:cNvSpPr>
            <a:spLocks noGrp="1"/>
          </p:cNvSpPr>
          <p:nvPr>
            <p:ph idx="1"/>
          </p:nvPr>
        </p:nvSpPr>
        <p:spPr>
          <a:xfrm>
            <a:off x="457200" y="1600201"/>
            <a:ext cx="8229600" cy="4800600"/>
          </a:xfrm>
        </p:spPr>
        <p:txBody>
          <a:bodyPr>
            <a:normAutofit/>
          </a:bodyPr>
          <a:lstStyle/>
          <a:p>
            <a:pPr>
              <a:buNone/>
            </a:pPr>
            <a:r>
              <a:rPr lang="en-US" sz="2800" dirty="0" smtClean="0"/>
              <a:t>Adding a new department with hosts spread across 3 buildings (this is a “simple” example!)</a:t>
            </a:r>
            <a:endParaRPr lang="en-US" sz="2800" dirty="0"/>
          </a:p>
        </p:txBody>
      </p:sp>
      <p:sp>
        <p:nvSpPr>
          <p:cNvPr id="55" name="Slide Number Placeholder 54"/>
          <p:cNvSpPr>
            <a:spLocks noGrp="1"/>
          </p:cNvSpPr>
          <p:nvPr>
            <p:ph type="sldNum" sz="quarter" idx="12"/>
          </p:nvPr>
        </p:nvSpPr>
        <p:spPr/>
        <p:txBody>
          <a:bodyPr/>
          <a:lstStyle/>
          <a:p>
            <a:fld id="{C332BC5D-F434-4A2D-9E72-1DEFE1E94600}" type="slidenum">
              <a:rPr lang="en-US" smtClean="0"/>
              <a:pPr/>
              <a:t>9</a:t>
            </a:fld>
            <a:endParaRPr lang="en-US" dirty="0"/>
          </a:p>
        </p:txBody>
      </p:sp>
      <p:sp>
        <p:nvSpPr>
          <p:cNvPr id="45" name="Rectangle 44"/>
          <p:cNvSpPr/>
          <p:nvPr/>
        </p:nvSpPr>
        <p:spPr>
          <a:xfrm>
            <a:off x="5867400" y="2743200"/>
            <a:ext cx="2438400" cy="2057400"/>
          </a:xfrm>
          <a:prstGeom prst="rect">
            <a:avLst/>
          </a:prstGeom>
          <a:solidFill>
            <a:schemeClr val="accent4">
              <a:lumMod val="40000"/>
              <a:lumOff val="60000"/>
              <a:alpha val="70000"/>
            </a:schemeClr>
          </a:solidFill>
          <a:ln cmpd="sng">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Interface vlan901</a:t>
            </a:r>
          </a:p>
          <a:p>
            <a:pPr marL="533400" lvl="0" indent="-533400" defTabSz="457200">
              <a:spcBef>
                <a:spcPct val="20000"/>
              </a:spcBef>
              <a:defRPr/>
            </a:pPr>
            <a:r>
              <a:rPr lang="en-US" sz="1200" b="1" dirty="0" smtClean="0">
                <a:solidFill>
                  <a:schemeClr val="tx1"/>
                </a:solidFill>
              </a:rPr>
              <a:t> </a:t>
            </a:r>
            <a:r>
              <a:rPr lang="en-US" sz="1200" b="1" dirty="0" err="1" smtClean="0">
                <a:solidFill>
                  <a:schemeClr val="tx1"/>
                </a:solidFill>
              </a:rPr>
              <a:t>ip</a:t>
            </a:r>
            <a:r>
              <a:rPr lang="en-US" sz="1200" b="1" dirty="0" smtClean="0">
                <a:solidFill>
                  <a:schemeClr val="tx1"/>
                </a:solidFill>
              </a:rPr>
              <a:t> address 10.1.1.8 255.0.0.0</a:t>
            </a:r>
          </a:p>
          <a:p>
            <a:pPr marL="533400" lvl="0" indent="-533400" defTabSz="457200">
              <a:spcBef>
                <a:spcPct val="20000"/>
              </a:spcBef>
              <a:defRPr/>
            </a:pPr>
            <a:r>
              <a:rPr lang="en-US" sz="1200" b="1" dirty="0" smtClean="0">
                <a:solidFill>
                  <a:schemeClr val="tx1"/>
                </a:solidFill>
              </a:rPr>
              <a:t> </a:t>
            </a:r>
            <a:r>
              <a:rPr lang="en-US" sz="1200" b="1" dirty="0" err="1" smtClean="0">
                <a:solidFill>
                  <a:schemeClr val="tx1"/>
                </a:solidFill>
              </a:rPr>
              <a:t>ip</a:t>
            </a:r>
            <a:r>
              <a:rPr lang="en-US" sz="1200" b="1" dirty="0" smtClean="0">
                <a:solidFill>
                  <a:schemeClr val="tx1"/>
                </a:solidFill>
              </a:rPr>
              <a:t> access-group 9 out</a:t>
            </a:r>
          </a:p>
          <a:p>
            <a:pPr marL="533400" lvl="0" indent="-533400" defTabSz="457200">
              <a:spcBef>
                <a:spcPct val="20000"/>
              </a:spcBef>
              <a:defRPr/>
            </a:pPr>
            <a:r>
              <a:rPr lang="en-US" sz="1200" b="1" dirty="0" smtClean="0">
                <a:solidFill>
                  <a:schemeClr val="tx1"/>
                </a:solidFill>
              </a:rPr>
              <a:t>!</a:t>
            </a:r>
          </a:p>
          <a:p>
            <a:r>
              <a:rPr lang="en-US" sz="1200" b="1" dirty="0" smtClean="0">
                <a:solidFill>
                  <a:schemeClr val="tx1"/>
                </a:solidFill>
              </a:rPr>
              <a:t>Router </a:t>
            </a:r>
            <a:r>
              <a:rPr lang="en-US" sz="1200" b="1" dirty="0" err="1" smtClean="0">
                <a:solidFill>
                  <a:schemeClr val="tx1"/>
                </a:solidFill>
              </a:rPr>
              <a:t>ospf</a:t>
            </a:r>
            <a:r>
              <a:rPr lang="en-US" sz="1200" b="1" dirty="0" smtClean="0">
                <a:solidFill>
                  <a:schemeClr val="tx1"/>
                </a:solidFill>
              </a:rPr>
              <a:t> 1</a:t>
            </a:r>
          </a:p>
          <a:p>
            <a:r>
              <a:rPr lang="en-US" sz="1200" b="1" dirty="0" smtClean="0">
                <a:solidFill>
                  <a:schemeClr val="tx1"/>
                </a:solidFill>
              </a:rPr>
              <a:t>router-id 10.1.2.23</a:t>
            </a:r>
          </a:p>
          <a:p>
            <a:r>
              <a:rPr lang="en-US" sz="1200" b="1" dirty="0" smtClean="0">
                <a:solidFill>
                  <a:schemeClr val="tx1"/>
                </a:solidFill>
              </a:rPr>
              <a:t>network 10.0.0.0 0.255.255.255</a:t>
            </a:r>
          </a:p>
          <a:p>
            <a:pPr marL="533400" lvl="0" indent="-533400" defTabSz="457200">
              <a:spcBef>
                <a:spcPct val="20000"/>
              </a:spcBef>
              <a:defRPr/>
            </a:pPr>
            <a:r>
              <a:rPr lang="en-US" sz="1200" b="1" dirty="0" smtClean="0">
                <a:solidFill>
                  <a:schemeClr val="tx1"/>
                </a:solidFill>
              </a:rPr>
              <a:t>!</a:t>
            </a:r>
          </a:p>
          <a:p>
            <a:pPr marL="533400" lvl="0" indent="-533400" defTabSz="457200">
              <a:spcBef>
                <a:spcPct val="20000"/>
              </a:spcBef>
              <a:defRPr/>
            </a:pPr>
            <a:r>
              <a:rPr lang="en-US" sz="1200" b="1" dirty="0" smtClean="0">
                <a:solidFill>
                  <a:schemeClr val="tx1"/>
                </a:solidFill>
              </a:rPr>
              <a:t>access-list 9 10.1.0.0 0.0.255.255</a:t>
            </a:r>
          </a:p>
        </p:txBody>
      </p:sp>
      <p:grpSp>
        <p:nvGrpSpPr>
          <p:cNvPr id="3" name="Group 13"/>
          <p:cNvGrpSpPr>
            <a:grpSpLocks/>
          </p:cNvGrpSpPr>
          <p:nvPr/>
        </p:nvGrpSpPr>
        <p:grpSpPr bwMode="auto">
          <a:xfrm>
            <a:off x="6705600" y="4876992"/>
            <a:ext cx="914400" cy="914208"/>
            <a:chOff x="4941" y="1586"/>
            <a:chExt cx="343" cy="433"/>
          </a:xfrm>
        </p:grpSpPr>
        <p:pic>
          <p:nvPicPr>
            <p:cNvPr id="5" name="Picture 14"/>
            <p:cNvPicPr>
              <a:picLocks noChangeArrowheads="1"/>
            </p:cNvPicPr>
            <p:nvPr/>
          </p:nvPicPr>
          <p:blipFill>
            <a:blip r:embed="rId4"/>
            <a:srcRect/>
            <a:stretch>
              <a:fillRect/>
            </a:stretch>
          </p:blipFill>
          <p:spPr bwMode="auto">
            <a:xfrm>
              <a:off x="4941" y="1586"/>
              <a:ext cx="343" cy="225"/>
            </a:xfrm>
            <a:prstGeom prst="rect">
              <a:avLst/>
            </a:prstGeom>
            <a:noFill/>
            <a:ln w="9525">
              <a:noFill/>
              <a:miter lim="800000"/>
              <a:headEnd/>
              <a:tailEnd/>
            </a:ln>
            <a:effectLst/>
          </p:spPr>
        </p:pic>
        <p:sp>
          <p:nvSpPr>
            <p:cNvPr id="6"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grpSp>
        <p:nvGrpSpPr>
          <p:cNvPr id="4" name="Group 21"/>
          <p:cNvGrpSpPr>
            <a:grpSpLocks/>
          </p:cNvGrpSpPr>
          <p:nvPr/>
        </p:nvGrpSpPr>
        <p:grpSpPr bwMode="auto">
          <a:xfrm>
            <a:off x="3886200" y="4876800"/>
            <a:ext cx="914400" cy="914400"/>
            <a:chOff x="4941" y="1622"/>
            <a:chExt cx="343" cy="397"/>
          </a:xfrm>
        </p:grpSpPr>
        <p:pic>
          <p:nvPicPr>
            <p:cNvPr id="8" name="Picture 22"/>
            <p:cNvPicPr>
              <a:picLocks noChangeArrowheads="1"/>
            </p:cNvPicPr>
            <p:nvPr/>
          </p:nvPicPr>
          <p:blipFill>
            <a:blip r:embed="rId4"/>
            <a:srcRect/>
            <a:stretch>
              <a:fillRect/>
            </a:stretch>
          </p:blipFill>
          <p:spPr bwMode="auto">
            <a:xfrm>
              <a:off x="4941" y="1622"/>
              <a:ext cx="343" cy="225"/>
            </a:xfrm>
            <a:prstGeom prst="rect">
              <a:avLst/>
            </a:prstGeom>
            <a:noFill/>
            <a:ln w="9525">
              <a:noFill/>
              <a:miter lim="800000"/>
              <a:headEnd/>
              <a:tailEnd/>
            </a:ln>
            <a:effectLst/>
          </p:spPr>
        </p:pic>
        <p:sp>
          <p:nvSpPr>
            <p:cNvPr id="9" name="Text Box 23"/>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grpSp>
        <p:nvGrpSpPr>
          <p:cNvPr id="7" name="Group 13"/>
          <p:cNvGrpSpPr>
            <a:grpSpLocks/>
          </p:cNvGrpSpPr>
          <p:nvPr/>
        </p:nvGrpSpPr>
        <p:grpSpPr bwMode="auto">
          <a:xfrm>
            <a:off x="1295400" y="4876800"/>
            <a:ext cx="914400" cy="914400"/>
            <a:chOff x="4941" y="1622"/>
            <a:chExt cx="343" cy="397"/>
          </a:xfrm>
        </p:grpSpPr>
        <p:pic>
          <p:nvPicPr>
            <p:cNvPr id="11" name="Picture 14"/>
            <p:cNvPicPr>
              <a:picLocks noChangeArrowheads="1"/>
            </p:cNvPicPr>
            <p:nvPr/>
          </p:nvPicPr>
          <p:blipFill>
            <a:blip r:embed="rId4"/>
            <a:srcRect/>
            <a:stretch>
              <a:fillRect/>
            </a:stretch>
          </p:blipFill>
          <p:spPr bwMode="auto">
            <a:xfrm>
              <a:off x="4941" y="1622"/>
              <a:ext cx="343" cy="225"/>
            </a:xfrm>
            <a:prstGeom prst="rect">
              <a:avLst/>
            </a:prstGeom>
            <a:noFill/>
            <a:ln w="9525">
              <a:noFill/>
              <a:miter lim="800000"/>
              <a:headEnd/>
              <a:tailEnd/>
            </a:ln>
            <a:effectLst/>
          </p:spPr>
        </p:pic>
        <p:sp>
          <p:nvSpPr>
            <p:cNvPr id="12" name="Text Box 15"/>
            <p:cNvSpPr txBox="1">
              <a:spLocks noChangeArrowheads="1"/>
            </p:cNvSpPr>
            <p:nvPr/>
          </p:nvSpPr>
          <p:spPr bwMode="auto">
            <a:xfrm>
              <a:off x="5081" y="1858"/>
              <a:ext cx="92" cy="161"/>
            </a:xfrm>
            <a:prstGeom prst="rect">
              <a:avLst/>
            </a:prstGeom>
            <a:noFill/>
            <a:ln w="9525">
              <a:noFill/>
              <a:miter lim="800000"/>
              <a:headEnd/>
              <a:tailEnd/>
            </a:ln>
            <a:effectLst/>
          </p:spPr>
          <p:txBody>
            <a:bodyPr wrap="none" lIns="73025" tIns="36512" rIns="73025" bIns="36512">
              <a:spAutoFit/>
            </a:bodyPr>
            <a:lstStyle/>
            <a:p>
              <a:pPr algn="ctr"/>
              <a:endParaRPr lang="en-US" sz="1200" b="1" dirty="0"/>
            </a:p>
          </p:txBody>
        </p:sp>
      </p:grpSp>
      <p:cxnSp>
        <p:nvCxnSpPr>
          <p:cNvPr id="14" name="Straight Connector 13"/>
          <p:cNvCxnSpPr>
            <a:stCxn id="11" idx="3"/>
            <a:endCxn id="8" idx="1"/>
          </p:cNvCxnSpPr>
          <p:nvPr/>
        </p:nvCxnSpPr>
        <p:spPr>
          <a:xfrm>
            <a:off x="2209800" y="5135919"/>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1"/>
            <a:endCxn id="8" idx="3"/>
          </p:cNvCxnSpPr>
          <p:nvPr/>
        </p:nvCxnSpPr>
        <p:spPr>
          <a:xfrm rot="10800000" flipV="1">
            <a:off x="4800600" y="5114325"/>
            <a:ext cx="1905000" cy="21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AutoShape 18"/>
          <p:cNvCxnSpPr>
            <a:cxnSpLocks noChangeShapeType="1"/>
            <a:stCxn id="20" idx="3"/>
            <a:endCxn id="5" idx="2"/>
          </p:cNvCxnSpPr>
          <p:nvPr/>
        </p:nvCxnSpPr>
        <p:spPr bwMode="auto">
          <a:xfrm flipV="1">
            <a:off x="7162800" y="5351850"/>
            <a:ext cx="1588" cy="403995"/>
          </a:xfrm>
          <a:prstGeom prst="straightConnector1">
            <a:avLst/>
          </a:prstGeom>
          <a:noFill/>
          <a:ln w="9525">
            <a:solidFill>
              <a:schemeClr val="tx1"/>
            </a:solidFill>
            <a:round/>
            <a:headEnd/>
            <a:tailEnd/>
          </a:ln>
          <a:effectLst/>
        </p:spPr>
      </p:cxnSp>
      <p:sp>
        <p:nvSpPr>
          <p:cNvPr id="19" name="Text Box 31"/>
          <p:cNvSpPr txBox="1">
            <a:spLocks noChangeArrowheads="1"/>
          </p:cNvSpPr>
          <p:nvPr/>
        </p:nvSpPr>
        <p:spPr bwMode="auto">
          <a:xfrm>
            <a:off x="6553200" y="6488668"/>
            <a:ext cx="1460656" cy="369332"/>
          </a:xfrm>
          <a:prstGeom prst="rect">
            <a:avLst/>
          </a:prstGeom>
          <a:noFill/>
          <a:ln w="9525">
            <a:noFill/>
            <a:miter lim="800000"/>
            <a:headEnd/>
            <a:tailEnd/>
          </a:ln>
          <a:effectLst/>
        </p:spPr>
        <p:txBody>
          <a:bodyPr wrap="none">
            <a:spAutoFit/>
          </a:bodyPr>
          <a:lstStyle/>
          <a:p>
            <a:pPr eaLnBrk="1" hangingPunct="1"/>
            <a:r>
              <a:rPr lang="en-US" dirty="0" smtClean="0"/>
              <a:t>Department1</a:t>
            </a:r>
            <a:endParaRPr lang="en-US" dirty="0"/>
          </a:p>
        </p:txBody>
      </p:sp>
      <p:sp>
        <p:nvSpPr>
          <p:cNvPr id="20" name="Cloud"/>
          <p:cNvSpPr>
            <a:spLocks noChangeAspect="1" noEditPoints="1" noChangeArrowheads="1"/>
          </p:cNvSpPr>
          <p:nvPr/>
        </p:nvSpPr>
        <p:spPr bwMode="auto">
          <a:xfrm>
            <a:off x="6629400" y="5715000"/>
            <a:ext cx="1066800" cy="714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cxnSp>
        <p:nvCxnSpPr>
          <p:cNvPr id="21" name="AutoShape 18"/>
          <p:cNvCxnSpPr>
            <a:cxnSpLocks noChangeShapeType="1"/>
            <a:stCxn id="23" idx="3"/>
            <a:endCxn id="11" idx="2"/>
          </p:cNvCxnSpPr>
          <p:nvPr/>
        </p:nvCxnSpPr>
        <p:spPr bwMode="auto">
          <a:xfrm flipV="1">
            <a:off x="1752600" y="5395037"/>
            <a:ext cx="1588" cy="372476"/>
          </a:xfrm>
          <a:prstGeom prst="straightConnector1">
            <a:avLst/>
          </a:prstGeom>
          <a:noFill/>
          <a:ln w="9525">
            <a:solidFill>
              <a:schemeClr val="tx1"/>
            </a:solidFill>
            <a:round/>
            <a:headEnd/>
            <a:tailEnd/>
          </a:ln>
          <a:effectLst/>
        </p:spPr>
      </p:cxnSp>
      <p:sp>
        <p:nvSpPr>
          <p:cNvPr id="22" name="Text Box 31"/>
          <p:cNvSpPr txBox="1">
            <a:spLocks noChangeArrowheads="1"/>
          </p:cNvSpPr>
          <p:nvPr/>
        </p:nvSpPr>
        <p:spPr bwMode="auto">
          <a:xfrm>
            <a:off x="1066800" y="6488668"/>
            <a:ext cx="1460656" cy="369332"/>
          </a:xfrm>
          <a:prstGeom prst="rect">
            <a:avLst/>
          </a:prstGeom>
          <a:noFill/>
          <a:ln w="9525">
            <a:noFill/>
            <a:miter lim="800000"/>
            <a:headEnd/>
            <a:tailEnd/>
          </a:ln>
          <a:effectLst/>
        </p:spPr>
        <p:txBody>
          <a:bodyPr wrap="none">
            <a:spAutoFit/>
          </a:bodyPr>
          <a:lstStyle/>
          <a:p>
            <a:pPr eaLnBrk="1" hangingPunct="1"/>
            <a:r>
              <a:rPr lang="en-US" dirty="0" smtClean="0"/>
              <a:t>Department1</a:t>
            </a:r>
            <a:endParaRPr lang="en-US" dirty="0"/>
          </a:p>
        </p:txBody>
      </p:sp>
      <p:sp>
        <p:nvSpPr>
          <p:cNvPr id="23" name="Cloud"/>
          <p:cNvSpPr>
            <a:spLocks noChangeAspect="1" noEditPoints="1" noChangeArrowheads="1"/>
          </p:cNvSpPr>
          <p:nvPr/>
        </p:nvSpPr>
        <p:spPr bwMode="auto">
          <a:xfrm>
            <a:off x="1219200" y="5726668"/>
            <a:ext cx="1066800" cy="714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cxnSp>
        <p:nvCxnSpPr>
          <p:cNvPr id="24" name="AutoShape 18"/>
          <p:cNvCxnSpPr>
            <a:cxnSpLocks noChangeShapeType="1"/>
            <a:stCxn id="26" idx="3"/>
            <a:endCxn id="8" idx="2"/>
          </p:cNvCxnSpPr>
          <p:nvPr/>
        </p:nvCxnSpPr>
        <p:spPr bwMode="auto">
          <a:xfrm flipV="1">
            <a:off x="4330544" y="5395037"/>
            <a:ext cx="12856" cy="437008"/>
          </a:xfrm>
          <a:prstGeom prst="straightConnector1">
            <a:avLst/>
          </a:prstGeom>
          <a:noFill/>
          <a:ln w="9525">
            <a:solidFill>
              <a:schemeClr val="tx1"/>
            </a:solidFill>
            <a:round/>
            <a:headEnd/>
            <a:tailEnd/>
          </a:ln>
          <a:effectLst/>
        </p:spPr>
      </p:cxnSp>
      <p:sp>
        <p:nvSpPr>
          <p:cNvPr id="25" name="Text Box 31"/>
          <p:cNvSpPr txBox="1">
            <a:spLocks noChangeArrowheads="1"/>
          </p:cNvSpPr>
          <p:nvPr/>
        </p:nvSpPr>
        <p:spPr bwMode="auto">
          <a:xfrm>
            <a:off x="3720944" y="6477000"/>
            <a:ext cx="1460656" cy="369332"/>
          </a:xfrm>
          <a:prstGeom prst="rect">
            <a:avLst/>
          </a:prstGeom>
          <a:noFill/>
          <a:ln w="9525">
            <a:noFill/>
            <a:miter lim="800000"/>
            <a:headEnd/>
            <a:tailEnd/>
          </a:ln>
          <a:effectLst/>
        </p:spPr>
        <p:txBody>
          <a:bodyPr wrap="square">
            <a:spAutoFit/>
          </a:bodyPr>
          <a:lstStyle/>
          <a:p>
            <a:pPr eaLnBrk="1" hangingPunct="1"/>
            <a:r>
              <a:rPr lang="en-US" dirty="0" smtClean="0"/>
              <a:t>Department1</a:t>
            </a:r>
            <a:endParaRPr lang="en-US" dirty="0"/>
          </a:p>
        </p:txBody>
      </p:sp>
      <p:sp>
        <p:nvSpPr>
          <p:cNvPr id="26" name="Cloud"/>
          <p:cNvSpPr>
            <a:spLocks noChangeAspect="1" noEditPoints="1" noChangeArrowheads="1"/>
          </p:cNvSpPr>
          <p:nvPr/>
        </p:nvSpPr>
        <p:spPr bwMode="auto">
          <a:xfrm>
            <a:off x="3797144" y="5791200"/>
            <a:ext cx="1066800" cy="714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cxnSp>
        <p:nvCxnSpPr>
          <p:cNvPr id="42" name="Straight Connector 41"/>
          <p:cNvCxnSpPr/>
          <p:nvPr/>
        </p:nvCxnSpPr>
        <p:spPr>
          <a:xfrm>
            <a:off x="3200400" y="2743200"/>
            <a:ext cx="2514600" cy="19812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276600" y="2743200"/>
            <a:ext cx="2438400" cy="20574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20944" y="5638800"/>
            <a:ext cx="1384456" cy="1034534"/>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3644744" y="5638800"/>
            <a:ext cx="1447800" cy="1034534"/>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867400" y="3352800"/>
            <a:ext cx="2438400" cy="152400"/>
          </a:xfrm>
          <a:prstGeom prst="rect">
            <a:avLst/>
          </a:prstGeom>
          <a:solidFill>
            <a:srgbClr val="FF66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381000" y="2819400"/>
            <a:ext cx="8077200" cy="6858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1000" y="3657600"/>
            <a:ext cx="8077200" cy="7620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81000" y="4495800"/>
            <a:ext cx="8077200" cy="2286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Callout 37"/>
          <p:cNvSpPr/>
          <p:nvPr/>
        </p:nvSpPr>
        <p:spPr>
          <a:xfrm>
            <a:off x="7696200" y="4114800"/>
            <a:ext cx="1447800" cy="838200"/>
          </a:xfrm>
          <a:prstGeom prst="wedgeEllipseCallout">
            <a:avLst>
              <a:gd name="adj1" fmla="val -58225"/>
              <a:gd name="adj2" fmla="val -1181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Opens up a hole</a:t>
            </a:r>
            <a:endParaRPr lang="en-US" dirty="0"/>
          </a:p>
        </p:txBody>
      </p:sp>
    </p:spTree>
    <p:custDataLst>
      <p:tags r:id="rId1"/>
    </p:custDataLst>
  </p:cSld>
  <p:clrMapOvr>
    <a:masterClrMapping/>
  </p:clrMapOvr>
  <p:transition xmlns:p14="http://schemas.microsoft.com/office/powerpoint/2010/main" advTm="1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par>
                                <p:cTn id="35" presetID="3" presetClass="entr" presetSubtype="1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par>
                                <p:cTn id="44" presetID="3" presetClass="entr" presetSubtype="1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linds(horizontal)">
                                      <p:cBhvr>
                                        <p:cTn id="51" dur="500"/>
                                        <p:tgtEl>
                                          <p:spTgt spid="4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linds(horizontal)">
                                      <p:cBhvr>
                                        <p:cTn id="54" dur="500"/>
                                        <p:tgtEl>
                                          <p:spTgt spid="4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linds(horizontal)">
                                      <p:cBhvr>
                                        <p:cTn id="67" dur="500"/>
                                        <p:tgtEl>
                                          <p:spTgt spid="37"/>
                                        </p:tgtEl>
                                      </p:cBhvr>
                                    </p:animEffect>
                                  </p:childTnLst>
                                </p:cTn>
                              </p:par>
                              <p:par>
                                <p:cTn id="68" presetID="3" presetClass="exit" presetSubtype="10" fill="hold" grpId="0" nodeType="withEffect">
                                  <p:stCondLst>
                                    <p:cond delay="0"/>
                                  </p:stCondLst>
                                  <p:childTnLst>
                                    <p:animEffect transition="out" filter="blinds(horizontal)">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linds(horizontal)">
                                      <p:cBhvr>
                                        <p:cTn id="75" dur="500"/>
                                        <p:tgtEl>
                                          <p:spTgt spid="47"/>
                                        </p:tgtEl>
                                      </p:cBhvr>
                                    </p:animEffect>
                                  </p:childTnLst>
                                </p:cTn>
                              </p:par>
                              <p:par>
                                <p:cTn id="76" presetID="3" presetClass="exit" presetSubtype="10" fill="hold" nodeType="withEffect">
                                  <p:stCondLst>
                                    <p:cond delay="0"/>
                                  </p:stCondLst>
                                  <p:childTnLst>
                                    <p:animEffect transition="out" filter="blinds(horizontal)">
                                      <p:cBhvr>
                                        <p:cTn id="77" dur="500"/>
                                        <p:tgtEl>
                                          <p:spTgt spid="37"/>
                                        </p:tgtEl>
                                      </p:cBhvr>
                                    </p:animEffect>
                                    <p:set>
                                      <p:cBhvr>
                                        <p:cTn id="78" dur="1" fill="hold">
                                          <p:stCondLst>
                                            <p:cond delay="499"/>
                                          </p:stCondLst>
                                        </p:cTn>
                                        <p:tgtEl>
                                          <p:spTgt spid="3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blinds(horizontal)">
                                      <p:cBhvr>
                                        <p:cTn id="83" dur="500"/>
                                        <p:tgtEl>
                                          <p:spTgt spid="42"/>
                                        </p:tgtEl>
                                      </p:cBhvr>
                                    </p:animEffect>
                                  </p:childTnLst>
                                </p:cTn>
                              </p:par>
                              <p:par>
                                <p:cTn id="84" presetID="3" presetClass="exit" presetSubtype="10" fill="hold" nodeType="withEffect">
                                  <p:stCondLst>
                                    <p:cond delay="0"/>
                                  </p:stCondLst>
                                  <p:childTnLst>
                                    <p:animEffect transition="out" filter="blinds(horizontal)">
                                      <p:cBhvr>
                                        <p:cTn id="85" dur="500"/>
                                        <p:tgtEl>
                                          <p:spTgt spid="47"/>
                                        </p:tgtEl>
                                      </p:cBhvr>
                                    </p:animEffect>
                                    <p:set>
                                      <p:cBhvr>
                                        <p:cTn id="86" dur="1" fill="hold">
                                          <p:stCondLst>
                                            <p:cond delay="499"/>
                                          </p:stCondLst>
                                        </p:cTn>
                                        <p:tgtEl>
                                          <p:spTgt spid="47"/>
                                        </p:tgtEl>
                                        <p:attrNameLst>
                                          <p:attrName>style.visibility</p:attrName>
                                        </p:attrNameLst>
                                      </p:cBhvr>
                                      <p:to>
                                        <p:strVal val="hidden"/>
                                      </p:to>
                                    </p:set>
                                  </p:childTnLst>
                                </p:cTn>
                              </p:par>
                              <p:par>
                                <p:cTn id="87" presetID="3" presetClass="entr" presetSubtype="1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blinds(horizontal)">
                                      <p:cBhvr>
                                        <p:cTn id="89" dur="500"/>
                                        <p:tgtEl>
                                          <p:spTgt spid="46"/>
                                        </p:tgtEl>
                                      </p:cBhvr>
                                    </p:animEffect>
                                  </p:childTnLst>
                                </p:cTn>
                              </p:par>
                              <p:par>
                                <p:cTn id="90" presetID="3" presetClass="entr" presetSubtype="10"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par>
                                <p:cTn id="93" presetID="3" presetClass="entr" presetSubtype="1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blinds(horizontal)">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nodeType="clickEffect">
                                  <p:stCondLst>
                                    <p:cond delay="0"/>
                                  </p:stCondLst>
                                  <p:childTnLst>
                                    <p:animEffect transition="out" filter="blinds(horizontal)">
                                      <p:cBhvr>
                                        <p:cTn id="99" dur="500"/>
                                        <p:tgtEl>
                                          <p:spTgt spid="42"/>
                                        </p:tgtEl>
                                      </p:cBhvr>
                                    </p:animEffect>
                                    <p:set>
                                      <p:cBhvr>
                                        <p:cTn id="100" dur="1" fill="hold">
                                          <p:stCondLst>
                                            <p:cond delay="499"/>
                                          </p:stCondLst>
                                        </p:cTn>
                                        <p:tgtEl>
                                          <p:spTgt spid="42"/>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500"/>
                                        <p:tgtEl>
                                          <p:spTgt spid="49"/>
                                        </p:tgtEl>
                                      </p:cBhvr>
                                    </p:animEffect>
                                    <p:set>
                                      <p:cBhvr>
                                        <p:cTn id="106" dur="1" fill="hold">
                                          <p:stCondLst>
                                            <p:cond delay="499"/>
                                          </p:stCondLst>
                                        </p:cTn>
                                        <p:tgtEl>
                                          <p:spTgt spid="49"/>
                                        </p:tgtEl>
                                        <p:attrNameLst>
                                          <p:attrName>style.visibility</p:attrName>
                                        </p:attrNameLst>
                                      </p:cBhvr>
                                      <p:to>
                                        <p:strVal val="hidden"/>
                                      </p:to>
                                    </p:set>
                                  </p:childTnLst>
                                </p:cTn>
                              </p:par>
                              <p:par>
                                <p:cTn id="107" presetID="3" presetClass="exit" presetSubtype="10" fill="hold" nodeType="withEffect">
                                  <p:stCondLst>
                                    <p:cond delay="0"/>
                                  </p:stCondLst>
                                  <p:childTnLst>
                                    <p:animEffect transition="out" filter="blinds(horizontal)">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blinds(horizontal)">
                                      <p:cBhvr>
                                        <p:cTn id="114" dur="500"/>
                                        <p:tgtEl>
                                          <p:spTgt spid="64"/>
                                        </p:tgtEl>
                                      </p:cBhvr>
                                    </p:animEffect>
                                  </p:childTnLst>
                                </p:cTn>
                              </p:par>
                              <p:par>
                                <p:cTn id="115" presetID="1"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45" grpId="0" animBg="1"/>
      <p:bldP spid="64" grpId="0" animBg="1"/>
      <p:bldP spid="36"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7|0.2|0.4"/>
</p:tagLst>
</file>

<file path=ppt/tags/tag2.xml><?xml version="1.0" encoding="utf-8"?>
<p:tagLst xmlns:a="http://schemas.openxmlformats.org/drawingml/2006/main" xmlns:r="http://schemas.openxmlformats.org/officeDocument/2006/relationships" xmlns:p="http://schemas.openxmlformats.org/presentationml/2006/main">
  <p:tag name="TIMING" val="|26.2|0.3|25.3|2.6|1.4|1"/>
</p:tagLst>
</file>

<file path=ppt/tags/tag3.xml><?xml version="1.0" encoding="utf-8"?>
<p:tagLst xmlns:a="http://schemas.openxmlformats.org/drawingml/2006/main" xmlns:r="http://schemas.openxmlformats.org/officeDocument/2006/relationships" xmlns:p="http://schemas.openxmlformats.org/presentationml/2006/main">
  <p:tag name="TIMING" val="|19.6|2.6|8.2|3.4"/>
</p:tagLst>
</file>

<file path=ppt/tags/tag4.xml><?xml version="1.0" encoding="utf-8"?>
<p:tagLst xmlns:a="http://schemas.openxmlformats.org/drawingml/2006/main" xmlns:r="http://schemas.openxmlformats.org/officeDocument/2006/relationships" xmlns:p="http://schemas.openxmlformats.org/presentationml/2006/main">
  <p:tag name="TIMING" val="|12.3|5.5"/>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12400</TotalTime>
  <Words>3627</Words>
  <Application>Microsoft Macintosh PowerPoint</Application>
  <PresentationFormat>On-screen Show (4:3)</PresentationFormat>
  <Paragraphs>781</Paragraphs>
  <Slides>44</Slides>
  <Notes>34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1_Default Design</vt:lpstr>
      <vt:lpstr>Network Configuration Management</vt:lpstr>
      <vt:lpstr>The Case for Management</vt:lpstr>
      <vt:lpstr>The Case for Management</vt:lpstr>
      <vt:lpstr>PowerPoint Presentation</vt:lpstr>
      <vt:lpstr>Network Configuration</vt:lpstr>
      <vt:lpstr>Configuration Changes Over Time</vt:lpstr>
      <vt:lpstr>Configuration Changes Over Time</vt:lpstr>
      <vt:lpstr>Modern Networks are Complex</vt:lpstr>
      <vt:lpstr>Changing Configuration is Tricky</vt:lpstr>
      <vt:lpstr>Getting a Grip on Complexity</vt:lpstr>
      <vt:lpstr>Measuring and Mitigating Complexity</vt:lpstr>
      <vt:lpstr>Services</vt:lpstr>
      <vt:lpstr>MPLS Overview</vt:lpstr>
      <vt:lpstr>Circuit Abstraction: Label Swapping</vt:lpstr>
      <vt:lpstr>Layer 3 Virtual Private Networks</vt:lpstr>
      <vt:lpstr>Building Private Networks</vt:lpstr>
      <vt:lpstr>Layer 2 vs. Layer 3 VPNs</vt:lpstr>
      <vt:lpstr>Layer 3 BGP/MPLS VPNs</vt:lpstr>
      <vt:lpstr>High-Level Overview of Operation</vt:lpstr>
      <vt:lpstr>BGP/MPLS VPN key components</vt:lpstr>
      <vt:lpstr>Virtual Routing and Forwarding</vt:lpstr>
      <vt:lpstr>Routing: Constraining Distribution</vt:lpstr>
      <vt:lpstr>BGP/MPLS VPN Routing in Cisco IOS</vt:lpstr>
      <vt:lpstr>Forwarding</vt:lpstr>
      <vt:lpstr>Forwarding in BGP/MPLS VPNs</vt:lpstr>
      <vt:lpstr>Measuring Complexity</vt:lpstr>
      <vt:lpstr>Two Types of Design Complexity</vt:lpstr>
      <vt:lpstr>Naïve Metrics Don’t Work</vt:lpstr>
      <vt:lpstr>Referential Complexity:  Dependency Graph</vt:lpstr>
      <vt:lpstr>Referential Dependence Metrics</vt:lpstr>
      <vt:lpstr>Empirical Study of Implementation Complexity</vt:lpstr>
      <vt:lpstr>Metrics  Complexity</vt:lpstr>
      <vt:lpstr>Inherent Complexity</vt:lpstr>
      <vt:lpstr>Reachability Sets</vt:lpstr>
      <vt:lpstr>Inherent Complexity: Uniformity Metric</vt:lpstr>
      <vt:lpstr>Empirical Results</vt:lpstr>
      <vt:lpstr>Insights</vt:lpstr>
      <vt:lpstr>(Toward) Mitigating complexity – Mining policy</vt:lpstr>
      <vt:lpstr>Policy Units</vt:lpstr>
      <vt:lpstr>Policy Units in Enterprises</vt:lpstr>
      <vt:lpstr>Policy units: Policy-heavy Enterprise</vt:lpstr>
      <vt:lpstr>Conclusion</vt:lpstr>
      <vt:lpstr>Deconstructing Network Complexity</vt:lpstr>
      <vt:lpstr>Many open issues…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Unraveling complexity in enterprise networks</dc:title>
  <dc:creator> </dc:creator>
  <cp:lastModifiedBy>Nick Feamster</cp:lastModifiedBy>
  <cp:revision>249</cp:revision>
  <dcterms:created xsi:type="dcterms:W3CDTF">2010-01-06T03:08:07Z</dcterms:created>
  <dcterms:modified xsi:type="dcterms:W3CDTF">2011-09-27T15:34:56Z</dcterms:modified>
</cp:coreProperties>
</file>