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0" r:id="rId10"/>
    <p:sldId id="265" r:id="rId11"/>
    <p:sldId id="267" r:id="rId12"/>
    <p:sldId id="268" r:id="rId13"/>
    <p:sldId id="269" r:id="rId14"/>
    <p:sldId id="276" r:id="rId15"/>
    <p:sldId id="277" r:id="rId16"/>
    <p:sldId id="278" r:id="rId17"/>
    <p:sldId id="286" r:id="rId18"/>
    <p:sldId id="287" r:id="rId19"/>
    <p:sldId id="288" r:id="rId20"/>
    <p:sldId id="289" r:id="rId21"/>
    <p:sldId id="290" r:id="rId22"/>
    <p:sldId id="291" r:id="rId23"/>
    <p:sldId id="279" r:id="rId24"/>
    <p:sldId id="292" r:id="rId25"/>
    <p:sldId id="280" r:id="rId26"/>
    <p:sldId id="281" r:id="rId27"/>
    <p:sldId id="282" r:id="rId28"/>
    <p:sldId id="283" r:id="rId29"/>
    <p:sldId id="284" r:id="rId30"/>
    <p:sldId id="285" r:id="rId31"/>
    <p:sldId id="32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2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31E63-7740-2049-BE4A-B5F7A9990DE7}" type="datetimeFigureOut">
              <a:rPr lang="en-US" smtClean="0"/>
              <a:pPr/>
              <a:t>9/29/11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C474F-2928-A448-BE4C-D3AA91502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DD856-2DAF-2E48-8026-CF63604EA2CE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4FA72-9309-EE48-9823-F10385A1DDE5}" type="slidenum">
              <a:rPr lang="en-US"/>
              <a:pPr/>
              <a:t>11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491C7-EE2E-AF4A-8847-3E5C98BF2414}" type="slidenum">
              <a:rPr lang="en-US"/>
              <a:pPr/>
              <a:t>12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FB7E3-AE33-9742-8C2A-DCC64CA54EF6}" type="slidenum">
              <a:rPr lang="en-US"/>
              <a:pPr/>
              <a:t>13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Informal analysis (collected from a mailing list archive): by no means a complete list</a:t>
            </a:r>
          </a:p>
          <a:p>
            <a:pPr>
              <a:spcBef>
                <a:spcPct val="0"/>
              </a:spcBef>
            </a:pPr>
            <a:r>
              <a:rPr lang="en-US"/>
              <a:t>Be careful: incidents not decreasing.  With larger scale, these incidents could be further reaching.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Statistical analysis just shows that there are a lot of these incidents.  Don’t want to make the statement that 1 fire is not important.</a:t>
            </a:r>
          </a:p>
          <a:p>
            <a:pPr>
              <a:spcBef>
                <a:spcPct val="0"/>
              </a:spcBef>
            </a:pPr>
            <a:r>
              <a:rPr lang="en-US"/>
              <a:t>Do we need to make the point about ‘fires’?</a:t>
            </a:r>
          </a:p>
          <a:p>
            <a:pPr>
              <a:spcBef>
                <a:spcPct val="0"/>
              </a:spcBef>
            </a:pPr>
            <a:r>
              <a:rPr lang="en-US"/>
              <a:t>83 power outages, 1 fire</a:t>
            </a:r>
          </a:p>
          <a:p>
            <a:pPr>
              <a:spcBef>
                <a:spcPct val="0"/>
              </a:spcBef>
            </a:pPr>
            <a:r>
              <a:rPr lang="en-US"/>
              <a:t>“</a:t>
            </a:r>
            <a:r>
              <a:rPr lang="en-US" b="1">
                <a:solidFill>
                  <a:srgbClr val="FF0000"/>
                </a:solidFill>
              </a:rPr>
              <a:t>Two rats crawled through an underground cable</a:t>
            </a:r>
            <a:r>
              <a:rPr lang="en-US"/>
              <a:t> conduit into a cabinet of power switching gear adjacent to the Stanford University cogeneration plant, and </a:t>
            </a:r>
            <a:r>
              <a:rPr lang="en-US" b="1">
                <a:solidFill>
                  <a:srgbClr val="FF0000"/>
                </a:solidFill>
              </a:rPr>
              <a:t>caused an explosion that cut off power to the Stanford area</a:t>
            </a:r>
            <a:r>
              <a:rPr lang="en-US"/>
              <a:t>.” (October 12, 1996)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C06B3-B55E-8647-93E3-7628740638E9}" type="slidenum">
              <a:rPr lang="en-US"/>
              <a:pPr/>
              <a:t>14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CE312-9C9C-4B41-8345-DB09FC6EBCA4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Workflow!! Away from sr towards operation with tool can be used prior to deployment</a:t>
            </a:r>
          </a:p>
          <a:p>
            <a:r>
              <a:rPr lang="en-US"/>
              <a:t>PICTURE</a:t>
            </a:r>
          </a:p>
          <a:p>
            <a:endParaRPr lang="en-US"/>
          </a:p>
          <a:p>
            <a:r>
              <a:rPr lang="en-US"/>
              <a:t>Problems may be masked</a:t>
            </a:r>
          </a:p>
          <a:p>
            <a:r>
              <a:rPr lang="en-US"/>
              <a:t>Not just mistakes</a:t>
            </a:r>
          </a:p>
          <a:p>
            <a:r>
              <a:rPr lang="en-US"/>
              <a:t>What are the kinds of things that people are likely to want to change:</a:t>
            </a:r>
          </a:p>
          <a:p>
            <a:r>
              <a:rPr lang="en-US"/>
              <a:t>For example: link provision, flash crowd (simple example)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6F9C8-C63A-5840-B916-2182698F7021}" type="slidenum">
              <a:rPr lang="en-US"/>
              <a:pPr/>
              <a:t>16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5948E-04AA-3844-9618-37930F06EB8C}" type="slidenum">
              <a:rPr lang="en-US"/>
              <a:pPr/>
              <a:t>17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Explanation of path visibility wasn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obvious.</a:t>
            </a:r>
          </a:p>
          <a:p>
            <a:r>
              <a:rPr lang="en-US"/>
              <a:t>Need to make a simpler explanation of the property</a:t>
            </a:r>
          </a:p>
          <a:p>
            <a:r>
              <a:rPr lang="en-US"/>
              <a:t>Give some more informal language here: explicitly call out the problems that result when these things are violated. 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if you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have path visibility, then…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7150B-3F33-5C41-B41B-672E4C264C18}" type="slidenum">
              <a:rPr lang="en-US"/>
              <a:pPr/>
              <a:t>18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00454-BCB7-154D-821E-0A47C885373B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Explanation of path visibility wasn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obvious.</a:t>
            </a:r>
          </a:p>
          <a:p>
            <a:r>
              <a:rPr lang="en-US"/>
              <a:t>Need to make a simpler explanation of the property</a:t>
            </a:r>
          </a:p>
          <a:p>
            <a:r>
              <a:rPr lang="en-US"/>
              <a:t>Give some more informal language here: explicitly call out the problems that result when these things are violated. 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if you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have path visibility, then…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488CB-E503-6D42-83BE-8E6A66258855}" type="slidenum">
              <a:rPr lang="en-US"/>
              <a:pPr/>
              <a:t>20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External filtering vs. internal dissemination</a:t>
            </a:r>
          </a:p>
          <a:p>
            <a:r>
              <a:rPr lang="en-US"/>
              <a:t>(external vs. internal)</a:t>
            </a:r>
          </a:p>
          <a:p>
            <a:endParaRPr lang="en-US"/>
          </a:p>
          <a:p>
            <a:r>
              <a:rPr lang="en-US"/>
              <a:t>What makes distributed configuration hard?</a:t>
            </a:r>
          </a:p>
          <a:p>
            <a:r>
              <a:rPr lang="en-US"/>
              <a:t>Filtering: Who gets what</a:t>
            </a:r>
          </a:p>
          <a:p>
            <a:r>
              <a:rPr lang="en-US"/>
              <a:t>Dissemination: how they get it (the path by which they get it)</a:t>
            </a:r>
          </a:p>
          <a:p>
            <a:r>
              <a:rPr lang="en-US"/>
              <a:t>Ranking: what they get</a:t>
            </a:r>
          </a:p>
          <a:p>
            <a:endParaRPr lang="en-US"/>
          </a:p>
          <a:p>
            <a:r>
              <a:rPr lang="en-US"/>
              <a:t>Not much else in terms of complicated side effects – </a:t>
            </a:r>
          </a:p>
          <a:p>
            <a:r>
              <a:rPr lang="en-US"/>
              <a:t>Verifying distributed program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correctness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424C0-97F1-D342-B082-028A648B6F62}" type="slidenum">
              <a:rPr lang="en-US"/>
              <a:pPr/>
              <a:t>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4D256-B703-4142-81C9-3DB3E68EA580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RR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and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in the bubbles to make clear what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 route reflector</a:t>
            </a:r>
          </a:p>
          <a:p>
            <a:endParaRPr lang="en-US"/>
          </a:p>
          <a:p>
            <a:r>
              <a:rPr lang="en-US"/>
              <a:t>What problem arises?</a:t>
            </a:r>
          </a:p>
          <a:p>
            <a:r>
              <a:rPr lang="en-US"/>
              <a:t>If the client receives something from a route reflector, it 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re-advertise it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94DC3-4253-574F-8BF0-504BD75535FF}" type="slidenum">
              <a:rPr lang="en-US"/>
              <a:pPr/>
              <a:t>22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Dina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question about more complex example.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508FB-4B69-244D-9ACC-FE502A0C4A5D}" type="slidenum">
              <a:rPr lang="en-US"/>
              <a:pPr/>
              <a:t>23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Somehow include the theory on this slide.  Say “local correctness specification”</a:t>
            </a:r>
          </a:p>
          <a:p>
            <a:endParaRPr lang="en-US"/>
          </a:p>
          <a:p>
            <a:r>
              <a:rPr lang="en-US"/>
              <a:t>Play up the fact that normalized representation is *not easy*!</a:t>
            </a:r>
          </a:p>
          <a:p>
            <a:r>
              <a:rPr lang="en-US"/>
              <a:t>Interesting engineering sidenote: difficult to parse</a:t>
            </a:r>
          </a:p>
          <a:p>
            <a:r>
              <a:rPr lang="en-US"/>
              <a:t>Scientific side note: had to come up with a normalized references so that testing constraints is easy</a:t>
            </a:r>
          </a:p>
          <a:p>
            <a:endParaRPr lang="en-US"/>
          </a:p>
          <a:p>
            <a:r>
              <a:rPr lang="en-US"/>
              <a:t>Com,piler guys try to do this for multiple languages (cf)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E7C3C-D5BE-6A49-9811-70288573506C}" type="slidenum">
              <a:rPr lang="en-US"/>
              <a:pPr/>
              <a:t>24</a:t>
            </a:fld>
            <a:endParaRPr lang="en-US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lines of code for each one of these modules</a:t>
            </a:r>
          </a:p>
          <a:p>
            <a:r>
              <a:rPr lang="en-US"/>
              <a:t>Complexity of verifier.  (could also talk about this at the beginning)</a:t>
            </a:r>
          </a:p>
          <a:p>
            <a:endParaRPr lang="en-US"/>
          </a:p>
          <a:p>
            <a:r>
              <a:rPr lang="en-US"/>
              <a:t>Advantages of sql: extensible</a:t>
            </a:r>
          </a:p>
          <a:p>
            <a:r>
              <a:rPr lang="en-US"/>
              <a:t>Talk about the *complexity* of the database and verifier operations</a:t>
            </a:r>
          </a:p>
          <a:p>
            <a:r>
              <a:rPr lang="en-US"/>
              <a:t>Extensible…</a:t>
            </a:r>
          </a:p>
          <a:p>
            <a:endParaRPr lang="en-US"/>
          </a:p>
          <a:p>
            <a:r>
              <a:rPr lang="en-US"/>
              <a:t>Do it quickly!</a:t>
            </a:r>
          </a:p>
          <a:p>
            <a:endParaRPr lang="en-US"/>
          </a:p>
          <a:p>
            <a:r>
              <a:rPr lang="en-US"/>
              <a:t>Declarative language to run deductive queries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69E1F-8864-E043-BB8A-7804B9ECCF38}" type="slidenum">
              <a:rPr lang="en-US"/>
              <a:pPr/>
              <a:t>25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WORKFLOW</a:t>
            </a:r>
          </a:p>
          <a:p>
            <a:r>
              <a:rPr lang="en-US"/>
              <a:t>Say something about routing as a distributed program.  Approach still likely to be useful.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D2630-652A-EA4C-9220-97CA6986B133}" type="slidenum">
              <a:rPr lang="en-US"/>
              <a:pPr/>
              <a:t>26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1A168-CFD0-1B44-8160-B460BE175804}" type="slidenum">
              <a:rPr lang="en-US"/>
              <a:pPr/>
              <a:t>27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4A20C-6F79-0A4D-B1C5-B43236926D72}" type="slidenum">
              <a:rPr lang="en-US"/>
              <a:pPr/>
              <a:t>28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F75C2-D5D7-FC4A-AF4E-36310BFD2F95}" type="slidenum">
              <a:rPr lang="en-US"/>
              <a:pPr/>
              <a:t>29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6E272-B1C0-9748-A395-909548567CDC}" type="slidenum">
              <a:rPr lang="en-US"/>
              <a:pPr/>
              <a:t>30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60A73-B023-1C4C-9882-6424F6A6696A}" type="slidenum">
              <a:rPr lang="en-US"/>
              <a:pPr/>
              <a:t>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A4CFB-BE71-4D4F-9A65-30817CEDBA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9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data plane states could be collected by automatic scripts running on standard interface.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A4CFB-BE71-4D4F-9A65-30817CEDBAE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69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reachability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A4CFB-BE71-4D4F-9A65-30817CEDBAE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99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Runs, conclusions!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A4CFB-BE71-4D4F-9A65-30817CEDBAE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CC7AE-12A8-354C-A679-B63BC28AF701}" type="slidenum">
              <a:rPr lang="en-US"/>
              <a:pPr/>
              <a:t>5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A5979-595C-0A47-B3B8-05F8A7E56FF5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Primary route selection</a:t>
            </a:r>
          </a:p>
          <a:p>
            <a:r>
              <a:rPr lang="en-US"/>
              <a:t>Talk about customers and competitors; economic/business landscape</a:t>
            </a:r>
          </a:p>
          <a:p>
            <a:r>
              <a:rPr lang="en-US"/>
              <a:t>Goal: ensure that customers have reachability to rest of internet, etc.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91265-5DCE-F44A-8ACF-03FB2A2B0297}" type="slidenum">
              <a:rPr lang="en-US"/>
              <a:pPr/>
              <a:t>7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7A44C-00D9-C440-935C-2BD8C2D8607C}" type="slidenum">
              <a:rPr lang="en-US"/>
              <a:pPr/>
              <a:t>8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5D07F-1C30-D248-8DDA-64FD03B1302D}" type="slidenum">
              <a:rPr lang="en-US"/>
              <a:pPr/>
              <a:t>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Say: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Talk is about the first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upcoming sigcomm paper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Note: mistakes are not the only thing</a:t>
            </a:r>
          </a:p>
          <a:p>
            <a:pPr marL="228600" indent="-228600"/>
            <a:r>
              <a:rPr lang="en-US"/>
              <a:t>Prevents two endpoints from *being able* to communicate with each other</a:t>
            </a:r>
          </a:p>
          <a:p>
            <a:pPr marL="228600" indent="-228600"/>
            <a:r>
              <a:rPr lang="en-US"/>
              <a:t>Unintended consequence: why is this a real problem in practice?</a:t>
            </a:r>
          </a:p>
          <a:p>
            <a:pPr marL="228600" indent="-228600"/>
            <a:r>
              <a:rPr lang="en-US"/>
              <a:t>(maybe a concrete example here…or with the quotes)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2C1EE-0EA6-AC4D-8AFB-29DB751ED8FD}" type="slidenum">
              <a:rPr lang="en-US"/>
              <a:pPr/>
              <a:t>10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C2873E-C4BD-AA40-955C-821A161ED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87A3DE-FC69-5D41-87FF-766E3F20E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298801-7476-6845-A6C9-1FB612B67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fld id="{BF2BE083-D2D1-914B-BBFB-EBD7B4436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fld id="{87C5573F-FB36-F24F-A3ED-187A5F8C7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83AB49-67E6-9C4A-8E7E-241C23AC9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F861E8-B359-C646-9427-3E1C30864F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51DBE9-151A-6C4C-AE00-A782E3722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502E4D-02F4-0148-BCBE-00B9290C6A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209809-DBBF-E14D-990F-35DF91272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8F549A-C05B-BE4B-9578-790D4B65E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A320D8-1D74-A744-A764-6740FBF59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D16E61-98B9-374F-99E6-953C6B5E9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B4D01F-FD70-0D45-A0B6-9F176ED433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 </a:t>
            </a:r>
            <a:r>
              <a:rPr lang="en-US" dirty="0" smtClean="0"/>
              <a:t>Network Configuration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Nick Feamster</a:t>
            </a:r>
            <a:br>
              <a:rPr lang="en-US" dirty="0" smtClean="0"/>
            </a:br>
            <a:r>
              <a:rPr lang="en-US" dirty="0" smtClean="0"/>
              <a:t>CS 6250: Computer Networking</a:t>
            </a:r>
            <a:br>
              <a:rPr lang="en-US" dirty="0" smtClean="0"/>
            </a:br>
            <a:r>
              <a:rPr lang="en-US" dirty="0" smtClean="0"/>
              <a:t>Fall </a:t>
            </a:r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What types of problems does configuration cause?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3352800"/>
          </a:xfrm>
        </p:spPr>
        <p:txBody>
          <a:bodyPr>
            <a:normAutofit/>
          </a:bodyPr>
          <a:lstStyle/>
          <a:p>
            <a:r>
              <a:rPr lang="en-US"/>
              <a:t>Persistent oscillation </a:t>
            </a:r>
            <a:r>
              <a:rPr lang="en-US" i="1"/>
              <a:t>(last time)</a:t>
            </a:r>
            <a:endParaRPr lang="en-US"/>
          </a:p>
          <a:p>
            <a:r>
              <a:rPr lang="en-US"/>
              <a:t>Forwarding loops</a:t>
            </a:r>
          </a:p>
          <a:p>
            <a:r>
              <a:rPr lang="en-US"/>
              <a:t>Partitions</a:t>
            </a:r>
          </a:p>
          <a:p>
            <a:r>
              <a:rPr lang="en-US"/>
              <a:t>“Blackholes”</a:t>
            </a:r>
          </a:p>
          <a:p>
            <a:r>
              <a:rPr lang="en-US"/>
              <a:t>Route instability</a:t>
            </a:r>
          </a:p>
          <a:p>
            <a:r>
              <a:rPr lang="en-US"/>
              <a:t>…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3C57B-BB1F-5443-BA62-B4316F60101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Real, Recurrent Problems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E6E-DFF7-0946-95E0-34EC2F94A6E7}" type="slidenum">
              <a:rPr lang="en-US"/>
              <a:pPr/>
              <a:t>11</a:t>
            </a:fld>
            <a:endParaRPr lang="en-US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533400" y="1230313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“…a glitch at a small ISP… triggered a </a:t>
            </a:r>
            <a:r>
              <a:rPr lang="en-US">
                <a:solidFill>
                  <a:srgbClr val="FF0000"/>
                </a:solidFill>
              </a:rPr>
              <a:t>major outage in Internet access</a:t>
            </a:r>
            <a:r>
              <a:rPr lang="en-US"/>
              <a:t> across the country.  The problem started when MAI Network Services...passed </a:t>
            </a:r>
            <a:r>
              <a:rPr lang="en-US">
                <a:solidFill>
                  <a:srgbClr val="FF0000"/>
                </a:solidFill>
              </a:rPr>
              <a:t>bad router information</a:t>
            </a:r>
            <a:r>
              <a:rPr lang="en-US"/>
              <a:t> from one of its customers onto Sprint.”			 -- </a:t>
            </a:r>
            <a:r>
              <a:rPr lang="en-US" i="1"/>
              <a:t>news.com</a:t>
            </a:r>
            <a:r>
              <a:rPr lang="en-US"/>
              <a:t>, April 25, 1997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33400" y="2409825"/>
            <a:ext cx="8305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“Microsoft's websites were offline for up to 23 hours...</a:t>
            </a:r>
            <a:r>
              <a:rPr lang="en-US">
                <a:solidFill>
                  <a:srgbClr val="FF0000"/>
                </a:solidFill>
              </a:rPr>
              <a:t>because of a [router] misconfiguration</a:t>
            </a:r>
            <a:r>
              <a:rPr lang="en-US"/>
              <a:t>…it took </a:t>
            </a:r>
            <a:r>
              <a:rPr lang="en-US">
                <a:solidFill>
                  <a:srgbClr val="FF0000"/>
                </a:solidFill>
              </a:rPr>
              <a:t>nearly a day to determine what was wrong</a:t>
            </a:r>
            <a:r>
              <a:rPr lang="en-US"/>
              <a:t> and undo the changes.”   	 -- </a:t>
            </a:r>
            <a:r>
              <a:rPr lang="en-US" i="1"/>
              <a:t>wired.com</a:t>
            </a:r>
            <a:r>
              <a:rPr lang="en-US"/>
              <a:t>,  January 25, 2001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153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“WorldCom Inc…suffered a </a:t>
            </a:r>
            <a:r>
              <a:rPr lang="en-US">
                <a:solidFill>
                  <a:srgbClr val="FF0000"/>
                </a:solidFill>
              </a:rPr>
              <a:t>widespread outage</a:t>
            </a:r>
            <a:r>
              <a:rPr lang="en-US"/>
              <a:t> on its Internet backbone that affected roughly 20 percent of its U.S. customer base. The network problems…affected millions of computer users worldwide. A spokeswoman attributed the outage to "</a:t>
            </a:r>
            <a:r>
              <a:rPr lang="en-US">
                <a:solidFill>
                  <a:srgbClr val="FF0000"/>
                </a:solidFill>
              </a:rPr>
              <a:t>a route table issue</a:t>
            </a:r>
            <a:r>
              <a:rPr lang="en-US"/>
              <a:t>."         </a:t>
            </a:r>
          </a:p>
          <a:p>
            <a:r>
              <a:rPr lang="en-US"/>
              <a:t>		-- </a:t>
            </a:r>
            <a:r>
              <a:rPr lang="en-US" i="1"/>
              <a:t>cnn.com</a:t>
            </a:r>
            <a:r>
              <a:rPr lang="en-US"/>
              <a:t>, October 3, 2002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533400" y="49530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"A number of Covad customers went out from 5pm today due to, supposedly, a DDOS (distributed denial of service attack) on a key Level3 data center, </a:t>
            </a:r>
            <a:r>
              <a:rPr lang="en-US">
                <a:solidFill>
                  <a:srgbClr val="FF0000"/>
                </a:solidFill>
              </a:rPr>
              <a:t>which later was described as a route leak (misconfiguration)</a:t>
            </a:r>
            <a:r>
              <a:rPr lang="en-US"/>
              <a:t>.”     </a:t>
            </a:r>
          </a:p>
          <a:p>
            <a:r>
              <a:rPr lang="en-US"/>
              <a:t>		-- </a:t>
            </a:r>
            <a:r>
              <a:rPr lang="en-US" i="1"/>
              <a:t>dslreports.com</a:t>
            </a:r>
            <a:r>
              <a:rPr lang="en-US"/>
              <a:t>, February 23, 2004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January 2006: Route Leak, Take 2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ECBE-B997-4448-A266-BCBF417A11F0}" type="slidenum">
              <a:rPr lang="en-US"/>
              <a:pPr/>
              <a:t>12</a:t>
            </a:fld>
            <a:endParaRPr lang="en-US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09600" y="4905375"/>
            <a:ext cx="807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“Of course, there are measures one can take against this sort of thing; but </a:t>
            </a:r>
            <a:r>
              <a:rPr lang="en-US">
                <a:solidFill>
                  <a:srgbClr val="FF0000"/>
                </a:solidFill>
              </a:rPr>
              <a:t>it's hard to deploy some of them effectively when the party stealing your routes was in fact once authorized to offer them</a:t>
            </a:r>
            <a:r>
              <a:rPr lang="en-US"/>
              <a:t>, and its own peers may be explicitly allowing them in filter lists (which, I think, is the case here). “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33400" y="1839913"/>
            <a:ext cx="80010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Con Ed 'stealing' Panix routes (alexis) Sun Jan 22 12:38:16 2006</a:t>
            </a:r>
          </a:p>
          <a:p>
            <a:pPr>
              <a:spcBef>
                <a:spcPct val="50000"/>
              </a:spcBef>
            </a:pPr>
            <a:r>
              <a:rPr lang="en-US"/>
              <a:t>All Panix services are currently </a:t>
            </a:r>
            <a:r>
              <a:rPr lang="en-US">
                <a:solidFill>
                  <a:srgbClr val="FF0000"/>
                </a:solidFill>
              </a:rPr>
              <a:t>unreachable from large portions of the Internet</a:t>
            </a:r>
            <a:r>
              <a:rPr lang="en-US"/>
              <a:t> (though not all of it). This is because Con Ed Communications, a competence-challenged ISP in New York, is announcing our routes to the Internet. In English, that means that they are </a:t>
            </a:r>
            <a:r>
              <a:rPr lang="en-US">
                <a:solidFill>
                  <a:srgbClr val="FF0000"/>
                </a:solidFill>
              </a:rPr>
              <a:t>claiming that all our traffic should be passing through them</a:t>
            </a:r>
            <a:r>
              <a:rPr lang="en-US"/>
              <a:t>, when of course it should not. Those portions of the net that are "closer" (in network topology terms) to Con Ed will send them our traffic, which makes us unreachable.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Several “Big” Problems a Week</a:t>
            </a:r>
          </a:p>
        </p:txBody>
      </p:sp>
      <p:graphicFrame>
        <p:nvGraphicFramePr>
          <p:cNvPr id="13414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69556" y="1600200"/>
          <a:ext cx="8204888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Chart" r:id="rId4" imgW="8242300" imgH="4546600" progId="MSGraph.Chart.8">
                  <p:embed followColorScheme="full"/>
                </p:oleObj>
              </mc:Choice>
              <mc:Fallback>
                <p:oleObj name="Chart" r:id="rId4" imgW="8242300" imgH="45466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56" y="1600200"/>
                        <a:ext cx="8204888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6A52-DAED-1545-8376-4905D06F819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2200"/>
            <a:ext cx="8915400" cy="1143000"/>
          </a:xfrm>
        </p:spPr>
        <p:txBody>
          <a:bodyPr/>
          <a:lstStyle/>
          <a:p>
            <a:pPr algn="ctr"/>
            <a:r>
              <a:rPr lang="en-US" sz="3200"/>
              <a:t>How do we guarantee these </a:t>
            </a:r>
            <a:br>
              <a:rPr lang="en-US" sz="3200"/>
            </a:br>
            <a:r>
              <a:rPr lang="en-US" sz="3200"/>
              <a:t>additional properties in practice?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DC75-9818-9E4D-A84D-649B45BEB44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Reactive Operation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684838"/>
            <a:ext cx="8229600" cy="9445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Problems cause downtime</a:t>
            </a:r>
          </a:p>
          <a:p>
            <a:pPr>
              <a:lnSpc>
                <a:spcPct val="90000"/>
              </a:lnSpc>
            </a:pPr>
            <a:r>
              <a:rPr lang="en-US"/>
              <a:t>Problems often not immediately apparent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4708-EF01-5B49-90FA-DECC7F382581}" type="slidenum">
              <a:rPr lang="en-US"/>
              <a:pPr/>
              <a:t>15</a:t>
            </a:fld>
            <a:endParaRPr lang="en-US"/>
          </a:p>
        </p:txBody>
      </p:sp>
      <p:pic>
        <p:nvPicPr>
          <p:cNvPr id="148484" name="Picture 4" descr="MCj007871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654050" cy="1585913"/>
          </a:xfrm>
          <a:prstGeom prst="rect">
            <a:avLst/>
          </a:prstGeom>
          <a:noFill/>
        </p:spPr>
      </p:pic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1600200" y="1409700"/>
            <a:ext cx="4038600" cy="1028700"/>
          </a:xfrm>
          <a:prstGeom prst="cloudCallout">
            <a:avLst>
              <a:gd name="adj1" fmla="val -51574"/>
              <a:gd name="adj2" fmla="val 56481"/>
            </a:avLst>
          </a:prstGeom>
          <a:solidFill>
            <a:srgbClr val="F9F7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 b="1"/>
              <a:t>What happens if I tweak this policy…?</a:t>
            </a:r>
          </a:p>
          <a:p>
            <a:pPr algn="ctr"/>
            <a:endParaRPr lang="en-US" sz="2000" b="1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28600" y="45720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Configure</a:t>
            </a:r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 flipV="1">
            <a:off x="1905000" y="4876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451100" y="45720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Observe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6934200" y="44196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Wait for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Next Problem</a:t>
            </a: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4495800" y="4419600"/>
            <a:ext cx="1905000" cy="990600"/>
          </a:xfrm>
          <a:prstGeom prst="ellipse">
            <a:avLst/>
          </a:prstGeom>
          <a:solidFill>
            <a:srgbClr val="F9F7A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Desired </a:t>
            </a:r>
          </a:p>
          <a:p>
            <a:pPr algn="ctr"/>
            <a:r>
              <a:rPr lang="en-US" sz="2400">
                <a:solidFill>
                  <a:srgbClr val="FF3300"/>
                </a:solidFill>
              </a:rPr>
              <a:t>Effect?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438400" y="34290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Revert</a:t>
            </a:r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 flipV="1">
            <a:off x="41148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 flipV="1">
            <a:off x="6400800" y="4876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8494" name="AutoShape 14"/>
          <p:cNvCxnSpPr>
            <a:cxnSpLocks noChangeShapeType="1"/>
            <a:stCxn id="148490" idx="0"/>
            <a:endCxn id="148491" idx="3"/>
          </p:cNvCxnSpPr>
          <p:nvPr/>
        </p:nvCxnSpPr>
        <p:spPr bwMode="auto">
          <a:xfrm rot="5400000" flipH="1">
            <a:off x="4438650" y="3409950"/>
            <a:ext cx="685800" cy="1333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8495" name="AutoShape 15"/>
          <p:cNvCxnSpPr>
            <a:cxnSpLocks noChangeShapeType="1"/>
            <a:stCxn id="148491" idx="1"/>
            <a:endCxn id="148486" idx="0"/>
          </p:cNvCxnSpPr>
          <p:nvPr/>
        </p:nvCxnSpPr>
        <p:spPr bwMode="auto">
          <a:xfrm rot="10800000" flipV="1">
            <a:off x="1066800" y="3733800"/>
            <a:ext cx="1371600" cy="838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5421313" y="3827463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No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6207125" y="4343400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Yes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148485" grpId="0" animBg="1"/>
      <p:bldP spid="148486" grpId="0" animBg="1"/>
      <p:bldP spid="148487" grpId="0" animBg="1"/>
      <p:bldP spid="148488" grpId="0" animBg="1"/>
      <p:bldP spid="148489" grpId="0" animBg="1"/>
      <p:bldP spid="148490" grpId="0" animBg="1"/>
      <p:bldP spid="148491" grpId="0" animBg="1"/>
      <p:bldP spid="148492" grpId="0" animBg="1"/>
      <p:bldP spid="148493" grpId="0" animBg="1"/>
      <p:bldP spid="148496" grpId="0"/>
      <p:bldP spid="1484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Goal: Proactive Operation</a:t>
            </a:r>
            <a:endParaRPr lang="en-US" i="1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6858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3300"/>
                </a:solidFill>
              </a:rPr>
              <a:t>Idea:</a:t>
            </a:r>
            <a:r>
              <a:rPr lang="en-US"/>
              <a:t> Analyze configuration </a:t>
            </a:r>
            <a:r>
              <a:rPr lang="en-US" i="1"/>
              <a:t>before </a:t>
            </a:r>
            <a:r>
              <a:rPr lang="en-US"/>
              <a:t>deployment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8F12-C37E-664C-9E67-9316C7746987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819400"/>
            <a:ext cx="7924800" cy="1524000"/>
            <a:chOff x="384" y="2352"/>
            <a:chExt cx="4992" cy="960"/>
          </a:xfrm>
        </p:grpSpPr>
        <p:sp>
          <p:nvSpPr>
            <p:cNvPr id="150533" name="AutoShape 5"/>
            <p:cNvSpPr>
              <a:spLocks noChangeArrowheads="1"/>
            </p:cNvSpPr>
            <p:nvPr/>
          </p:nvSpPr>
          <p:spPr bwMode="auto">
            <a:xfrm>
              <a:off x="1920" y="2400"/>
              <a:ext cx="1824" cy="91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534" name="Rectangle 6"/>
            <p:cNvSpPr>
              <a:spLocks noChangeArrowheads="1"/>
            </p:cNvSpPr>
            <p:nvPr/>
          </p:nvSpPr>
          <p:spPr bwMode="auto">
            <a:xfrm>
              <a:off x="384" y="2736"/>
              <a:ext cx="1200" cy="528"/>
            </a:xfrm>
            <a:prstGeom prst="rect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</a:rPr>
                <a:t>Configure</a:t>
              </a:r>
            </a:p>
          </p:txBody>
        </p:sp>
        <p:sp>
          <p:nvSpPr>
            <p:cNvPr id="150535" name="Rectangle 7"/>
            <p:cNvSpPr>
              <a:spLocks noChangeArrowheads="1"/>
            </p:cNvSpPr>
            <p:nvPr/>
          </p:nvSpPr>
          <p:spPr bwMode="auto">
            <a:xfrm>
              <a:off x="2160" y="2736"/>
              <a:ext cx="1344" cy="528"/>
            </a:xfrm>
            <a:prstGeom prst="rect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</a:rPr>
                <a:t>Detect</a:t>
              </a:r>
            </a:p>
            <a:p>
              <a:pPr algn="ctr"/>
              <a:r>
                <a:rPr lang="en-US" sz="2800" b="1">
                  <a:solidFill>
                    <a:srgbClr val="FF0000"/>
                  </a:solidFill>
                </a:rPr>
                <a:t>Faults</a:t>
              </a:r>
              <a:endParaRPr lang="en-US" sz="2000" b="1"/>
            </a:p>
          </p:txBody>
        </p:sp>
        <p:sp>
          <p:nvSpPr>
            <p:cNvPr id="150536" name="Rectangle 8"/>
            <p:cNvSpPr>
              <a:spLocks noChangeArrowheads="1"/>
            </p:cNvSpPr>
            <p:nvPr/>
          </p:nvSpPr>
          <p:spPr bwMode="auto">
            <a:xfrm>
              <a:off x="4080" y="2736"/>
              <a:ext cx="1296" cy="520"/>
            </a:xfrm>
            <a:prstGeom prst="rect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</a:rPr>
                <a:t>Deploy</a:t>
              </a:r>
            </a:p>
          </p:txBody>
        </p:sp>
        <p:sp>
          <p:nvSpPr>
            <p:cNvPr id="150537" name="Line 9"/>
            <p:cNvSpPr>
              <a:spLocks noChangeShapeType="1"/>
            </p:cNvSpPr>
            <p:nvPr/>
          </p:nvSpPr>
          <p:spPr bwMode="auto">
            <a:xfrm>
              <a:off x="1584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538" name="Line 10"/>
            <p:cNvSpPr>
              <a:spLocks noChangeShapeType="1"/>
            </p:cNvSpPr>
            <p:nvPr/>
          </p:nvSpPr>
          <p:spPr bwMode="auto">
            <a:xfrm>
              <a:off x="3504" y="29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539" name="Text Box 11"/>
            <p:cNvSpPr txBox="1">
              <a:spLocks noChangeArrowheads="1"/>
            </p:cNvSpPr>
            <p:nvPr/>
          </p:nvSpPr>
          <p:spPr bwMode="auto">
            <a:xfrm>
              <a:off x="2352" y="2352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i="1">
                  <a:solidFill>
                    <a:schemeClr val="accent2"/>
                  </a:solidFill>
                </a:rPr>
                <a:t>rcc</a:t>
              </a:r>
            </a:p>
          </p:txBody>
        </p:sp>
      </p:grp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381000" y="49530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Many faults can be detected with static analysis.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D92B-4769-2F44-86F6-10BD35B77261}" type="slidenum">
              <a:rPr lang="en-US"/>
              <a:pPr/>
              <a:t>17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Correctness Specification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96850" y="1296988"/>
            <a:ext cx="5029200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Safety</a:t>
            </a:r>
          </a:p>
          <a:p>
            <a:r>
              <a:rPr lang="en-US" sz="2400"/>
              <a:t>The protocol converges to a stable path assignment for every possible initial state and message ordering</a:t>
            </a:r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5334000" y="1295400"/>
            <a:ext cx="3657600" cy="1828800"/>
            <a:chOff x="3360" y="3072"/>
            <a:chExt cx="2304" cy="1152"/>
          </a:xfrm>
        </p:grpSpPr>
        <p:sp>
          <p:nvSpPr>
            <p:cNvPr id="105477" name="Cloud"/>
            <p:cNvSpPr>
              <a:spLocks noChangeAspect="1" noEditPoints="1" noChangeArrowheads="1"/>
            </p:cNvSpPr>
            <p:nvPr/>
          </p:nvSpPr>
          <p:spPr bwMode="auto">
            <a:xfrm>
              <a:off x="4176" y="3072"/>
              <a:ext cx="816" cy="4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Cloud"/>
            <p:cNvSpPr>
              <a:spLocks noChangeAspect="1" noEditPoints="1" noChangeArrowheads="1"/>
            </p:cNvSpPr>
            <p:nvPr/>
          </p:nvSpPr>
          <p:spPr bwMode="auto">
            <a:xfrm>
              <a:off x="3360" y="3797"/>
              <a:ext cx="816" cy="4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Cloud"/>
            <p:cNvSpPr>
              <a:spLocks noChangeAspect="1" noEditPoints="1" noChangeArrowheads="1"/>
            </p:cNvSpPr>
            <p:nvPr/>
          </p:nvSpPr>
          <p:spPr bwMode="auto">
            <a:xfrm>
              <a:off x="4848" y="3797"/>
              <a:ext cx="816" cy="4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80" name="Group 8"/>
            <p:cNvGrpSpPr>
              <a:grpSpLocks/>
            </p:cNvGrpSpPr>
            <p:nvPr/>
          </p:nvGrpSpPr>
          <p:grpSpPr bwMode="auto">
            <a:xfrm>
              <a:off x="4272" y="3612"/>
              <a:ext cx="528" cy="276"/>
              <a:chOff x="4292" y="3590"/>
              <a:chExt cx="528" cy="276"/>
            </a:xfrm>
          </p:grpSpPr>
          <p:sp>
            <p:nvSpPr>
              <p:cNvPr id="10548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292" y="3590"/>
                <a:ext cx="528" cy="276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9F7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5482" name="Picture 10" descr="MCBS00369_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631"/>
                <a:ext cx="288" cy="209"/>
              </a:xfrm>
              <a:prstGeom prst="rect">
                <a:avLst/>
              </a:prstGeom>
              <a:solidFill>
                <a:srgbClr val="F9F7A5"/>
              </a:solidFill>
            </p:spPr>
          </p:pic>
        </p:grpSp>
        <p:sp>
          <p:nvSpPr>
            <p:cNvPr id="105483" name="Line 11"/>
            <p:cNvSpPr>
              <a:spLocks noChangeShapeType="1"/>
            </p:cNvSpPr>
            <p:nvPr/>
          </p:nvSpPr>
          <p:spPr bwMode="auto">
            <a:xfrm flipH="1">
              <a:off x="3840" y="3408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4" name="Line 12"/>
            <p:cNvSpPr>
              <a:spLocks noChangeShapeType="1"/>
            </p:cNvSpPr>
            <p:nvPr/>
          </p:nvSpPr>
          <p:spPr bwMode="auto">
            <a:xfrm>
              <a:off x="4176" y="40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5" name="Line 13"/>
            <p:cNvSpPr>
              <a:spLocks noChangeShapeType="1"/>
            </p:cNvSpPr>
            <p:nvPr/>
          </p:nvSpPr>
          <p:spPr bwMode="auto">
            <a:xfrm>
              <a:off x="4896" y="3360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6" name="Line 14"/>
            <p:cNvSpPr>
              <a:spLocks noChangeShapeType="1"/>
            </p:cNvSpPr>
            <p:nvPr/>
          </p:nvSpPr>
          <p:spPr bwMode="auto">
            <a:xfrm flipV="1">
              <a:off x="4128" y="379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7" name="Line 15"/>
            <p:cNvSpPr>
              <a:spLocks noChangeShapeType="1"/>
            </p:cNvSpPr>
            <p:nvPr/>
          </p:nvSpPr>
          <p:spPr bwMode="auto">
            <a:xfrm>
              <a:off x="4752" y="379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8" name="Line 16"/>
            <p:cNvSpPr>
              <a:spLocks noChangeShapeType="1"/>
            </p:cNvSpPr>
            <p:nvPr/>
          </p:nvSpPr>
          <p:spPr bwMode="auto">
            <a:xfrm flipV="1">
              <a:off x="4560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89" name="Freeform 17"/>
          <p:cNvSpPr>
            <a:spLocks/>
          </p:cNvSpPr>
          <p:nvPr/>
        </p:nvSpPr>
        <p:spPr bwMode="auto">
          <a:xfrm>
            <a:off x="5943600" y="1490663"/>
            <a:ext cx="1270000" cy="977900"/>
          </a:xfrm>
          <a:custGeom>
            <a:avLst/>
            <a:gdLst>
              <a:gd name="T0" fmla="*/ 0 w 800"/>
              <a:gd name="T1" fmla="*/ 616 h 616"/>
              <a:gd name="T2" fmla="*/ 672 w 800"/>
              <a:gd name="T3" fmla="*/ 40 h 616"/>
              <a:gd name="T4" fmla="*/ 768 w 800"/>
              <a:gd name="T5" fmla="*/ 37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0" h="616">
                <a:moveTo>
                  <a:pt x="0" y="616"/>
                </a:moveTo>
                <a:cubicBezTo>
                  <a:pt x="272" y="348"/>
                  <a:pt x="544" y="80"/>
                  <a:pt x="672" y="40"/>
                </a:cubicBezTo>
                <a:cubicBezTo>
                  <a:pt x="800" y="0"/>
                  <a:pt x="784" y="188"/>
                  <a:pt x="768" y="37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7315200" y="1554163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 flipH="1" flipV="1">
            <a:off x="7467600" y="2239963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92" name="Group 20"/>
          <p:cNvGrpSpPr>
            <a:grpSpLocks/>
          </p:cNvGrpSpPr>
          <p:nvPr/>
        </p:nvGrpSpPr>
        <p:grpSpPr bwMode="auto">
          <a:xfrm>
            <a:off x="180975" y="1844675"/>
            <a:ext cx="4876800" cy="1066800"/>
            <a:chOff x="144" y="3360"/>
            <a:chExt cx="3072" cy="672"/>
          </a:xfrm>
        </p:grpSpPr>
        <p:sp>
          <p:nvSpPr>
            <p:cNvPr id="105493" name="Rectangle 21"/>
            <p:cNvSpPr>
              <a:spLocks noChangeArrowheads="1"/>
            </p:cNvSpPr>
            <p:nvPr/>
          </p:nvSpPr>
          <p:spPr bwMode="auto">
            <a:xfrm>
              <a:off x="144" y="3360"/>
              <a:ext cx="3072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4" name="Rectangle 22"/>
            <p:cNvSpPr>
              <a:spLocks noChangeArrowheads="1"/>
            </p:cNvSpPr>
            <p:nvPr/>
          </p:nvSpPr>
          <p:spPr bwMode="auto">
            <a:xfrm>
              <a:off x="218" y="3504"/>
              <a:ext cx="2968" cy="384"/>
            </a:xfrm>
            <a:prstGeom prst="rect">
              <a:avLst/>
            </a:prstGeom>
            <a:solidFill>
              <a:srgbClr val="F9F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The protocol does not oscillate</a:t>
              </a:r>
              <a:endParaRPr lang="en-US" sz="2400" b="1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01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89" grpId="0" animBg="1"/>
      <p:bldP spid="105490" grpId="0" animBg="1"/>
      <p:bldP spid="1054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1BBA-C437-2C45-A83F-37FACBD562EC}" type="slidenum">
              <a:rPr lang="en-US"/>
              <a:pPr/>
              <a:t>18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2200"/>
            <a:ext cx="8915400" cy="1143000"/>
          </a:xfrm>
        </p:spPr>
        <p:txBody>
          <a:bodyPr/>
          <a:lstStyle/>
          <a:p>
            <a:pPr algn="ctr"/>
            <a:r>
              <a:rPr lang="en-US" sz="3200"/>
              <a:t>What about properties of resulting paths, </a:t>
            </a:r>
            <a:br>
              <a:rPr lang="en-US" sz="3200"/>
            </a:br>
            <a:r>
              <a:rPr lang="en-US" sz="3200"/>
              <a:t>after the protocol has converged?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990600" y="39624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/>
              <a:t>We need additional correctness properties.</a:t>
            </a:r>
          </a:p>
        </p:txBody>
      </p:sp>
    </p:spTree>
    <p:extLst>
      <p:ext uri="{BB962C8B-B14F-4D97-AF65-F5344CB8AC3E}">
        <p14:creationId xmlns:p14="http://schemas.microsoft.com/office/powerpoint/2010/main" val="176684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E0C6-C6FF-DC4E-B864-6294C9B7366B}" type="slidenum">
              <a:rPr lang="en-US"/>
              <a:pPr/>
              <a:t>19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Correctness Specification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96850" y="1296988"/>
            <a:ext cx="5029200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Safety</a:t>
            </a:r>
          </a:p>
          <a:p>
            <a:r>
              <a:rPr lang="en-US" sz="2400"/>
              <a:t>The protocol converges to a stable path assignment for every possible initial state and message ordering</a:t>
            </a:r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5334000" y="1020763"/>
            <a:ext cx="3657600" cy="1828800"/>
            <a:chOff x="3360" y="3072"/>
            <a:chExt cx="2304" cy="1152"/>
          </a:xfrm>
        </p:grpSpPr>
        <p:sp>
          <p:nvSpPr>
            <p:cNvPr id="109573" name="Cloud"/>
            <p:cNvSpPr>
              <a:spLocks noChangeAspect="1" noEditPoints="1" noChangeArrowheads="1"/>
            </p:cNvSpPr>
            <p:nvPr/>
          </p:nvSpPr>
          <p:spPr bwMode="auto">
            <a:xfrm>
              <a:off x="4176" y="3072"/>
              <a:ext cx="816" cy="4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4" name="Cloud"/>
            <p:cNvSpPr>
              <a:spLocks noChangeAspect="1" noEditPoints="1" noChangeArrowheads="1"/>
            </p:cNvSpPr>
            <p:nvPr/>
          </p:nvSpPr>
          <p:spPr bwMode="auto">
            <a:xfrm>
              <a:off x="3360" y="3797"/>
              <a:ext cx="816" cy="4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5" name="Cloud"/>
            <p:cNvSpPr>
              <a:spLocks noChangeAspect="1" noEditPoints="1" noChangeArrowheads="1"/>
            </p:cNvSpPr>
            <p:nvPr/>
          </p:nvSpPr>
          <p:spPr bwMode="auto">
            <a:xfrm>
              <a:off x="4848" y="3797"/>
              <a:ext cx="816" cy="4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576" name="Group 8"/>
            <p:cNvGrpSpPr>
              <a:grpSpLocks/>
            </p:cNvGrpSpPr>
            <p:nvPr/>
          </p:nvGrpSpPr>
          <p:grpSpPr bwMode="auto">
            <a:xfrm>
              <a:off x="4272" y="3612"/>
              <a:ext cx="528" cy="276"/>
              <a:chOff x="4292" y="3590"/>
              <a:chExt cx="528" cy="276"/>
            </a:xfrm>
          </p:grpSpPr>
          <p:sp>
            <p:nvSpPr>
              <p:cNvPr id="10957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292" y="3590"/>
                <a:ext cx="528" cy="276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9F7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9578" name="Picture 10" descr="MCBS00369_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631"/>
                <a:ext cx="288" cy="209"/>
              </a:xfrm>
              <a:prstGeom prst="rect">
                <a:avLst/>
              </a:prstGeom>
              <a:solidFill>
                <a:srgbClr val="F9F7A5"/>
              </a:solidFill>
            </p:spPr>
          </p:pic>
        </p:grpSp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 flipH="1">
              <a:off x="3840" y="3408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0" name="Line 12"/>
            <p:cNvSpPr>
              <a:spLocks noChangeShapeType="1"/>
            </p:cNvSpPr>
            <p:nvPr/>
          </p:nvSpPr>
          <p:spPr bwMode="auto">
            <a:xfrm>
              <a:off x="4176" y="40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1" name="Line 13"/>
            <p:cNvSpPr>
              <a:spLocks noChangeShapeType="1"/>
            </p:cNvSpPr>
            <p:nvPr/>
          </p:nvSpPr>
          <p:spPr bwMode="auto">
            <a:xfrm>
              <a:off x="4896" y="3360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 flipV="1">
              <a:off x="4128" y="379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>
              <a:off x="4752" y="379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4" name="Line 16"/>
            <p:cNvSpPr>
              <a:spLocks noChangeShapeType="1"/>
            </p:cNvSpPr>
            <p:nvPr/>
          </p:nvSpPr>
          <p:spPr bwMode="auto">
            <a:xfrm flipV="1">
              <a:off x="4560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85" name="Freeform 17"/>
          <p:cNvSpPr>
            <a:spLocks/>
          </p:cNvSpPr>
          <p:nvPr/>
        </p:nvSpPr>
        <p:spPr bwMode="auto">
          <a:xfrm>
            <a:off x="5943600" y="1719263"/>
            <a:ext cx="1270000" cy="977900"/>
          </a:xfrm>
          <a:custGeom>
            <a:avLst/>
            <a:gdLst>
              <a:gd name="T0" fmla="*/ 0 w 800"/>
              <a:gd name="T1" fmla="*/ 616 h 616"/>
              <a:gd name="T2" fmla="*/ 672 w 800"/>
              <a:gd name="T3" fmla="*/ 40 h 616"/>
              <a:gd name="T4" fmla="*/ 768 w 800"/>
              <a:gd name="T5" fmla="*/ 37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0" h="616">
                <a:moveTo>
                  <a:pt x="0" y="616"/>
                </a:moveTo>
                <a:cubicBezTo>
                  <a:pt x="272" y="348"/>
                  <a:pt x="544" y="80"/>
                  <a:pt x="672" y="40"/>
                </a:cubicBezTo>
                <a:cubicBezTo>
                  <a:pt x="800" y="0"/>
                  <a:pt x="784" y="188"/>
                  <a:pt x="768" y="37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7315200" y="1782763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 flipH="1" flipV="1">
            <a:off x="7467600" y="2468563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588" name="Group 20"/>
          <p:cNvGrpSpPr>
            <a:grpSpLocks/>
          </p:cNvGrpSpPr>
          <p:nvPr/>
        </p:nvGrpSpPr>
        <p:grpSpPr bwMode="auto">
          <a:xfrm>
            <a:off x="180975" y="1905000"/>
            <a:ext cx="4876800" cy="1066800"/>
            <a:chOff x="144" y="3360"/>
            <a:chExt cx="3072" cy="672"/>
          </a:xfrm>
        </p:grpSpPr>
        <p:sp>
          <p:nvSpPr>
            <p:cNvPr id="109589" name="Rectangle 21"/>
            <p:cNvSpPr>
              <a:spLocks noChangeArrowheads="1"/>
            </p:cNvSpPr>
            <p:nvPr/>
          </p:nvSpPr>
          <p:spPr bwMode="auto">
            <a:xfrm>
              <a:off x="144" y="3360"/>
              <a:ext cx="3072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0" name="Rectangle 22"/>
            <p:cNvSpPr>
              <a:spLocks noChangeArrowheads="1"/>
            </p:cNvSpPr>
            <p:nvPr/>
          </p:nvSpPr>
          <p:spPr bwMode="auto">
            <a:xfrm>
              <a:off x="218" y="3504"/>
              <a:ext cx="2968" cy="384"/>
            </a:xfrm>
            <a:prstGeom prst="rect">
              <a:avLst/>
            </a:prstGeom>
            <a:solidFill>
              <a:srgbClr val="F9F7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The protocol does not oscillate</a:t>
              </a:r>
              <a:endParaRPr lang="en-US" sz="2400" b="1">
                <a:solidFill>
                  <a:srgbClr val="FF3300"/>
                </a:solidFill>
              </a:endParaRPr>
            </a:p>
          </p:txBody>
        </p:sp>
      </p:grp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196850" y="3203575"/>
            <a:ext cx="4724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Path Visibility</a:t>
            </a:r>
            <a:r>
              <a:rPr lang="en-US" sz="2800" b="1">
                <a:solidFill>
                  <a:schemeClr val="accent2"/>
                </a:solidFill>
              </a:rPr>
              <a:t> </a:t>
            </a:r>
          </a:p>
          <a:p>
            <a:r>
              <a:rPr lang="en-US" sz="2400"/>
              <a:t>Every destination with a usable path has a route advertisement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196850" y="5075238"/>
            <a:ext cx="44196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Route Validity</a:t>
            </a:r>
            <a:r>
              <a:rPr lang="en-US" sz="3200" b="1"/>
              <a:t> </a:t>
            </a:r>
          </a:p>
          <a:p>
            <a:r>
              <a:rPr lang="en-US" sz="2400"/>
              <a:t>Every route advertisement corresponds to a usable path</a:t>
            </a:r>
          </a:p>
        </p:txBody>
      </p:sp>
      <p:grpSp>
        <p:nvGrpSpPr>
          <p:cNvPr id="109593" name="Group 25"/>
          <p:cNvGrpSpPr>
            <a:grpSpLocks/>
          </p:cNvGrpSpPr>
          <p:nvPr/>
        </p:nvGrpSpPr>
        <p:grpSpPr bwMode="auto">
          <a:xfrm>
            <a:off x="5334000" y="2992438"/>
            <a:ext cx="3657600" cy="1960562"/>
            <a:chOff x="3360" y="576"/>
            <a:chExt cx="2304" cy="1235"/>
          </a:xfrm>
        </p:grpSpPr>
        <p:grpSp>
          <p:nvGrpSpPr>
            <p:cNvPr id="109594" name="Group 26"/>
            <p:cNvGrpSpPr>
              <a:grpSpLocks/>
            </p:cNvGrpSpPr>
            <p:nvPr/>
          </p:nvGrpSpPr>
          <p:grpSpPr bwMode="auto">
            <a:xfrm>
              <a:off x="3360" y="1008"/>
              <a:ext cx="1536" cy="803"/>
              <a:chOff x="3552" y="912"/>
              <a:chExt cx="1680" cy="878"/>
            </a:xfrm>
          </p:grpSpPr>
          <p:sp>
            <p:nvSpPr>
              <p:cNvPr id="10959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552" y="912"/>
                <a:ext cx="1680" cy="87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6" name="Oval 2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192" cy="192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97" name="Oval 29"/>
              <p:cNvSpPr>
                <a:spLocks noChangeArrowheads="1"/>
              </p:cNvSpPr>
              <p:nvPr/>
            </p:nvSpPr>
            <p:spPr bwMode="auto">
              <a:xfrm>
                <a:off x="4128" y="1200"/>
                <a:ext cx="192" cy="192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98" name="Oval 30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192" cy="192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99" name="Oval 31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192" cy="192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00" name="Line 32"/>
              <p:cNvSpPr>
                <a:spLocks noChangeShapeType="1"/>
              </p:cNvSpPr>
              <p:nvPr/>
            </p:nvSpPr>
            <p:spPr bwMode="auto">
              <a:xfrm flipV="1">
                <a:off x="3984" y="129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01" name="Line 33"/>
              <p:cNvSpPr>
                <a:spLocks noChangeShapeType="1"/>
              </p:cNvSpPr>
              <p:nvPr/>
            </p:nvSpPr>
            <p:spPr bwMode="auto">
              <a:xfrm flipH="1" flipV="1">
                <a:off x="4320" y="1296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02" name="Line 34"/>
              <p:cNvSpPr>
                <a:spLocks noChangeShapeType="1"/>
              </p:cNvSpPr>
              <p:nvPr/>
            </p:nvSpPr>
            <p:spPr bwMode="auto">
              <a:xfrm flipV="1">
                <a:off x="4656" y="120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603" name="Group 35"/>
            <p:cNvGrpSpPr>
              <a:grpSpLocks/>
            </p:cNvGrpSpPr>
            <p:nvPr/>
          </p:nvGrpSpPr>
          <p:grpSpPr bwMode="auto">
            <a:xfrm>
              <a:off x="4944" y="750"/>
              <a:ext cx="672" cy="351"/>
              <a:chOff x="4944" y="768"/>
              <a:chExt cx="672" cy="351"/>
            </a:xfrm>
          </p:grpSpPr>
          <p:sp>
            <p:nvSpPr>
              <p:cNvPr id="10960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944" y="768"/>
                <a:ext cx="672" cy="35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5" name="Oval 37"/>
              <p:cNvSpPr>
                <a:spLocks noChangeArrowheads="1"/>
              </p:cNvSpPr>
              <p:nvPr/>
            </p:nvSpPr>
            <p:spPr bwMode="auto">
              <a:xfrm>
                <a:off x="5136" y="912"/>
                <a:ext cx="96" cy="96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06" name="Oval 38"/>
              <p:cNvSpPr>
                <a:spLocks noChangeArrowheads="1"/>
              </p:cNvSpPr>
              <p:nvPr/>
            </p:nvSpPr>
            <p:spPr bwMode="auto">
              <a:xfrm>
                <a:off x="5328" y="816"/>
                <a:ext cx="96" cy="96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07" name="Line 39"/>
              <p:cNvSpPr>
                <a:spLocks noChangeShapeType="1"/>
              </p:cNvSpPr>
              <p:nvPr/>
            </p:nvSpPr>
            <p:spPr bwMode="auto">
              <a:xfrm flipV="1">
                <a:off x="5232" y="8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608" name="Line 40"/>
            <p:cNvSpPr>
              <a:spLocks noChangeShapeType="1"/>
            </p:cNvSpPr>
            <p:nvPr/>
          </p:nvSpPr>
          <p:spPr bwMode="auto">
            <a:xfrm flipV="1">
              <a:off x="4608" y="960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9609" name="Picture 41" descr="MCBS00369_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576"/>
              <a:ext cx="288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610" name="Line 42"/>
          <p:cNvSpPr>
            <a:spLocks noChangeShapeType="1"/>
          </p:cNvSpPr>
          <p:nvPr/>
        </p:nvSpPr>
        <p:spPr bwMode="auto">
          <a:xfrm flipH="1">
            <a:off x="7391400" y="3429000"/>
            <a:ext cx="68580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11" name="Line 43"/>
          <p:cNvSpPr>
            <a:spLocks noChangeShapeType="1"/>
          </p:cNvSpPr>
          <p:nvPr/>
        </p:nvSpPr>
        <p:spPr bwMode="auto">
          <a:xfrm flipH="1">
            <a:off x="6829425" y="3933825"/>
            <a:ext cx="3048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12" name="Line 44"/>
          <p:cNvSpPr>
            <a:spLocks noChangeShapeType="1"/>
          </p:cNvSpPr>
          <p:nvPr/>
        </p:nvSpPr>
        <p:spPr bwMode="auto">
          <a:xfrm flipH="1" flipV="1">
            <a:off x="6432550" y="4019550"/>
            <a:ext cx="336550" cy="7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13" name="Line 45"/>
          <p:cNvSpPr>
            <a:spLocks noChangeShapeType="1"/>
          </p:cNvSpPr>
          <p:nvPr/>
        </p:nvSpPr>
        <p:spPr bwMode="auto">
          <a:xfrm flipH="1">
            <a:off x="5867400" y="4038600"/>
            <a:ext cx="2286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614" name="Group 46"/>
          <p:cNvGrpSpPr>
            <a:grpSpLocks/>
          </p:cNvGrpSpPr>
          <p:nvPr/>
        </p:nvGrpSpPr>
        <p:grpSpPr bwMode="auto">
          <a:xfrm>
            <a:off x="5334000" y="4757738"/>
            <a:ext cx="3657600" cy="1947862"/>
            <a:chOff x="3360" y="1663"/>
            <a:chExt cx="2304" cy="1227"/>
          </a:xfrm>
        </p:grpSpPr>
        <p:grpSp>
          <p:nvGrpSpPr>
            <p:cNvPr id="109615" name="Group 47"/>
            <p:cNvGrpSpPr>
              <a:grpSpLocks/>
            </p:cNvGrpSpPr>
            <p:nvPr/>
          </p:nvGrpSpPr>
          <p:grpSpPr bwMode="auto">
            <a:xfrm>
              <a:off x="3360" y="2112"/>
              <a:ext cx="1488" cy="778"/>
              <a:chOff x="3552" y="912"/>
              <a:chExt cx="1680" cy="878"/>
            </a:xfrm>
          </p:grpSpPr>
          <p:sp>
            <p:nvSpPr>
              <p:cNvPr id="10961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552" y="912"/>
                <a:ext cx="1680" cy="87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7" name="Oval 49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192" cy="192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18" name="Oval 50"/>
              <p:cNvSpPr>
                <a:spLocks noChangeArrowheads="1"/>
              </p:cNvSpPr>
              <p:nvPr/>
            </p:nvSpPr>
            <p:spPr bwMode="auto">
              <a:xfrm>
                <a:off x="4128" y="1200"/>
                <a:ext cx="192" cy="192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19" name="Oval 51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192" cy="192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20" name="Oval 52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192" cy="192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21" name="Line 53"/>
              <p:cNvSpPr>
                <a:spLocks noChangeShapeType="1"/>
              </p:cNvSpPr>
              <p:nvPr/>
            </p:nvSpPr>
            <p:spPr bwMode="auto">
              <a:xfrm flipV="1">
                <a:off x="3984" y="129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22" name="Line 54"/>
              <p:cNvSpPr>
                <a:spLocks noChangeShapeType="1"/>
              </p:cNvSpPr>
              <p:nvPr/>
            </p:nvSpPr>
            <p:spPr bwMode="auto">
              <a:xfrm flipH="1" flipV="1">
                <a:off x="4320" y="1296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23" name="Line 55"/>
              <p:cNvSpPr>
                <a:spLocks noChangeShapeType="1"/>
              </p:cNvSpPr>
              <p:nvPr/>
            </p:nvSpPr>
            <p:spPr bwMode="auto">
              <a:xfrm flipV="1">
                <a:off x="4656" y="120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624" name="Group 56"/>
            <p:cNvGrpSpPr>
              <a:grpSpLocks/>
            </p:cNvGrpSpPr>
            <p:nvPr/>
          </p:nvGrpSpPr>
          <p:grpSpPr bwMode="auto">
            <a:xfrm>
              <a:off x="4896" y="1872"/>
              <a:ext cx="672" cy="351"/>
              <a:chOff x="4944" y="768"/>
              <a:chExt cx="672" cy="351"/>
            </a:xfrm>
          </p:grpSpPr>
          <p:sp>
            <p:nvSpPr>
              <p:cNvPr id="10962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944" y="768"/>
                <a:ext cx="672" cy="351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6" name="Oval 58"/>
              <p:cNvSpPr>
                <a:spLocks noChangeArrowheads="1"/>
              </p:cNvSpPr>
              <p:nvPr/>
            </p:nvSpPr>
            <p:spPr bwMode="auto">
              <a:xfrm>
                <a:off x="5136" y="912"/>
                <a:ext cx="96" cy="96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27" name="Oval 59"/>
              <p:cNvSpPr>
                <a:spLocks noChangeArrowheads="1"/>
              </p:cNvSpPr>
              <p:nvPr/>
            </p:nvSpPr>
            <p:spPr bwMode="auto">
              <a:xfrm>
                <a:off x="5328" y="816"/>
                <a:ext cx="96" cy="96"/>
              </a:xfrm>
              <a:prstGeom prst="ellipse">
                <a:avLst/>
              </a:prstGeom>
              <a:solidFill>
                <a:srgbClr val="F9F7A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28" name="Line 60"/>
              <p:cNvSpPr>
                <a:spLocks noChangeShapeType="1"/>
              </p:cNvSpPr>
              <p:nvPr/>
            </p:nvSpPr>
            <p:spPr bwMode="auto">
              <a:xfrm flipV="1">
                <a:off x="5232" y="8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9629" name="Picture 61" descr="MCBS00369_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1663"/>
              <a:ext cx="288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630" name="Line 62"/>
            <p:cNvSpPr>
              <a:spLocks noChangeShapeType="1"/>
            </p:cNvSpPr>
            <p:nvPr/>
          </p:nvSpPr>
          <p:spPr bwMode="auto">
            <a:xfrm flipV="1">
              <a:off x="4608" y="2064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631" name="Freeform 63"/>
          <p:cNvSpPr>
            <a:spLocks/>
          </p:cNvSpPr>
          <p:nvPr/>
        </p:nvSpPr>
        <p:spPr bwMode="auto">
          <a:xfrm>
            <a:off x="5807075" y="5057775"/>
            <a:ext cx="2438400" cy="914400"/>
          </a:xfrm>
          <a:custGeom>
            <a:avLst/>
            <a:gdLst>
              <a:gd name="T0" fmla="*/ 0 w 1536"/>
              <a:gd name="T1" fmla="*/ 576 h 576"/>
              <a:gd name="T2" fmla="*/ 384 w 1536"/>
              <a:gd name="T3" fmla="*/ 384 h 576"/>
              <a:gd name="T4" fmla="*/ 672 w 1536"/>
              <a:gd name="T5" fmla="*/ 432 h 576"/>
              <a:gd name="T6" fmla="*/ 1536 w 1536"/>
              <a:gd name="T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576">
                <a:moveTo>
                  <a:pt x="0" y="576"/>
                </a:moveTo>
                <a:cubicBezTo>
                  <a:pt x="136" y="492"/>
                  <a:pt x="272" y="408"/>
                  <a:pt x="384" y="384"/>
                </a:cubicBezTo>
                <a:cubicBezTo>
                  <a:pt x="496" y="360"/>
                  <a:pt x="480" y="496"/>
                  <a:pt x="672" y="432"/>
                </a:cubicBezTo>
                <a:cubicBezTo>
                  <a:pt x="864" y="368"/>
                  <a:pt x="1200" y="184"/>
                  <a:pt x="153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2" name="Text Box 64"/>
          <p:cNvSpPr txBox="1">
            <a:spLocks noChangeArrowheads="1"/>
          </p:cNvSpPr>
          <p:nvPr/>
        </p:nvSpPr>
        <p:spPr bwMode="auto">
          <a:xfrm>
            <a:off x="196850" y="44196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Example violation:</a:t>
            </a:r>
            <a:r>
              <a:rPr lang="en-US" sz="2400"/>
              <a:t> Network partition</a:t>
            </a:r>
          </a:p>
        </p:txBody>
      </p:sp>
      <p:sp>
        <p:nvSpPr>
          <p:cNvPr id="109633" name="Text Box 65"/>
          <p:cNvSpPr txBox="1">
            <a:spLocks noChangeArrowheads="1"/>
          </p:cNvSpPr>
          <p:nvPr/>
        </p:nvSpPr>
        <p:spPr bwMode="auto">
          <a:xfrm>
            <a:off x="196850" y="6296025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Example violation:</a:t>
            </a:r>
            <a:r>
              <a:rPr lang="en-US" sz="2400"/>
              <a:t> Routing loop</a:t>
            </a:r>
          </a:p>
        </p:txBody>
      </p:sp>
      <p:sp>
        <p:nvSpPr>
          <p:cNvPr id="109634" name="Rectangle 66"/>
          <p:cNvSpPr>
            <a:spLocks noChangeArrowheads="1"/>
          </p:cNvSpPr>
          <p:nvPr/>
        </p:nvSpPr>
        <p:spPr bwMode="auto">
          <a:xfrm>
            <a:off x="241300" y="3736975"/>
            <a:ext cx="4711700" cy="762000"/>
          </a:xfrm>
          <a:prstGeom prst="rect">
            <a:avLst/>
          </a:prstGeom>
          <a:solidFill>
            <a:srgbClr val="F9F7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If there exists a </a:t>
            </a:r>
            <a:r>
              <a:rPr lang="en-US" sz="2400" b="1">
                <a:solidFill>
                  <a:srgbClr val="FF3300"/>
                </a:solidFill>
              </a:rPr>
              <a:t>path</a:t>
            </a:r>
            <a:r>
              <a:rPr lang="en-US" sz="2400" b="1"/>
              <a:t>, </a:t>
            </a:r>
          </a:p>
          <a:p>
            <a:pPr algn="ctr"/>
            <a:r>
              <a:rPr lang="en-US" sz="2400" b="1"/>
              <a:t>then there exists a </a:t>
            </a:r>
            <a:r>
              <a:rPr lang="en-US" sz="2400" b="1">
                <a:solidFill>
                  <a:srgbClr val="FF3300"/>
                </a:solidFill>
              </a:rPr>
              <a:t>route</a:t>
            </a:r>
          </a:p>
        </p:txBody>
      </p:sp>
      <p:sp>
        <p:nvSpPr>
          <p:cNvPr id="109635" name="Rectangle 67"/>
          <p:cNvSpPr>
            <a:spLocks noChangeArrowheads="1"/>
          </p:cNvSpPr>
          <p:nvPr/>
        </p:nvSpPr>
        <p:spPr bwMode="auto">
          <a:xfrm>
            <a:off x="273050" y="5594350"/>
            <a:ext cx="4711700" cy="762000"/>
          </a:xfrm>
          <a:prstGeom prst="rect">
            <a:avLst/>
          </a:prstGeom>
          <a:solidFill>
            <a:srgbClr val="F9F7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If there exists a </a:t>
            </a:r>
            <a:r>
              <a:rPr lang="en-US" sz="2400" b="1">
                <a:solidFill>
                  <a:srgbClr val="FF3300"/>
                </a:solidFill>
              </a:rPr>
              <a:t>route</a:t>
            </a:r>
            <a:r>
              <a:rPr lang="en-US" sz="2400" b="1"/>
              <a:t>, </a:t>
            </a:r>
          </a:p>
          <a:p>
            <a:pPr algn="ctr"/>
            <a:r>
              <a:rPr lang="en-US" sz="2400" b="1"/>
              <a:t>then there exists a </a:t>
            </a:r>
            <a:r>
              <a:rPr lang="en-US" sz="2400" b="1">
                <a:solidFill>
                  <a:srgbClr val="FF3300"/>
                </a:solidFill>
              </a:rPr>
              <a:t>path</a:t>
            </a:r>
          </a:p>
        </p:txBody>
      </p:sp>
    </p:spTree>
    <p:extLst>
      <p:ext uri="{BB962C8B-B14F-4D97-AF65-F5344CB8AC3E}">
        <p14:creationId xmlns:p14="http://schemas.microsoft.com/office/powerpoint/2010/main" val="396962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85" grpId="0" animBg="1"/>
      <p:bldP spid="109586" grpId="0" animBg="1"/>
      <p:bldP spid="109587" grpId="0" animBg="1"/>
      <p:bldP spid="109592" grpId="0"/>
      <p:bldP spid="109610" grpId="0" animBg="1"/>
      <p:bldP spid="109611" grpId="0" animBg="1"/>
      <p:bldP spid="109612" grpId="0" animBg="1"/>
      <p:bldP spid="109613" grpId="0" animBg="1"/>
      <p:bldP spid="109631" grpId="0" animBg="1"/>
      <p:bldP spid="109632" grpId="0"/>
      <p:bldP spid="109633" grpId="0"/>
      <p:bldP spid="109634" grpId="0" animBg="1"/>
      <p:bldP spid="1096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Research Problems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Organizing </a:t>
            </a:r>
            <a:r>
              <a:rPr lang="en-US" sz="2400" b="1" dirty="0">
                <a:solidFill>
                  <a:srgbClr val="FF0000"/>
                </a:solidFill>
              </a:rPr>
              <a:t>diverse data</a:t>
            </a:r>
            <a:r>
              <a:rPr lang="en-US" sz="2400" dirty="0"/>
              <a:t> to consider problems across different time scales and across different sites</a:t>
            </a:r>
          </a:p>
          <a:p>
            <a:pPr lvl="1"/>
            <a:r>
              <a:rPr lang="en-US" sz="2000" dirty="0"/>
              <a:t>Correlations in real time and event-based</a:t>
            </a:r>
          </a:p>
          <a:p>
            <a:pPr lvl="1"/>
            <a:r>
              <a:rPr lang="en-US" sz="2000" dirty="0"/>
              <a:t>How is data normalized</a:t>
            </a:r>
            <a:r>
              <a:rPr lang="en-US" sz="2000" dirty="0" smtClean="0"/>
              <a:t>?</a:t>
            </a:r>
          </a:p>
          <a:p>
            <a:pPr lvl="1"/>
            <a:endParaRPr lang="en-US" sz="2000" dirty="0" smtClean="0"/>
          </a:p>
          <a:p>
            <a:r>
              <a:rPr lang="en-US" sz="2400" dirty="0"/>
              <a:t>Changing the focus: </a:t>
            </a:r>
            <a:r>
              <a:rPr lang="en-US" sz="2400" b="1" dirty="0">
                <a:solidFill>
                  <a:srgbClr val="FF0000"/>
                </a:solidFill>
              </a:rPr>
              <a:t>from data to information</a:t>
            </a:r>
          </a:p>
          <a:p>
            <a:pPr lvl="1"/>
            <a:r>
              <a:rPr lang="en-US" sz="2000" dirty="0"/>
              <a:t>Which information can be used to answer a specific management question?</a:t>
            </a:r>
          </a:p>
          <a:p>
            <a:pPr lvl="1"/>
            <a:r>
              <a:rPr lang="en-US" sz="2000" dirty="0"/>
              <a:t>Identifying root causes of abnormal behavior (via data mining)</a:t>
            </a:r>
          </a:p>
          <a:p>
            <a:pPr lvl="1"/>
            <a:r>
              <a:rPr lang="en-US" sz="2000" dirty="0"/>
              <a:t>How can simple counter-based data be synthesized to provide information </a:t>
            </a:r>
            <a:r>
              <a:rPr lang="en-US" sz="2000" dirty="0" err="1"/>
              <a:t>eg</a:t>
            </a:r>
            <a:r>
              <a:rPr lang="en-US" sz="2000" dirty="0"/>
              <a:t>. “something is now abnormal”?</a:t>
            </a:r>
          </a:p>
          <a:p>
            <a:pPr lvl="1"/>
            <a:r>
              <a:rPr lang="en-US" sz="2000" dirty="0"/>
              <a:t>View must be expanded across layers and data providers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F58-BDC4-2C4C-B6CF-ABA4C2958D3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57F9-B9B4-2B42-AD5D-1D06E87A9E78}" type="slidenum">
              <a:rPr lang="en-US"/>
              <a:pPr/>
              <a:t>20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Semantics</a:t>
            </a:r>
          </a:p>
        </p:txBody>
      </p:sp>
      <p:sp>
        <p:nvSpPr>
          <p:cNvPr id="91139" name="Cloud"/>
          <p:cNvSpPr>
            <a:spLocks noChangeAspect="1" noEditPoints="1" noChangeArrowheads="1"/>
          </p:cNvSpPr>
          <p:nvPr/>
        </p:nvSpPr>
        <p:spPr bwMode="auto">
          <a:xfrm>
            <a:off x="2209800" y="3048000"/>
            <a:ext cx="3962400" cy="1981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2801938" y="3500438"/>
            <a:ext cx="2955925" cy="1130300"/>
            <a:chOff x="1765" y="2397"/>
            <a:chExt cx="1862" cy="712"/>
          </a:xfrm>
        </p:grpSpPr>
        <p:sp>
          <p:nvSpPr>
            <p:cNvPr id="91141" name="Oval 5"/>
            <p:cNvSpPr>
              <a:spLocks noChangeArrowheads="1"/>
            </p:cNvSpPr>
            <p:nvPr/>
          </p:nvSpPr>
          <p:spPr bwMode="auto">
            <a:xfrm>
              <a:off x="1765" y="2895"/>
              <a:ext cx="223" cy="21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" name="Oval 6"/>
            <p:cNvSpPr>
              <a:spLocks noChangeArrowheads="1"/>
            </p:cNvSpPr>
            <p:nvPr/>
          </p:nvSpPr>
          <p:spPr bwMode="auto">
            <a:xfrm>
              <a:off x="2547" y="2859"/>
              <a:ext cx="223" cy="21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>
              <a:off x="1951" y="2504"/>
              <a:ext cx="5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4" name="Line 8"/>
            <p:cNvSpPr>
              <a:spLocks noChangeShapeType="1"/>
            </p:cNvSpPr>
            <p:nvPr/>
          </p:nvSpPr>
          <p:spPr bwMode="auto">
            <a:xfrm>
              <a:off x="1951" y="2931"/>
              <a:ext cx="5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5" name="Line 9"/>
            <p:cNvSpPr>
              <a:spLocks noChangeShapeType="1"/>
            </p:cNvSpPr>
            <p:nvPr/>
          </p:nvSpPr>
          <p:spPr bwMode="auto">
            <a:xfrm flipV="1">
              <a:off x="2770" y="2717"/>
              <a:ext cx="634" cy="2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>
              <a:off x="1914" y="2575"/>
              <a:ext cx="0" cy="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7" name="Oval 11"/>
            <p:cNvSpPr>
              <a:spLocks noChangeArrowheads="1"/>
            </p:cNvSpPr>
            <p:nvPr/>
          </p:nvSpPr>
          <p:spPr bwMode="auto">
            <a:xfrm>
              <a:off x="3404" y="2539"/>
              <a:ext cx="223" cy="21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>
              <a:off x="2770" y="2504"/>
              <a:ext cx="634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Line 13"/>
            <p:cNvSpPr>
              <a:spLocks noChangeShapeType="1"/>
            </p:cNvSpPr>
            <p:nvPr/>
          </p:nvSpPr>
          <p:spPr bwMode="auto">
            <a:xfrm>
              <a:off x="2659" y="2610"/>
              <a:ext cx="0" cy="2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Oval 14"/>
            <p:cNvSpPr>
              <a:spLocks noChangeArrowheads="1"/>
            </p:cNvSpPr>
            <p:nvPr/>
          </p:nvSpPr>
          <p:spPr bwMode="auto">
            <a:xfrm>
              <a:off x="1802" y="2397"/>
              <a:ext cx="223" cy="213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Oval 15"/>
            <p:cNvSpPr>
              <a:spLocks noChangeArrowheads="1"/>
            </p:cNvSpPr>
            <p:nvPr/>
          </p:nvSpPr>
          <p:spPr bwMode="auto">
            <a:xfrm>
              <a:off x="2547" y="2397"/>
              <a:ext cx="223" cy="213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52" name="Cloud"/>
          <p:cNvSpPr>
            <a:spLocks noChangeAspect="1" noEditPoints="1" noChangeArrowheads="1"/>
          </p:cNvSpPr>
          <p:nvPr/>
        </p:nvSpPr>
        <p:spPr bwMode="auto">
          <a:xfrm>
            <a:off x="152400" y="3125788"/>
            <a:ext cx="1600200" cy="8366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V="1">
            <a:off x="5715000" y="3659188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5715000" y="4040188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5" name="tower"/>
          <p:cNvSpPr>
            <a:spLocks noEditPoints="1" noChangeArrowheads="1"/>
          </p:cNvSpPr>
          <p:nvPr/>
        </p:nvSpPr>
        <p:spPr bwMode="auto">
          <a:xfrm>
            <a:off x="8382000" y="3887788"/>
            <a:ext cx="457200" cy="67627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 flipH="1" flipV="1">
            <a:off x="7543800" y="35829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 flipV="1">
            <a:off x="7772400" y="4497388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Cloud"/>
          <p:cNvSpPr>
            <a:spLocks noChangeAspect="1" noEditPoints="1" noChangeArrowheads="1"/>
          </p:cNvSpPr>
          <p:nvPr/>
        </p:nvSpPr>
        <p:spPr bwMode="auto">
          <a:xfrm>
            <a:off x="6629400" y="4573588"/>
            <a:ext cx="1600200" cy="8366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1159" name="Cloud"/>
          <p:cNvSpPr>
            <a:spLocks noChangeAspect="1" noEditPoints="1" noChangeArrowheads="1"/>
          </p:cNvSpPr>
          <p:nvPr/>
        </p:nvSpPr>
        <p:spPr bwMode="auto">
          <a:xfrm>
            <a:off x="6705600" y="3279775"/>
            <a:ext cx="1600200" cy="8366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 flipH="1" flipV="1">
            <a:off x="1754188" y="3506788"/>
            <a:ext cx="1141412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5089525" y="1981200"/>
            <a:ext cx="3748088" cy="466725"/>
          </a:xfrm>
          <a:prstGeom prst="rect">
            <a:avLst/>
          </a:prstGeom>
          <a:noFill/>
          <a:ln w="9525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Ranking:</a:t>
            </a:r>
            <a:r>
              <a:rPr lang="en-US" sz="2400" b="1"/>
              <a:t> route selection</a:t>
            </a:r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 flipH="1">
            <a:off x="5638800" y="2438400"/>
            <a:ext cx="914400" cy="12954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163" name="Group 27"/>
          <p:cNvGrpSpPr>
            <a:grpSpLocks/>
          </p:cNvGrpSpPr>
          <p:nvPr/>
        </p:nvGrpSpPr>
        <p:grpSpPr bwMode="auto">
          <a:xfrm>
            <a:off x="1295400" y="4038600"/>
            <a:ext cx="6561138" cy="2133600"/>
            <a:chOff x="816" y="2736"/>
            <a:chExt cx="4133" cy="1344"/>
          </a:xfrm>
        </p:grpSpPr>
        <p:sp>
          <p:nvSpPr>
            <p:cNvPr id="91164" name="Text Box 28"/>
            <p:cNvSpPr txBox="1">
              <a:spLocks noChangeArrowheads="1"/>
            </p:cNvSpPr>
            <p:nvPr/>
          </p:nvSpPr>
          <p:spPr bwMode="auto">
            <a:xfrm>
              <a:off x="816" y="3786"/>
              <a:ext cx="4133" cy="294"/>
            </a:xfrm>
            <a:prstGeom prst="rect">
              <a:avLst/>
            </a:prstGeom>
            <a:noFill/>
            <a:ln w="9525" cap="rnd">
              <a:solidFill>
                <a:schemeClr val="tx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Dissemination:</a:t>
              </a:r>
              <a:r>
                <a:rPr lang="en-US" sz="2400" b="1"/>
                <a:t> internal route advertisement</a:t>
              </a:r>
            </a:p>
          </p:txBody>
        </p:sp>
        <p:sp>
          <p:nvSpPr>
            <p:cNvPr id="91165" name="Line 29"/>
            <p:cNvSpPr>
              <a:spLocks noChangeShapeType="1"/>
            </p:cNvSpPr>
            <p:nvPr/>
          </p:nvSpPr>
          <p:spPr bwMode="auto">
            <a:xfrm flipV="1">
              <a:off x="1680" y="2928"/>
              <a:ext cx="528" cy="816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auto">
            <a:xfrm flipV="1">
              <a:off x="1776" y="2736"/>
              <a:ext cx="864" cy="100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67" name="Freeform 31"/>
          <p:cNvSpPr>
            <a:spLocks/>
          </p:cNvSpPr>
          <p:nvPr/>
        </p:nvSpPr>
        <p:spPr bwMode="auto">
          <a:xfrm>
            <a:off x="5791200" y="3200400"/>
            <a:ext cx="2971800" cy="546100"/>
          </a:xfrm>
          <a:custGeom>
            <a:avLst/>
            <a:gdLst>
              <a:gd name="T0" fmla="*/ 1824 w 1872"/>
              <a:gd name="T1" fmla="*/ 336 h 344"/>
              <a:gd name="T2" fmla="*/ 1728 w 1872"/>
              <a:gd name="T3" fmla="*/ 288 h 344"/>
              <a:gd name="T4" fmla="*/ 960 w 1872"/>
              <a:gd name="T5" fmla="*/ 0 h 344"/>
              <a:gd name="T6" fmla="*/ 0 w 1872"/>
              <a:gd name="T7" fmla="*/ 28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2" h="344">
                <a:moveTo>
                  <a:pt x="1824" y="336"/>
                </a:moveTo>
                <a:cubicBezTo>
                  <a:pt x="1848" y="340"/>
                  <a:pt x="1872" y="344"/>
                  <a:pt x="1728" y="288"/>
                </a:cubicBezTo>
                <a:cubicBezTo>
                  <a:pt x="1584" y="232"/>
                  <a:pt x="1248" y="0"/>
                  <a:pt x="960" y="0"/>
                </a:cubicBezTo>
                <a:cubicBezTo>
                  <a:pt x="672" y="0"/>
                  <a:pt x="336" y="144"/>
                  <a:pt x="0" y="288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8" name="Freeform 32"/>
          <p:cNvSpPr>
            <a:spLocks/>
          </p:cNvSpPr>
          <p:nvPr/>
        </p:nvSpPr>
        <p:spPr bwMode="auto">
          <a:xfrm>
            <a:off x="5638800" y="4114800"/>
            <a:ext cx="3048000" cy="1066800"/>
          </a:xfrm>
          <a:custGeom>
            <a:avLst/>
            <a:gdLst>
              <a:gd name="T0" fmla="*/ 1872 w 1872"/>
              <a:gd name="T1" fmla="*/ 288 h 576"/>
              <a:gd name="T2" fmla="*/ 960 w 1872"/>
              <a:gd name="T3" fmla="*/ 528 h 576"/>
              <a:gd name="T4" fmla="*/ 0 w 1872"/>
              <a:gd name="T5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" h="576">
                <a:moveTo>
                  <a:pt x="1872" y="288"/>
                </a:moveTo>
                <a:cubicBezTo>
                  <a:pt x="1572" y="432"/>
                  <a:pt x="1272" y="576"/>
                  <a:pt x="960" y="528"/>
                </a:cubicBezTo>
                <a:cubicBezTo>
                  <a:pt x="648" y="480"/>
                  <a:pt x="324" y="24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9" name="Freeform 33"/>
          <p:cNvSpPr>
            <a:spLocks/>
          </p:cNvSpPr>
          <p:nvPr/>
        </p:nvSpPr>
        <p:spPr bwMode="auto">
          <a:xfrm>
            <a:off x="4419600" y="3479800"/>
            <a:ext cx="1016000" cy="254000"/>
          </a:xfrm>
          <a:custGeom>
            <a:avLst/>
            <a:gdLst>
              <a:gd name="T0" fmla="*/ 624 w 640"/>
              <a:gd name="T1" fmla="*/ 160 h 160"/>
              <a:gd name="T2" fmla="*/ 576 w 640"/>
              <a:gd name="T3" fmla="*/ 112 h 160"/>
              <a:gd name="T4" fmla="*/ 240 w 640"/>
              <a:gd name="T5" fmla="*/ 16 h 160"/>
              <a:gd name="T6" fmla="*/ 0 w 640"/>
              <a:gd name="T7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0" h="160">
                <a:moveTo>
                  <a:pt x="624" y="160"/>
                </a:moveTo>
                <a:cubicBezTo>
                  <a:pt x="632" y="148"/>
                  <a:pt x="640" y="136"/>
                  <a:pt x="576" y="112"/>
                </a:cubicBezTo>
                <a:cubicBezTo>
                  <a:pt x="512" y="88"/>
                  <a:pt x="336" y="32"/>
                  <a:pt x="240" y="16"/>
                </a:cubicBezTo>
                <a:cubicBezTo>
                  <a:pt x="144" y="0"/>
                  <a:pt x="72" y="8"/>
                  <a:pt x="0" y="16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0" name="Line 34"/>
          <p:cNvSpPr>
            <a:spLocks noChangeShapeType="1"/>
          </p:cNvSpPr>
          <p:nvPr/>
        </p:nvSpPr>
        <p:spPr bwMode="auto">
          <a:xfrm flipH="1">
            <a:off x="3198813" y="3579813"/>
            <a:ext cx="8413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1" name="Line 35"/>
          <p:cNvSpPr>
            <a:spLocks noChangeShapeType="1"/>
          </p:cNvSpPr>
          <p:nvPr/>
        </p:nvSpPr>
        <p:spPr bwMode="auto">
          <a:xfrm>
            <a:off x="3124200" y="38100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2" name="Line 36"/>
          <p:cNvSpPr>
            <a:spLocks noChangeShapeType="1"/>
          </p:cNvSpPr>
          <p:nvPr/>
        </p:nvSpPr>
        <p:spPr bwMode="auto">
          <a:xfrm flipH="1" flipV="1">
            <a:off x="1676400" y="3352800"/>
            <a:ext cx="12192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3" name="Line 37"/>
          <p:cNvSpPr>
            <a:spLocks noChangeShapeType="1"/>
          </p:cNvSpPr>
          <p:nvPr/>
        </p:nvSpPr>
        <p:spPr bwMode="auto">
          <a:xfrm flipH="1">
            <a:off x="3200400" y="4191000"/>
            <a:ext cx="914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4343400" y="38100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5" name="Freeform 39"/>
          <p:cNvSpPr>
            <a:spLocks/>
          </p:cNvSpPr>
          <p:nvPr/>
        </p:nvSpPr>
        <p:spPr bwMode="auto">
          <a:xfrm>
            <a:off x="4419600" y="4038600"/>
            <a:ext cx="914400" cy="444500"/>
          </a:xfrm>
          <a:custGeom>
            <a:avLst/>
            <a:gdLst>
              <a:gd name="T0" fmla="*/ 576 w 576"/>
              <a:gd name="T1" fmla="*/ 0 h 280"/>
              <a:gd name="T2" fmla="*/ 288 w 576"/>
              <a:gd name="T3" fmla="*/ 240 h 280"/>
              <a:gd name="T4" fmla="*/ 0 w 576"/>
              <a:gd name="T5" fmla="*/ 2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80">
                <a:moveTo>
                  <a:pt x="576" y="0"/>
                </a:moveTo>
                <a:cubicBezTo>
                  <a:pt x="480" y="100"/>
                  <a:pt x="384" y="200"/>
                  <a:pt x="288" y="240"/>
                </a:cubicBezTo>
                <a:cubicBezTo>
                  <a:pt x="192" y="280"/>
                  <a:pt x="96" y="260"/>
                  <a:pt x="0" y="24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176" name="Group 40"/>
          <p:cNvGrpSpPr>
            <a:grpSpLocks/>
          </p:cNvGrpSpPr>
          <p:nvPr/>
        </p:nvGrpSpPr>
        <p:grpSpPr bwMode="auto">
          <a:xfrm>
            <a:off x="239713" y="1981200"/>
            <a:ext cx="4494212" cy="2286000"/>
            <a:chOff x="151" y="1440"/>
            <a:chExt cx="2831" cy="1440"/>
          </a:xfrm>
        </p:grpSpPr>
        <p:sp>
          <p:nvSpPr>
            <p:cNvPr id="91177" name="Text Box 41"/>
            <p:cNvSpPr txBox="1">
              <a:spLocks noChangeArrowheads="1"/>
            </p:cNvSpPr>
            <p:nvPr/>
          </p:nvSpPr>
          <p:spPr bwMode="auto">
            <a:xfrm>
              <a:off x="151" y="1440"/>
              <a:ext cx="2831" cy="294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Filtering:</a:t>
              </a:r>
              <a:r>
                <a:rPr lang="en-US" sz="2400" b="1"/>
                <a:t> route advertisement</a:t>
              </a:r>
            </a:p>
          </p:txBody>
        </p:sp>
        <p:sp>
          <p:nvSpPr>
            <p:cNvPr id="91178" name="Line 42"/>
            <p:cNvSpPr>
              <a:spLocks noChangeShapeType="1"/>
            </p:cNvSpPr>
            <p:nvPr/>
          </p:nvSpPr>
          <p:spPr bwMode="auto">
            <a:xfrm>
              <a:off x="1344" y="1776"/>
              <a:ext cx="480" cy="67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9" name="Line 43"/>
            <p:cNvSpPr>
              <a:spLocks noChangeShapeType="1"/>
            </p:cNvSpPr>
            <p:nvPr/>
          </p:nvSpPr>
          <p:spPr bwMode="auto">
            <a:xfrm>
              <a:off x="1296" y="1776"/>
              <a:ext cx="384" cy="110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80" name="Cloud"/>
          <p:cNvSpPr>
            <a:spLocks noChangeAspect="1" noEditPoints="1" noChangeArrowheads="1"/>
          </p:cNvSpPr>
          <p:nvPr/>
        </p:nvSpPr>
        <p:spPr bwMode="auto">
          <a:xfrm>
            <a:off x="228600" y="4344988"/>
            <a:ext cx="1600200" cy="8366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 flipH="1">
            <a:off x="1752600" y="4495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 flipH="1">
            <a:off x="2514600" y="4343400"/>
            <a:ext cx="304800" cy="76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3" name="Text Box 47"/>
          <p:cNvSpPr txBox="1">
            <a:spLocks noChangeArrowheads="1"/>
          </p:cNvSpPr>
          <p:nvPr/>
        </p:nvSpPr>
        <p:spPr bwMode="auto">
          <a:xfrm>
            <a:off x="311150" y="32908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Customer</a:t>
            </a:r>
          </a:p>
        </p:txBody>
      </p:sp>
      <p:sp>
        <p:nvSpPr>
          <p:cNvPr id="91184" name="Text Box 48"/>
          <p:cNvSpPr txBox="1">
            <a:spLocks noChangeArrowheads="1"/>
          </p:cNvSpPr>
          <p:nvPr/>
        </p:nvSpPr>
        <p:spPr bwMode="auto">
          <a:xfrm>
            <a:off x="349250" y="45100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Competitor</a:t>
            </a:r>
          </a:p>
        </p:txBody>
      </p:sp>
      <p:sp>
        <p:nvSpPr>
          <p:cNvPr id="91185" name="Text Box 49"/>
          <p:cNvSpPr txBox="1">
            <a:spLocks noChangeArrowheads="1"/>
          </p:cNvSpPr>
          <p:nvPr/>
        </p:nvSpPr>
        <p:spPr bwMode="auto">
          <a:xfrm>
            <a:off x="7010400" y="346233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Primary</a:t>
            </a:r>
          </a:p>
        </p:txBody>
      </p:sp>
      <p:sp>
        <p:nvSpPr>
          <p:cNvPr id="91186" name="Text Box 50"/>
          <p:cNvSpPr txBox="1">
            <a:spLocks noChangeArrowheads="1"/>
          </p:cNvSpPr>
          <p:nvPr/>
        </p:nvSpPr>
        <p:spPr bwMode="auto">
          <a:xfrm>
            <a:off x="6946900" y="47196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Backup</a:t>
            </a:r>
          </a:p>
        </p:txBody>
      </p:sp>
      <p:grpSp>
        <p:nvGrpSpPr>
          <p:cNvPr id="91187" name="Group 51"/>
          <p:cNvGrpSpPr>
            <a:grpSpLocks/>
          </p:cNvGrpSpPr>
          <p:nvPr/>
        </p:nvGrpSpPr>
        <p:grpSpPr bwMode="auto">
          <a:xfrm>
            <a:off x="2209800" y="4267200"/>
            <a:ext cx="304800" cy="533400"/>
            <a:chOff x="1392" y="2688"/>
            <a:chExt cx="192" cy="336"/>
          </a:xfrm>
        </p:grpSpPr>
        <p:sp>
          <p:nvSpPr>
            <p:cNvPr id="91188" name="Line 52"/>
            <p:cNvSpPr>
              <a:spLocks noChangeShapeType="1"/>
            </p:cNvSpPr>
            <p:nvPr/>
          </p:nvSpPr>
          <p:spPr bwMode="auto">
            <a:xfrm>
              <a:off x="1392" y="2736"/>
              <a:ext cx="192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89" name="Line 53"/>
            <p:cNvSpPr>
              <a:spLocks noChangeShapeType="1"/>
            </p:cNvSpPr>
            <p:nvPr/>
          </p:nvSpPr>
          <p:spPr bwMode="auto">
            <a:xfrm flipH="1">
              <a:off x="1440" y="2688"/>
              <a:ext cx="96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830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1" grpId="0" animBg="1"/>
      <p:bldP spid="91162" grpId="0" animBg="1"/>
      <p:bldP spid="91167" grpId="0" animBg="1"/>
      <p:bldP spid="91168" grpId="0" animBg="1"/>
      <p:bldP spid="91169" grpId="0" animBg="1"/>
      <p:bldP spid="91170" grpId="0" animBg="1"/>
      <p:bldP spid="91171" grpId="0" animBg="1"/>
      <p:bldP spid="91172" grpId="0" animBg="1"/>
      <p:bldP spid="91173" grpId="0" animBg="1"/>
      <p:bldP spid="91174" grpId="0" animBg="1"/>
      <p:bldP spid="91175" grpId="0" animBg="1"/>
      <p:bldP spid="911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B33B-6163-AB40-BF54-E6C8D6ACBF6E}" type="slidenum">
              <a:rPr lang="en-US"/>
              <a:pPr/>
              <a:t>21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Visibility: Internal BGP (iBGP)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5867400" y="1831975"/>
            <a:ext cx="3200400" cy="1673225"/>
            <a:chOff x="3648" y="1152"/>
            <a:chExt cx="2016" cy="1054"/>
          </a:xfrm>
        </p:grpSpPr>
        <p:sp>
          <p:nvSpPr>
            <p:cNvPr id="111620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1152"/>
              <a:ext cx="2016" cy="1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21" name="Oval 5"/>
            <p:cNvSpPr>
              <a:spLocks noChangeArrowheads="1"/>
            </p:cNvSpPr>
            <p:nvPr/>
          </p:nvSpPr>
          <p:spPr bwMode="auto">
            <a:xfrm>
              <a:off x="4032" y="1776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Oval 6"/>
            <p:cNvSpPr>
              <a:spLocks noChangeArrowheads="1"/>
            </p:cNvSpPr>
            <p:nvPr/>
          </p:nvSpPr>
          <p:spPr bwMode="auto">
            <a:xfrm>
              <a:off x="5040" y="1392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3" name="Oval 7"/>
            <p:cNvSpPr>
              <a:spLocks noChangeArrowheads="1"/>
            </p:cNvSpPr>
            <p:nvPr/>
          </p:nvSpPr>
          <p:spPr bwMode="auto">
            <a:xfrm>
              <a:off x="5040" y="1776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4" name="Line 8"/>
            <p:cNvSpPr>
              <a:spLocks noChangeShapeType="1"/>
            </p:cNvSpPr>
            <p:nvPr/>
          </p:nvSpPr>
          <p:spPr bwMode="auto">
            <a:xfrm>
              <a:off x="4128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>
              <a:off x="5136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26" name="Line 10"/>
            <p:cNvSpPr>
              <a:spLocks noChangeShapeType="1"/>
            </p:cNvSpPr>
            <p:nvPr/>
          </p:nvSpPr>
          <p:spPr bwMode="auto">
            <a:xfrm flipH="1">
              <a:off x="4224" y="18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27" name="Line 11"/>
            <p:cNvSpPr>
              <a:spLocks noChangeShapeType="1"/>
            </p:cNvSpPr>
            <p:nvPr/>
          </p:nvSpPr>
          <p:spPr bwMode="auto">
            <a:xfrm flipH="1">
              <a:off x="4224" y="148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28" name="Line 12"/>
            <p:cNvSpPr>
              <a:spLocks noChangeShapeType="1"/>
            </p:cNvSpPr>
            <p:nvPr/>
          </p:nvSpPr>
          <p:spPr bwMode="auto">
            <a:xfrm flipH="1" flipV="1">
              <a:off x="4224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29" name="Line 13"/>
            <p:cNvSpPr>
              <a:spLocks noChangeShapeType="1"/>
            </p:cNvSpPr>
            <p:nvPr/>
          </p:nvSpPr>
          <p:spPr bwMode="auto">
            <a:xfrm flipH="1">
              <a:off x="4224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0" name="Text Box 14"/>
            <p:cNvSpPr txBox="1">
              <a:spLocks noChangeArrowheads="1"/>
            </p:cNvSpPr>
            <p:nvPr/>
          </p:nvSpPr>
          <p:spPr bwMode="auto">
            <a:xfrm>
              <a:off x="4358" y="1255"/>
              <a:ext cx="6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000" b="1">
                  <a:solidFill>
                    <a:srgbClr val="FF0000"/>
                  </a:solidFill>
                  <a:latin typeface="Arial"/>
                </a:rPr>
                <a:t>“</a:t>
              </a:r>
              <a:r>
                <a:rPr lang="en-US" sz="2000" b="1">
                  <a:solidFill>
                    <a:srgbClr val="FF0000"/>
                  </a:solidFill>
                </a:rPr>
                <a:t>iBGP</a:t>
              </a:r>
              <a:r>
                <a:rPr lang="ja-JP" altLang="en-US" sz="2000" b="1">
                  <a:solidFill>
                    <a:srgbClr val="FF0000"/>
                  </a:solidFill>
                  <a:latin typeface="Arial"/>
                </a:rPr>
                <a:t>”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111631" name="Oval 15"/>
            <p:cNvSpPr>
              <a:spLocks noChangeArrowheads="1"/>
            </p:cNvSpPr>
            <p:nvPr/>
          </p:nvSpPr>
          <p:spPr bwMode="auto">
            <a:xfrm>
              <a:off x="4032" y="1392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32" name="Group 16"/>
          <p:cNvGrpSpPr>
            <a:grpSpLocks/>
          </p:cNvGrpSpPr>
          <p:nvPr/>
        </p:nvGrpSpPr>
        <p:grpSpPr bwMode="auto">
          <a:xfrm>
            <a:off x="5867400" y="4419600"/>
            <a:ext cx="3200400" cy="1600200"/>
            <a:chOff x="3696" y="2928"/>
            <a:chExt cx="2016" cy="1008"/>
          </a:xfrm>
        </p:grpSpPr>
        <p:sp>
          <p:nvSpPr>
            <p:cNvPr id="111633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928"/>
              <a:ext cx="2016" cy="100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4" name="Oval 18"/>
            <p:cNvSpPr>
              <a:spLocks noChangeArrowheads="1"/>
            </p:cNvSpPr>
            <p:nvPr/>
          </p:nvSpPr>
          <p:spPr bwMode="auto">
            <a:xfrm>
              <a:off x="4416" y="3506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5" name="Oval 19"/>
            <p:cNvSpPr>
              <a:spLocks noChangeArrowheads="1"/>
            </p:cNvSpPr>
            <p:nvPr/>
          </p:nvSpPr>
          <p:spPr bwMode="auto">
            <a:xfrm>
              <a:off x="4800" y="3506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6" name="Oval 20"/>
            <p:cNvSpPr>
              <a:spLocks noChangeArrowheads="1"/>
            </p:cNvSpPr>
            <p:nvPr/>
          </p:nvSpPr>
          <p:spPr bwMode="auto">
            <a:xfrm>
              <a:off x="5184" y="3506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7" name="Line 21"/>
            <p:cNvSpPr>
              <a:spLocks noChangeShapeType="1"/>
            </p:cNvSpPr>
            <p:nvPr/>
          </p:nvSpPr>
          <p:spPr bwMode="auto">
            <a:xfrm flipH="1">
              <a:off x="4512" y="331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8" name="Line 22"/>
            <p:cNvSpPr>
              <a:spLocks noChangeShapeType="1"/>
            </p:cNvSpPr>
            <p:nvPr/>
          </p:nvSpPr>
          <p:spPr bwMode="auto">
            <a:xfrm>
              <a:off x="4704" y="3312"/>
              <a:ext cx="192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9" name="Line 23"/>
            <p:cNvSpPr>
              <a:spLocks noChangeShapeType="1"/>
            </p:cNvSpPr>
            <p:nvPr/>
          </p:nvSpPr>
          <p:spPr bwMode="auto">
            <a:xfrm>
              <a:off x="5232" y="331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40" name="Oval 24"/>
            <p:cNvSpPr>
              <a:spLocks noChangeArrowheads="1"/>
            </p:cNvSpPr>
            <p:nvPr/>
          </p:nvSpPr>
          <p:spPr bwMode="auto">
            <a:xfrm>
              <a:off x="5136" y="3140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1" name="Line 25"/>
            <p:cNvSpPr>
              <a:spLocks noChangeShapeType="1"/>
            </p:cNvSpPr>
            <p:nvPr/>
          </p:nvSpPr>
          <p:spPr bwMode="auto">
            <a:xfrm>
              <a:off x="4800" y="322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2" name="Oval 26"/>
            <p:cNvSpPr>
              <a:spLocks noChangeArrowheads="1"/>
            </p:cNvSpPr>
            <p:nvPr/>
          </p:nvSpPr>
          <p:spPr bwMode="auto">
            <a:xfrm>
              <a:off x="3936" y="3504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3" name="Line 27"/>
            <p:cNvSpPr>
              <a:spLocks noChangeShapeType="1"/>
            </p:cNvSpPr>
            <p:nvPr/>
          </p:nvSpPr>
          <p:spPr bwMode="auto">
            <a:xfrm>
              <a:off x="4224" y="32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4" name="Line 28"/>
            <p:cNvSpPr>
              <a:spLocks noChangeShapeType="1"/>
            </p:cNvSpPr>
            <p:nvPr/>
          </p:nvSpPr>
          <p:spPr bwMode="auto">
            <a:xfrm flipH="1">
              <a:off x="4032" y="331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45" name="Oval 29"/>
            <p:cNvSpPr>
              <a:spLocks noChangeArrowheads="1"/>
            </p:cNvSpPr>
            <p:nvPr/>
          </p:nvSpPr>
          <p:spPr bwMode="auto">
            <a:xfrm>
              <a:off x="4056" y="3136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6" name="Oval 30"/>
            <p:cNvSpPr>
              <a:spLocks noChangeArrowheads="1"/>
            </p:cNvSpPr>
            <p:nvPr/>
          </p:nvSpPr>
          <p:spPr bwMode="auto">
            <a:xfrm>
              <a:off x="4598" y="3136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47" name="Line 31"/>
          <p:cNvSpPr>
            <a:spLocks noChangeShapeType="1"/>
          </p:cNvSpPr>
          <p:nvPr/>
        </p:nvSpPr>
        <p:spPr bwMode="auto">
          <a:xfrm flipH="1">
            <a:off x="7667625" y="4772025"/>
            <a:ext cx="4095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Line 32"/>
          <p:cNvSpPr>
            <a:spLocks noChangeShapeType="1"/>
          </p:cNvSpPr>
          <p:nvPr/>
        </p:nvSpPr>
        <p:spPr bwMode="auto">
          <a:xfrm>
            <a:off x="7620000" y="5013325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Line 33"/>
          <p:cNvSpPr>
            <a:spLocks noChangeShapeType="1"/>
          </p:cNvSpPr>
          <p:nvPr/>
        </p:nvSpPr>
        <p:spPr bwMode="auto">
          <a:xfrm flipH="1">
            <a:off x="7058025" y="50292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Line 34"/>
          <p:cNvSpPr>
            <a:spLocks noChangeShapeType="1"/>
          </p:cNvSpPr>
          <p:nvPr/>
        </p:nvSpPr>
        <p:spPr bwMode="auto">
          <a:xfrm flipV="1">
            <a:off x="6248400" y="312420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Line 35"/>
          <p:cNvSpPr>
            <a:spLocks noChangeShapeType="1"/>
          </p:cNvSpPr>
          <p:nvPr/>
        </p:nvSpPr>
        <p:spPr bwMode="auto">
          <a:xfrm flipV="1">
            <a:off x="6858000" y="30480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2" name="Line 36"/>
          <p:cNvSpPr>
            <a:spLocks noChangeShapeType="1"/>
          </p:cNvSpPr>
          <p:nvPr/>
        </p:nvSpPr>
        <p:spPr bwMode="auto">
          <a:xfrm flipV="1">
            <a:off x="6477000" y="2454275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3" name="Line 37"/>
          <p:cNvSpPr>
            <a:spLocks noChangeShapeType="1"/>
          </p:cNvSpPr>
          <p:nvPr/>
        </p:nvSpPr>
        <p:spPr bwMode="auto">
          <a:xfrm flipV="1">
            <a:off x="7010400" y="2514600"/>
            <a:ext cx="1066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4" name="Line 38"/>
          <p:cNvSpPr>
            <a:spLocks noChangeShapeType="1"/>
          </p:cNvSpPr>
          <p:nvPr/>
        </p:nvSpPr>
        <p:spPr bwMode="auto">
          <a:xfrm flipV="1">
            <a:off x="7010400" y="5029200"/>
            <a:ext cx="304800" cy="3048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5" name="Line 39"/>
          <p:cNvSpPr>
            <a:spLocks noChangeShapeType="1"/>
          </p:cNvSpPr>
          <p:nvPr/>
        </p:nvSpPr>
        <p:spPr bwMode="auto">
          <a:xfrm flipH="1">
            <a:off x="6753225" y="4756150"/>
            <a:ext cx="533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6" name="Line 40"/>
          <p:cNvSpPr>
            <a:spLocks noChangeShapeType="1"/>
          </p:cNvSpPr>
          <p:nvPr/>
        </p:nvSpPr>
        <p:spPr bwMode="auto">
          <a:xfrm>
            <a:off x="7620000" y="4756150"/>
            <a:ext cx="533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7" name="Line 41"/>
          <p:cNvSpPr>
            <a:spLocks noChangeShapeType="1"/>
          </p:cNvSpPr>
          <p:nvPr/>
        </p:nvSpPr>
        <p:spPr bwMode="auto">
          <a:xfrm>
            <a:off x="7620000" y="5029200"/>
            <a:ext cx="304800" cy="3048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8" name="Text Box 42"/>
          <p:cNvSpPr txBox="1">
            <a:spLocks noChangeArrowheads="1"/>
          </p:cNvSpPr>
          <p:nvPr/>
        </p:nvSpPr>
        <p:spPr bwMode="auto">
          <a:xfrm>
            <a:off x="152400" y="2200275"/>
            <a:ext cx="6248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Default:</a:t>
            </a:r>
            <a:r>
              <a:rPr lang="en-US" sz="2400"/>
              <a:t>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Full mesh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iBGP.</a:t>
            </a:r>
          </a:p>
          <a:p>
            <a:r>
              <a:rPr lang="en-US" sz="2400"/>
              <a:t>               </a:t>
            </a:r>
            <a:r>
              <a:rPr lang="en-US" sz="2400" b="1">
                <a:solidFill>
                  <a:srgbClr val="FF0000"/>
                </a:solidFill>
              </a:rPr>
              <a:t>Doesn</a:t>
            </a:r>
            <a:r>
              <a:rPr lang="ja-JP" altLang="en-US" sz="2400" b="1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400" b="1">
                <a:solidFill>
                  <a:srgbClr val="FF0000"/>
                </a:solidFill>
              </a:rPr>
              <a:t>t scale.</a:t>
            </a:r>
            <a:endParaRPr lang="en-US" sz="2400"/>
          </a:p>
          <a:p>
            <a:endParaRPr lang="en-US" sz="2400"/>
          </a:p>
          <a:p>
            <a:endParaRPr lang="en-US" sz="2400" b="1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Large ASes use </a:t>
            </a:r>
            <a:r>
              <a:rPr lang="ja-JP" altLang="en-US" sz="2400" b="1">
                <a:latin typeface="Arial"/>
              </a:rPr>
              <a:t>“</a:t>
            </a:r>
            <a:r>
              <a:rPr lang="en-US" sz="2400" b="1"/>
              <a:t>Route reflection</a:t>
            </a:r>
            <a:r>
              <a:rPr lang="ja-JP" altLang="en-US" sz="2400" b="1">
                <a:latin typeface="Arial"/>
              </a:rPr>
              <a:t>”</a:t>
            </a:r>
            <a:r>
              <a:rPr lang="en-US" sz="2400"/>
              <a:t> </a:t>
            </a:r>
          </a:p>
          <a:p>
            <a:r>
              <a:rPr lang="en-US" sz="2400" b="1">
                <a:solidFill>
                  <a:schemeClr val="accent2"/>
                </a:solidFill>
              </a:rPr>
              <a:t>  Route reflector: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  non-client routes over client sessions; </a:t>
            </a:r>
            <a:br>
              <a:rPr lang="en-US" sz="2400"/>
            </a:br>
            <a:r>
              <a:rPr lang="en-US" sz="2400"/>
              <a:t>  client routes over all sessions</a:t>
            </a:r>
          </a:p>
          <a:p>
            <a:r>
              <a:rPr lang="en-US" sz="2400"/>
              <a:t>  </a:t>
            </a:r>
            <a:r>
              <a:rPr lang="en-US" sz="2400" b="1">
                <a:solidFill>
                  <a:schemeClr val="accent2"/>
                </a:solidFill>
              </a:rPr>
              <a:t>Client:</a:t>
            </a:r>
            <a:r>
              <a:rPr lang="en-US" sz="2400"/>
              <a:t> don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re-advertise iBGP routes.</a:t>
            </a:r>
          </a:p>
        </p:txBody>
      </p:sp>
    </p:spTree>
    <p:extLst>
      <p:ext uri="{BB962C8B-B14F-4D97-AF65-F5344CB8AC3E}">
        <p14:creationId xmlns:p14="http://schemas.microsoft.com/office/powerpoint/2010/main" val="72247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1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7" grpId="0" animBg="1"/>
      <p:bldP spid="111647" grpId="1" animBg="1"/>
      <p:bldP spid="111648" grpId="0" animBg="1"/>
      <p:bldP spid="111648" grpId="1" animBg="1"/>
      <p:bldP spid="111649" grpId="0" animBg="1"/>
      <p:bldP spid="111649" grpId="1" animBg="1"/>
      <p:bldP spid="111650" grpId="0" animBg="1"/>
      <p:bldP spid="111651" grpId="0" animBg="1"/>
      <p:bldP spid="111652" grpId="0" animBg="1"/>
      <p:bldP spid="111653" grpId="0" animBg="1"/>
      <p:bldP spid="111654" grpId="0" animBg="1"/>
      <p:bldP spid="111655" grpId="0" animBg="1"/>
      <p:bldP spid="111656" grpId="0" animBg="1"/>
      <p:bldP spid="1116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C276-92DD-6E4D-A0A5-7266EED32F68}" type="slidenum">
              <a:rPr lang="en-US"/>
              <a:pPr/>
              <a:t>22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iBGP Signaling: Static Check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81000" y="1338263"/>
            <a:ext cx="87630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/>
              <a:t>Theorem.</a:t>
            </a:r>
          </a:p>
          <a:p>
            <a:r>
              <a:rPr lang="en-US" sz="2800"/>
              <a:t>Suppose the iBGP reflector-client relationship graph contains no cycles. Then, path visibility is satisfied if, and only if, </a:t>
            </a:r>
            <a:r>
              <a:rPr lang="en-US" sz="2800" i="1">
                <a:solidFill>
                  <a:schemeClr val="accent2"/>
                </a:solidFill>
              </a:rPr>
              <a:t>the set of routers that are not route reflector clients forms a clique</a:t>
            </a:r>
            <a:r>
              <a:rPr lang="en-US" sz="2800">
                <a:solidFill>
                  <a:schemeClr val="accent2"/>
                </a:solidFill>
              </a:rPr>
              <a:t>.</a:t>
            </a:r>
          </a:p>
          <a:p>
            <a:endParaRPr lang="en-US" sz="2000"/>
          </a:p>
          <a:p>
            <a:pPr algn="ctr"/>
            <a:r>
              <a:rPr lang="en-US" sz="2800" b="1" i="1">
                <a:solidFill>
                  <a:srgbClr val="FF0000"/>
                </a:solidFill>
              </a:rPr>
              <a:t>Condition is easy to check with static analysis.</a:t>
            </a:r>
            <a:endParaRPr lang="en-US" sz="2800"/>
          </a:p>
        </p:txBody>
      </p:sp>
      <p:grpSp>
        <p:nvGrpSpPr>
          <p:cNvPr id="113668" name="Group 4"/>
          <p:cNvGrpSpPr>
            <a:grpSpLocks/>
          </p:cNvGrpSpPr>
          <p:nvPr/>
        </p:nvGrpSpPr>
        <p:grpSpPr bwMode="auto">
          <a:xfrm>
            <a:off x="2286000" y="4572000"/>
            <a:ext cx="4343400" cy="1981200"/>
            <a:chOff x="3696" y="2928"/>
            <a:chExt cx="2016" cy="1008"/>
          </a:xfrm>
        </p:grpSpPr>
        <p:sp>
          <p:nvSpPr>
            <p:cNvPr id="113669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928"/>
              <a:ext cx="2016" cy="100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0" name="Oval 6"/>
            <p:cNvSpPr>
              <a:spLocks noChangeArrowheads="1"/>
            </p:cNvSpPr>
            <p:nvPr/>
          </p:nvSpPr>
          <p:spPr bwMode="auto">
            <a:xfrm>
              <a:off x="4416" y="3506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1" name="Oval 7"/>
            <p:cNvSpPr>
              <a:spLocks noChangeArrowheads="1"/>
            </p:cNvSpPr>
            <p:nvPr/>
          </p:nvSpPr>
          <p:spPr bwMode="auto">
            <a:xfrm>
              <a:off x="4800" y="3506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2" name="Oval 8"/>
            <p:cNvSpPr>
              <a:spLocks noChangeArrowheads="1"/>
            </p:cNvSpPr>
            <p:nvPr/>
          </p:nvSpPr>
          <p:spPr bwMode="auto">
            <a:xfrm>
              <a:off x="5184" y="3506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3" name="Line 9"/>
            <p:cNvSpPr>
              <a:spLocks noChangeShapeType="1"/>
            </p:cNvSpPr>
            <p:nvPr/>
          </p:nvSpPr>
          <p:spPr bwMode="auto">
            <a:xfrm flipH="1">
              <a:off x="4512" y="331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4" name="Line 10"/>
            <p:cNvSpPr>
              <a:spLocks noChangeShapeType="1"/>
            </p:cNvSpPr>
            <p:nvPr/>
          </p:nvSpPr>
          <p:spPr bwMode="auto">
            <a:xfrm>
              <a:off x="4704" y="3312"/>
              <a:ext cx="192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5" name="Line 11"/>
            <p:cNvSpPr>
              <a:spLocks noChangeShapeType="1"/>
            </p:cNvSpPr>
            <p:nvPr/>
          </p:nvSpPr>
          <p:spPr bwMode="auto">
            <a:xfrm>
              <a:off x="5232" y="331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6" name="Oval 12"/>
            <p:cNvSpPr>
              <a:spLocks noChangeArrowheads="1"/>
            </p:cNvSpPr>
            <p:nvPr/>
          </p:nvSpPr>
          <p:spPr bwMode="auto">
            <a:xfrm>
              <a:off x="5136" y="3140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7" name="Line 13"/>
            <p:cNvSpPr>
              <a:spLocks noChangeShapeType="1"/>
            </p:cNvSpPr>
            <p:nvPr/>
          </p:nvSpPr>
          <p:spPr bwMode="auto">
            <a:xfrm>
              <a:off x="4800" y="322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8" name="Oval 14"/>
            <p:cNvSpPr>
              <a:spLocks noChangeArrowheads="1"/>
            </p:cNvSpPr>
            <p:nvPr/>
          </p:nvSpPr>
          <p:spPr bwMode="auto">
            <a:xfrm>
              <a:off x="3936" y="3504"/>
              <a:ext cx="192" cy="192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9" name="Line 15"/>
            <p:cNvSpPr>
              <a:spLocks noChangeShapeType="1"/>
            </p:cNvSpPr>
            <p:nvPr/>
          </p:nvSpPr>
          <p:spPr bwMode="auto">
            <a:xfrm>
              <a:off x="4224" y="32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0" name="Line 16"/>
            <p:cNvSpPr>
              <a:spLocks noChangeShapeType="1"/>
            </p:cNvSpPr>
            <p:nvPr/>
          </p:nvSpPr>
          <p:spPr bwMode="auto">
            <a:xfrm flipH="1">
              <a:off x="4032" y="331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1" name="Oval 17"/>
            <p:cNvSpPr>
              <a:spLocks noChangeArrowheads="1"/>
            </p:cNvSpPr>
            <p:nvPr/>
          </p:nvSpPr>
          <p:spPr bwMode="auto">
            <a:xfrm>
              <a:off x="4056" y="3136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2" name="Oval 18"/>
            <p:cNvSpPr>
              <a:spLocks noChangeArrowheads="1"/>
            </p:cNvSpPr>
            <p:nvPr/>
          </p:nvSpPr>
          <p:spPr bwMode="auto">
            <a:xfrm>
              <a:off x="4598" y="3136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83" name="Freeform 19"/>
          <p:cNvSpPr>
            <a:spLocks/>
          </p:cNvSpPr>
          <p:nvPr/>
        </p:nvSpPr>
        <p:spPr bwMode="auto">
          <a:xfrm>
            <a:off x="3300413" y="4757738"/>
            <a:ext cx="2338387" cy="228600"/>
          </a:xfrm>
          <a:custGeom>
            <a:avLst/>
            <a:gdLst>
              <a:gd name="T0" fmla="*/ 0 w 816"/>
              <a:gd name="T1" fmla="*/ 104 h 104"/>
              <a:gd name="T2" fmla="*/ 96 w 816"/>
              <a:gd name="T3" fmla="*/ 56 h 104"/>
              <a:gd name="T4" fmla="*/ 432 w 816"/>
              <a:gd name="T5" fmla="*/ 8 h 104"/>
              <a:gd name="T6" fmla="*/ 816 w 816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6" h="104">
                <a:moveTo>
                  <a:pt x="0" y="104"/>
                </a:moveTo>
                <a:cubicBezTo>
                  <a:pt x="12" y="88"/>
                  <a:pt x="24" y="72"/>
                  <a:pt x="96" y="56"/>
                </a:cubicBezTo>
                <a:cubicBezTo>
                  <a:pt x="168" y="40"/>
                  <a:pt x="312" y="0"/>
                  <a:pt x="432" y="8"/>
                </a:cubicBezTo>
                <a:cubicBezTo>
                  <a:pt x="552" y="16"/>
                  <a:pt x="684" y="60"/>
                  <a:pt x="816" y="104"/>
                </a:cubicBezTo>
              </a:path>
            </a:pathLst>
          </a:custGeom>
          <a:noFill/>
          <a:ln w="381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3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rcc</a:t>
            </a:r>
            <a:r>
              <a:rPr lang="en-US"/>
              <a:t> Overview</a:t>
            </a:r>
          </a:p>
        </p:txBody>
      </p:sp>
      <p:sp>
        <p:nvSpPr>
          <p:cNvPr id="151562" name="Rectangle 10"/>
          <p:cNvSpPr>
            <a:spLocks noGrp="1" noChangeArrowheads="1"/>
          </p:cNvSpPr>
          <p:nvPr>
            <p:ph idx="1"/>
          </p:nvPr>
        </p:nvSpPr>
        <p:spPr>
          <a:xfrm>
            <a:off x="381000" y="4343400"/>
            <a:ext cx="8686800" cy="1676400"/>
          </a:xfrm>
          <a:noFill/>
          <a:ln/>
        </p:spPr>
        <p:txBody>
          <a:bodyPr>
            <a:normAutofit/>
          </a:bodyPr>
          <a:lstStyle/>
          <a:p>
            <a:r>
              <a:rPr lang="en-US"/>
              <a:t>Analyzing complex, distributed configuration</a:t>
            </a:r>
          </a:p>
          <a:p>
            <a:r>
              <a:rPr lang="en-US"/>
              <a:t>Defining a correctness specification</a:t>
            </a:r>
          </a:p>
          <a:p>
            <a:r>
              <a:rPr lang="en-US"/>
              <a:t>Mapping specification to constraints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13CD-28A6-4243-AC2B-1C3DFAE5DC1F}" type="slidenum">
              <a:rPr lang="en-US"/>
              <a:pPr/>
              <a:t>23</a:t>
            </a:fld>
            <a:endParaRPr lang="en-US"/>
          </a:p>
        </p:txBody>
      </p:sp>
      <p:sp>
        <p:nvSpPr>
          <p:cNvPr id="151554" name="AutoShape 2"/>
          <p:cNvSpPr>
            <a:spLocks noChangeArrowheads="1"/>
          </p:cNvSpPr>
          <p:nvPr/>
        </p:nvSpPr>
        <p:spPr bwMode="auto">
          <a:xfrm>
            <a:off x="2514600" y="1600200"/>
            <a:ext cx="5029200" cy="1905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“rcc”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5243513" y="2667000"/>
            <a:ext cx="2132012" cy="611188"/>
          </a:xfrm>
          <a:prstGeom prst="rect">
            <a:avLst/>
          </a:prstGeom>
          <a:solidFill>
            <a:srgbClr val="F9F7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Normalized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Representation</a:t>
            </a:r>
            <a:endParaRPr lang="en-US" sz="1600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2819400" y="1752600"/>
            <a:ext cx="2132013" cy="611188"/>
          </a:xfrm>
          <a:prstGeom prst="rect">
            <a:avLst/>
          </a:prstGeom>
          <a:solidFill>
            <a:srgbClr val="F9F7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Correctness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Specification</a:t>
            </a:r>
            <a:endParaRPr lang="en-US" sz="1600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5214938" y="1760538"/>
            <a:ext cx="2133600" cy="611187"/>
          </a:xfrm>
          <a:prstGeom prst="rect">
            <a:avLst/>
          </a:prstGeom>
          <a:solidFill>
            <a:srgbClr val="F9F7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rgbClr val="FF0000"/>
              </a:solidFill>
            </a:endParaRPr>
          </a:p>
          <a:p>
            <a:pPr algn="ctr"/>
            <a:endParaRPr lang="en-US" sz="1600"/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4956175" y="2057400"/>
            <a:ext cx="2571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5448300" y="1839913"/>
            <a:ext cx="159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Constraints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7543800" y="2362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Faults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381000" y="3595688"/>
            <a:ext cx="601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Challenges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2514600"/>
            <a:ext cx="1600200" cy="762000"/>
            <a:chOff x="4320" y="1128"/>
            <a:chExt cx="1056" cy="552"/>
          </a:xfrm>
        </p:grpSpPr>
        <p:sp>
          <p:nvSpPr>
            <p:cNvPr id="151565" name="Cloud"/>
            <p:cNvSpPr>
              <a:spLocks noChangeAspect="1" noEditPoints="1" noChangeArrowheads="1"/>
            </p:cNvSpPr>
            <p:nvPr/>
          </p:nvSpPr>
          <p:spPr bwMode="auto">
            <a:xfrm>
              <a:off x="4320" y="1128"/>
              <a:ext cx="1056" cy="5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51566" name="Oval 14"/>
            <p:cNvSpPr>
              <a:spLocks noChangeArrowheads="1"/>
            </p:cNvSpPr>
            <p:nvPr/>
          </p:nvSpPr>
          <p:spPr bwMode="auto">
            <a:xfrm>
              <a:off x="4656" y="1392"/>
              <a:ext cx="96" cy="96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567" name="Oval 15"/>
            <p:cNvSpPr>
              <a:spLocks noChangeArrowheads="1"/>
            </p:cNvSpPr>
            <p:nvPr/>
          </p:nvSpPr>
          <p:spPr bwMode="auto">
            <a:xfrm>
              <a:off x="4896" y="1440"/>
              <a:ext cx="96" cy="96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568" name="Oval 16"/>
            <p:cNvSpPr>
              <a:spLocks noChangeArrowheads="1"/>
            </p:cNvSpPr>
            <p:nvPr/>
          </p:nvSpPr>
          <p:spPr bwMode="auto">
            <a:xfrm>
              <a:off x="4800" y="1248"/>
              <a:ext cx="96" cy="96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569" name="Oval 17"/>
            <p:cNvSpPr>
              <a:spLocks noChangeArrowheads="1"/>
            </p:cNvSpPr>
            <p:nvPr/>
          </p:nvSpPr>
          <p:spPr bwMode="auto">
            <a:xfrm>
              <a:off x="5040" y="1296"/>
              <a:ext cx="96" cy="96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570" name="Oval 18"/>
            <p:cNvSpPr>
              <a:spLocks noChangeArrowheads="1"/>
            </p:cNvSpPr>
            <p:nvPr/>
          </p:nvSpPr>
          <p:spPr bwMode="auto">
            <a:xfrm>
              <a:off x="4512" y="1248"/>
              <a:ext cx="96" cy="96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228600" y="1600200"/>
            <a:ext cx="211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Distributed router</a:t>
            </a:r>
          </a:p>
          <a:p>
            <a:pPr algn="ctr"/>
            <a:r>
              <a:rPr lang="en-US" b="1"/>
              <a:t>configurations </a:t>
            </a:r>
          </a:p>
          <a:p>
            <a:pPr algn="ctr"/>
            <a:r>
              <a:rPr lang="en-US" b="1"/>
              <a:t>(Single AS)</a:t>
            </a:r>
            <a:endParaRPr lang="en-US" sz="1600"/>
          </a:p>
        </p:txBody>
      </p:sp>
      <p:sp>
        <p:nvSpPr>
          <p:cNvPr id="151572" name="Line 20"/>
          <p:cNvSpPr>
            <a:spLocks noChangeShapeType="1"/>
          </p:cNvSpPr>
          <p:nvPr/>
        </p:nvSpPr>
        <p:spPr bwMode="auto">
          <a:xfrm>
            <a:off x="58674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3" name="Line 21"/>
          <p:cNvSpPr>
            <a:spLocks noChangeShapeType="1"/>
          </p:cNvSpPr>
          <p:nvPr/>
        </p:nvSpPr>
        <p:spPr bwMode="auto">
          <a:xfrm flipV="1">
            <a:off x="63246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4" name="Line 22"/>
          <p:cNvSpPr>
            <a:spLocks noChangeShapeType="1"/>
          </p:cNvSpPr>
          <p:nvPr/>
        </p:nvSpPr>
        <p:spPr bwMode="auto">
          <a:xfrm>
            <a:off x="2057400" y="2514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>
            <a:off x="7543800" y="259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6" name="Freeform 24"/>
          <p:cNvSpPr>
            <a:spLocks/>
          </p:cNvSpPr>
          <p:nvPr/>
        </p:nvSpPr>
        <p:spPr bwMode="auto">
          <a:xfrm>
            <a:off x="1447800" y="3048000"/>
            <a:ext cx="3810000" cy="317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192"/>
              </a:cxn>
              <a:cxn ang="0">
                <a:pos x="2400" y="48"/>
              </a:cxn>
            </a:cxnLst>
            <a:rect l="0" t="0" r="r" b="b"/>
            <a:pathLst>
              <a:path w="2400" h="200">
                <a:moveTo>
                  <a:pt x="0" y="0"/>
                </a:moveTo>
                <a:cubicBezTo>
                  <a:pt x="568" y="92"/>
                  <a:pt x="1136" y="184"/>
                  <a:pt x="1536" y="192"/>
                </a:cubicBezTo>
                <a:cubicBezTo>
                  <a:pt x="1936" y="200"/>
                  <a:pt x="2168" y="124"/>
                  <a:pt x="2400" y="48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7" name="Freeform 25"/>
          <p:cNvSpPr>
            <a:spLocks/>
          </p:cNvSpPr>
          <p:nvPr/>
        </p:nvSpPr>
        <p:spPr bwMode="auto">
          <a:xfrm>
            <a:off x="1676400" y="2819400"/>
            <a:ext cx="3581400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4" y="192"/>
              </a:cxn>
              <a:cxn ang="0">
                <a:pos x="2256" y="96"/>
              </a:cxn>
            </a:cxnLst>
            <a:rect l="0" t="0" r="r" b="b"/>
            <a:pathLst>
              <a:path w="2256" h="208">
                <a:moveTo>
                  <a:pt x="0" y="0"/>
                </a:moveTo>
                <a:cubicBezTo>
                  <a:pt x="364" y="88"/>
                  <a:pt x="728" y="176"/>
                  <a:pt x="1104" y="192"/>
                </a:cubicBezTo>
                <a:cubicBezTo>
                  <a:pt x="1480" y="208"/>
                  <a:pt x="1868" y="152"/>
                  <a:pt x="2256" y="96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8" name="Freeform 26"/>
          <p:cNvSpPr>
            <a:spLocks/>
          </p:cNvSpPr>
          <p:nvPr/>
        </p:nvSpPr>
        <p:spPr bwMode="auto">
          <a:xfrm>
            <a:off x="1295400" y="2641600"/>
            <a:ext cx="3962400" cy="1778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536" y="16"/>
              </a:cxn>
              <a:cxn ang="0">
                <a:pos x="2496" y="112"/>
              </a:cxn>
            </a:cxnLst>
            <a:rect l="0" t="0" r="r" b="b"/>
            <a:pathLst>
              <a:path w="2496" h="112">
                <a:moveTo>
                  <a:pt x="0" y="16"/>
                </a:moveTo>
                <a:cubicBezTo>
                  <a:pt x="560" y="8"/>
                  <a:pt x="1120" y="0"/>
                  <a:pt x="1536" y="16"/>
                </a:cubicBezTo>
                <a:cubicBezTo>
                  <a:pt x="1952" y="32"/>
                  <a:pt x="2224" y="72"/>
                  <a:pt x="2496" y="112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9" name="Freeform 27"/>
          <p:cNvSpPr>
            <a:spLocks/>
          </p:cNvSpPr>
          <p:nvPr/>
        </p:nvSpPr>
        <p:spPr bwMode="auto">
          <a:xfrm>
            <a:off x="7359650" y="2057400"/>
            <a:ext cx="609600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240" y="240"/>
              </a:cxn>
              <a:cxn ang="0">
                <a:pos x="384" y="240"/>
              </a:cxn>
            </a:cxnLst>
            <a:rect l="0" t="0" r="r" b="b"/>
            <a:pathLst>
              <a:path w="384" h="272">
                <a:moveTo>
                  <a:pt x="0" y="0"/>
                </a:moveTo>
                <a:cubicBezTo>
                  <a:pt x="4" y="4"/>
                  <a:pt x="8" y="8"/>
                  <a:pt x="48" y="48"/>
                </a:cubicBezTo>
                <a:cubicBezTo>
                  <a:pt x="88" y="88"/>
                  <a:pt x="184" y="208"/>
                  <a:pt x="240" y="240"/>
                </a:cubicBezTo>
                <a:cubicBezTo>
                  <a:pt x="296" y="272"/>
                  <a:pt x="340" y="256"/>
                  <a:pt x="384" y="240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5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  <p:bldP spid="151557" grpId="0" animBg="1"/>
      <p:bldP spid="151558" grpId="0" animBg="1"/>
      <p:bldP spid="151559" grpId="0" animBg="1"/>
      <p:bldP spid="151560" grpId="0"/>
      <p:bldP spid="151563" grpId="0"/>
      <p:bldP spid="151572" grpId="0" animBg="1"/>
      <p:bldP spid="151573" grpId="0" animBg="1"/>
      <p:bldP spid="151576" grpId="0" animBg="1"/>
      <p:bldP spid="151577" grpId="0" animBg="1"/>
      <p:bldP spid="151578" grpId="0" animBg="1"/>
      <p:bldP spid="1515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1706-8A83-EE49-AB7C-083975918975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rcc Implementation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876550" y="2057400"/>
            <a:ext cx="2209800" cy="685800"/>
          </a:xfrm>
          <a:prstGeom prst="rect">
            <a:avLst/>
          </a:prstGeom>
          <a:solidFill>
            <a:srgbClr val="F9F7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Preprocessor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5848350" y="2057400"/>
            <a:ext cx="1295400" cy="685800"/>
          </a:xfrm>
          <a:prstGeom prst="rect">
            <a:avLst/>
          </a:prstGeom>
          <a:solidFill>
            <a:srgbClr val="F9F7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Parser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848350" y="4648200"/>
            <a:ext cx="1447800" cy="685800"/>
          </a:xfrm>
          <a:prstGeom prst="rect">
            <a:avLst/>
          </a:prstGeom>
          <a:solidFill>
            <a:srgbClr val="F9F7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Verifier</a:t>
            </a:r>
          </a:p>
        </p:txBody>
      </p:sp>
      <p:grpSp>
        <p:nvGrpSpPr>
          <p:cNvPr id="122886" name="Group 6"/>
          <p:cNvGrpSpPr>
            <a:grpSpLocks/>
          </p:cNvGrpSpPr>
          <p:nvPr/>
        </p:nvGrpSpPr>
        <p:grpSpPr bwMode="auto">
          <a:xfrm>
            <a:off x="438150" y="2019300"/>
            <a:ext cx="1676400" cy="876300"/>
            <a:chOff x="4320" y="1128"/>
            <a:chExt cx="1056" cy="552"/>
          </a:xfrm>
        </p:grpSpPr>
        <p:sp>
          <p:nvSpPr>
            <p:cNvPr id="122887" name="Cloud"/>
            <p:cNvSpPr>
              <a:spLocks noChangeAspect="1" noEditPoints="1" noChangeArrowheads="1"/>
            </p:cNvSpPr>
            <p:nvPr/>
          </p:nvSpPr>
          <p:spPr bwMode="auto">
            <a:xfrm>
              <a:off x="4320" y="1128"/>
              <a:ext cx="1056" cy="5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8" name="Oval 8"/>
            <p:cNvSpPr>
              <a:spLocks noChangeArrowheads="1"/>
            </p:cNvSpPr>
            <p:nvPr/>
          </p:nvSpPr>
          <p:spPr bwMode="auto">
            <a:xfrm>
              <a:off x="4656" y="1392"/>
              <a:ext cx="96" cy="96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9" name="Oval 9"/>
            <p:cNvSpPr>
              <a:spLocks noChangeArrowheads="1"/>
            </p:cNvSpPr>
            <p:nvPr/>
          </p:nvSpPr>
          <p:spPr bwMode="auto">
            <a:xfrm>
              <a:off x="4896" y="1440"/>
              <a:ext cx="96" cy="96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Oval 10"/>
            <p:cNvSpPr>
              <a:spLocks noChangeArrowheads="1"/>
            </p:cNvSpPr>
            <p:nvPr/>
          </p:nvSpPr>
          <p:spPr bwMode="auto">
            <a:xfrm>
              <a:off x="4800" y="1248"/>
              <a:ext cx="96" cy="96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Oval 11"/>
            <p:cNvSpPr>
              <a:spLocks noChangeArrowheads="1"/>
            </p:cNvSpPr>
            <p:nvPr/>
          </p:nvSpPr>
          <p:spPr bwMode="auto">
            <a:xfrm>
              <a:off x="5040" y="1296"/>
              <a:ext cx="96" cy="96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Oval 12"/>
            <p:cNvSpPr>
              <a:spLocks noChangeArrowheads="1"/>
            </p:cNvSpPr>
            <p:nvPr/>
          </p:nvSpPr>
          <p:spPr bwMode="auto">
            <a:xfrm>
              <a:off x="4512" y="1248"/>
              <a:ext cx="96" cy="96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3" name="Freeform 13"/>
          <p:cNvSpPr>
            <a:spLocks/>
          </p:cNvSpPr>
          <p:nvPr/>
        </p:nvSpPr>
        <p:spPr bwMode="auto">
          <a:xfrm>
            <a:off x="1657350" y="1816100"/>
            <a:ext cx="1219200" cy="546100"/>
          </a:xfrm>
          <a:custGeom>
            <a:avLst/>
            <a:gdLst>
              <a:gd name="T0" fmla="*/ 0 w 768"/>
              <a:gd name="T1" fmla="*/ 296 h 344"/>
              <a:gd name="T2" fmla="*/ 336 w 768"/>
              <a:gd name="T3" fmla="*/ 8 h 344"/>
              <a:gd name="T4" fmla="*/ 768 w 768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0" y="296"/>
                </a:moveTo>
                <a:cubicBezTo>
                  <a:pt x="104" y="148"/>
                  <a:pt x="208" y="0"/>
                  <a:pt x="336" y="8"/>
                </a:cubicBezTo>
                <a:cubicBezTo>
                  <a:pt x="464" y="16"/>
                  <a:pt x="616" y="180"/>
                  <a:pt x="768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4" name="Freeform 14"/>
          <p:cNvSpPr>
            <a:spLocks/>
          </p:cNvSpPr>
          <p:nvPr/>
        </p:nvSpPr>
        <p:spPr bwMode="auto">
          <a:xfrm>
            <a:off x="1276350" y="1600200"/>
            <a:ext cx="1600200" cy="609600"/>
          </a:xfrm>
          <a:custGeom>
            <a:avLst/>
            <a:gdLst>
              <a:gd name="T0" fmla="*/ 0 w 1008"/>
              <a:gd name="T1" fmla="*/ 384 h 384"/>
              <a:gd name="T2" fmla="*/ 576 w 1008"/>
              <a:gd name="T3" fmla="*/ 0 h 384"/>
              <a:gd name="T4" fmla="*/ 1008 w 100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384">
                <a:moveTo>
                  <a:pt x="0" y="384"/>
                </a:moveTo>
                <a:cubicBezTo>
                  <a:pt x="204" y="192"/>
                  <a:pt x="408" y="0"/>
                  <a:pt x="576" y="0"/>
                </a:cubicBezTo>
                <a:cubicBezTo>
                  <a:pt x="744" y="0"/>
                  <a:pt x="876" y="192"/>
                  <a:pt x="1008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5" name="Freeform 15"/>
          <p:cNvSpPr>
            <a:spLocks/>
          </p:cNvSpPr>
          <p:nvPr/>
        </p:nvSpPr>
        <p:spPr bwMode="auto">
          <a:xfrm>
            <a:off x="1504950" y="2590800"/>
            <a:ext cx="1371600" cy="317500"/>
          </a:xfrm>
          <a:custGeom>
            <a:avLst/>
            <a:gdLst>
              <a:gd name="T0" fmla="*/ 0 w 864"/>
              <a:gd name="T1" fmla="*/ 48 h 200"/>
              <a:gd name="T2" fmla="*/ 432 w 864"/>
              <a:gd name="T3" fmla="*/ 192 h 200"/>
              <a:gd name="T4" fmla="*/ 864 w 864"/>
              <a:gd name="T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200">
                <a:moveTo>
                  <a:pt x="0" y="48"/>
                </a:moveTo>
                <a:cubicBezTo>
                  <a:pt x="144" y="124"/>
                  <a:pt x="288" y="200"/>
                  <a:pt x="432" y="192"/>
                </a:cubicBezTo>
                <a:cubicBezTo>
                  <a:pt x="576" y="184"/>
                  <a:pt x="720" y="92"/>
                  <a:pt x="8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34925" y="2982913"/>
            <a:ext cx="2327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Distributed router</a:t>
            </a:r>
          </a:p>
          <a:p>
            <a:pPr algn="ctr"/>
            <a:r>
              <a:rPr lang="en-US" sz="2000" b="1"/>
              <a:t>configurations</a:t>
            </a:r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>
            <a:off x="5086350" y="2286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>
            <a:off x="5086350" y="243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5086350" y="259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0" name="AutoShape 20"/>
          <p:cNvSpPr>
            <a:spLocks noChangeArrowheads="1"/>
          </p:cNvSpPr>
          <p:nvPr/>
        </p:nvSpPr>
        <p:spPr bwMode="auto">
          <a:xfrm>
            <a:off x="5924550" y="3352800"/>
            <a:ext cx="1219200" cy="685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7372350" y="3352800"/>
            <a:ext cx="1466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Relational </a:t>
            </a:r>
          </a:p>
          <a:p>
            <a:pPr algn="ctr"/>
            <a:r>
              <a:rPr lang="en-US" sz="2000" b="1"/>
              <a:t>Database</a:t>
            </a:r>
          </a:p>
          <a:p>
            <a:pPr algn="ctr"/>
            <a:r>
              <a:rPr lang="en-US" sz="2000" b="1"/>
              <a:t>(mySQL)</a:t>
            </a:r>
          </a:p>
        </p:txBody>
      </p:sp>
      <p:sp>
        <p:nvSpPr>
          <p:cNvPr id="122902" name="Line 22"/>
          <p:cNvSpPr>
            <a:spLocks noChangeShapeType="1"/>
          </p:cNvSpPr>
          <p:nvPr/>
        </p:nvSpPr>
        <p:spPr bwMode="auto">
          <a:xfrm>
            <a:off x="653415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3" name="Line 23"/>
          <p:cNvSpPr>
            <a:spLocks noChangeShapeType="1"/>
          </p:cNvSpPr>
          <p:nvPr/>
        </p:nvSpPr>
        <p:spPr bwMode="auto">
          <a:xfrm flipV="1">
            <a:off x="6305550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4" name="Line 24"/>
          <p:cNvSpPr>
            <a:spLocks noChangeShapeType="1"/>
          </p:cNvSpPr>
          <p:nvPr/>
        </p:nvSpPr>
        <p:spPr bwMode="auto">
          <a:xfrm>
            <a:off x="6762750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4919663" y="4125913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Constraints</a:t>
            </a:r>
          </a:p>
        </p:txBody>
      </p:sp>
      <p:sp>
        <p:nvSpPr>
          <p:cNvPr id="122906" name="Line 26"/>
          <p:cNvSpPr>
            <a:spLocks noChangeShapeType="1"/>
          </p:cNvSpPr>
          <p:nvPr/>
        </p:nvSpPr>
        <p:spPr bwMode="auto">
          <a:xfrm>
            <a:off x="653415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7" name="Text Box 27"/>
          <p:cNvSpPr txBox="1">
            <a:spLocks noChangeArrowheads="1"/>
          </p:cNvSpPr>
          <p:nvPr/>
        </p:nvSpPr>
        <p:spPr bwMode="auto">
          <a:xfrm>
            <a:off x="5924550" y="58674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</a:rPr>
              <a:t>Faults</a:t>
            </a:r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-152400" y="36576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7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(Cisco, Avici, Juniper, Procket, etc.)</a:t>
            </a:r>
          </a:p>
        </p:txBody>
      </p:sp>
    </p:spTree>
    <p:extLst>
      <p:ext uri="{BB962C8B-B14F-4D97-AF65-F5344CB8AC3E}">
        <p14:creationId xmlns:p14="http://schemas.microsoft.com/office/powerpoint/2010/main" val="410953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rcc</a:t>
            </a:r>
            <a:r>
              <a:rPr lang="en-US"/>
              <a:t>: Take-home lessons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3048000"/>
          </a:xfrm>
        </p:spPr>
        <p:txBody>
          <a:bodyPr>
            <a:normAutofit/>
          </a:bodyPr>
          <a:lstStyle/>
          <a:p>
            <a:r>
              <a:rPr lang="en-US"/>
              <a:t>Static configuration analysis uncovers many errors</a:t>
            </a:r>
          </a:p>
          <a:p>
            <a:endParaRPr lang="en-US"/>
          </a:p>
          <a:p>
            <a:r>
              <a:rPr lang="en-US"/>
              <a:t>Major causes of error:</a:t>
            </a:r>
          </a:p>
          <a:p>
            <a:pPr lvl="1"/>
            <a:r>
              <a:rPr lang="en-US"/>
              <a:t>Distributed configuration</a:t>
            </a:r>
          </a:p>
          <a:p>
            <a:pPr lvl="1"/>
            <a:r>
              <a:rPr lang="en-US"/>
              <a:t>Intra-AS dissemination is too complex</a:t>
            </a:r>
          </a:p>
          <a:p>
            <a:pPr lvl="1"/>
            <a:r>
              <a:rPr lang="en-US"/>
              <a:t>Mechanistic expression of policy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CC8C-8C2A-4C46-91F0-01095982323C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Philosophies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458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b="1">
                <a:solidFill>
                  <a:srgbClr val="FF3300"/>
                </a:solidFill>
              </a:rPr>
              <a:t>The “rcc approach”:</a:t>
            </a:r>
            <a:r>
              <a:rPr lang="en-US"/>
              <a:t> Accept the Internet as is.  Devise “band-aids”.</a:t>
            </a:r>
          </a:p>
          <a:p>
            <a:endParaRPr lang="en-US"/>
          </a:p>
          <a:p>
            <a:r>
              <a:rPr lang="en-US" b="1">
                <a:solidFill>
                  <a:srgbClr val="FF3300"/>
                </a:solidFill>
              </a:rPr>
              <a:t>Another direction:</a:t>
            </a:r>
            <a:r>
              <a:rPr lang="en-US"/>
              <a:t> Redesign Internet routing to guarantee safety, route validity, and path visibility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9DAB-ADE5-624F-B53B-A80128023F2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1: Other Protocols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Static analysis for MPLS VPNs</a:t>
            </a:r>
          </a:p>
          <a:p>
            <a:pPr lvl="1"/>
            <a:r>
              <a:rPr lang="en-US"/>
              <a:t>Logically separate networks running over single physical network: </a:t>
            </a:r>
            <a:r>
              <a:rPr lang="en-US" b="1" i="1">
                <a:solidFill>
                  <a:srgbClr val="FF3300"/>
                </a:solidFill>
              </a:rPr>
              <a:t>separation is key</a:t>
            </a:r>
          </a:p>
          <a:p>
            <a:pPr lvl="1"/>
            <a:r>
              <a:rPr lang="en-US"/>
              <a:t>Security policies maybe more well-defined (or perhaps easier to write down) than more traditional ISP policies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FD7-BB15-B743-B87F-412C491439F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Problem 2: Limits of Static Analysis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82000" cy="4953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FF3300"/>
                </a:solidFill>
              </a:rPr>
              <a:t>Problem:</a:t>
            </a:r>
            <a:r>
              <a:rPr lang="en-US" b="1"/>
              <a:t> </a:t>
            </a:r>
            <a:r>
              <a:rPr lang="en-US"/>
              <a:t>Many problems can’t be detected from static configuration analysis of a single AS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Dependencies/Interactions among multiple ASes</a:t>
            </a:r>
          </a:p>
          <a:p>
            <a:pPr lvl="1">
              <a:lnSpc>
                <a:spcPct val="80000"/>
              </a:lnSpc>
            </a:pPr>
            <a:r>
              <a:rPr lang="en-US"/>
              <a:t>Contract violations</a:t>
            </a:r>
          </a:p>
          <a:p>
            <a:pPr lvl="1">
              <a:lnSpc>
                <a:spcPct val="80000"/>
              </a:lnSpc>
            </a:pPr>
            <a:r>
              <a:rPr lang="en-US"/>
              <a:t>Route hijacks</a:t>
            </a:r>
          </a:p>
          <a:p>
            <a:pPr lvl="1">
              <a:lnSpc>
                <a:spcPct val="80000"/>
              </a:lnSpc>
            </a:pPr>
            <a:r>
              <a:rPr lang="en-US" b="1">
                <a:solidFill>
                  <a:srgbClr val="FF3300"/>
                </a:solidFill>
              </a:rPr>
              <a:t>BGP “wedgies” (RFC 4264)</a:t>
            </a:r>
          </a:p>
          <a:p>
            <a:pPr lvl="1">
              <a:lnSpc>
                <a:spcPct val="80000"/>
              </a:lnSpc>
            </a:pPr>
            <a:r>
              <a:rPr lang="en-US"/>
              <a:t>Filtering</a:t>
            </a:r>
          </a:p>
          <a:p>
            <a:pPr lvl="1"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Dependencies on route arrivals</a:t>
            </a:r>
          </a:p>
          <a:p>
            <a:pPr lvl="1">
              <a:lnSpc>
                <a:spcPct val="80000"/>
              </a:lnSpc>
            </a:pPr>
            <a:r>
              <a:rPr lang="en-US"/>
              <a:t>Simple network configurations can oscillate, but operators can’t tell until the routes actually arrive.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A4F-CC6C-B74C-956A-B13F7263A5AC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Problems: BGP </a:t>
            </a:r>
            <a:r>
              <a:rPr lang="en-GB" dirty="0" err="1" smtClean="0"/>
              <a:t>Wedgie</a:t>
            </a:r>
            <a:endParaRPr lang="en-GB" dirty="0"/>
          </a:p>
        </p:txBody>
      </p:sp>
      <p:sp>
        <p:nvSpPr>
          <p:cNvPr id="162820" name="Rectangle 4"/>
          <p:cNvSpPr>
            <a:spLocks noGrp="1" noChangeArrowheads="1"/>
          </p:cNvSpPr>
          <p:nvPr>
            <p:ph idx="1"/>
          </p:nvPr>
        </p:nvSpPr>
        <p:spPr>
          <a:xfrm>
            <a:off x="5105400" y="1628775"/>
            <a:ext cx="3527425" cy="3887788"/>
          </a:xfrm>
        </p:spPr>
        <p:txBody>
          <a:bodyPr/>
          <a:lstStyle/>
          <a:p>
            <a:r>
              <a:rPr lang="en-GB" sz="2000"/>
              <a:t>AS 1 implements backup link by sending AS 2 a  “depref me” community. </a:t>
            </a:r>
          </a:p>
          <a:p>
            <a:endParaRPr lang="en-GB" sz="2000"/>
          </a:p>
          <a:p>
            <a:r>
              <a:rPr lang="en-GB" sz="2000"/>
              <a:t>AS 2 sets localpref  to smaller than that of routes from its upstream provider (AS 3 routes)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2D08-7308-B144-B63D-B707D6B607E8}" type="slidenum">
              <a:rPr lang="en-US"/>
              <a:pPr/>
              <a:t>29</a:t>
            </a:fld>
            <a:endParaRPr lang="en-US"/>
          </a:p>
        </p:txBody>
      </p:sp>
      <p:sp>
        <p:nvSpPr>
          <p:cNvPr id="162818" name="Cloud"/>
          <p:cNvSpPr>
            <a:spLocks noChangeAspect="1" noEditPoints="1" noChangeArrowheads="1"/>
          </p:cNvSpPr>
          <p:nvPr/>
        </p:nvSpPr>
        <p:spPr bwMode="auto">
          <a:xfrm>
            <a:off x="457200" y="3048000"/>
            <a:ext cx="13716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1619250" y="1989138"/>
            <a:ext cx="1657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>
            <a:off x="971550" y="2205038"/>
            <a:ext cx="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>
            <a:off x="1258888" y="3573463"/>
            <a:ext cx="720725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 flipH="1">
            <a:off x="2843213" y="2205038"/>
            <a:ext cx="865187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143000" cy="366713"/>
          </a:xfrm>
          <a:prstGeom prst="rect">
            <a:avLst/>
          </a:prstGeom>
          <a:solidFill>
            <a:srgbClr val="F5F7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Backup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276600" y="3900488"/>
            <a:ext cx="1143000" cy="366712"/>
          </a:xfrm>
          <a:prstGeom prst="rect">
            <a:avLst/>
          </a:prstGeom>
          <a:solidFill>
            <a:srgbClr val="F5F7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Primary</a:t>
            </a:r>
          </a:p>
        </p:txBody>
      </p:sp>
      <p:sp>
        <p:nvSpPr>
          <p:cNvPr id="162827" name="Line 11"/>
          <p:cNvSpPr>
            <a:spLocks noChangeShapeType="1"/>
          </p:cNvSpPr>
          <p:nvPr/>
        </p:nvSpPr>
        <p:spPr bwMode="auto">
          <a:xfrm flipH="1" flipV="1">
            <a:off x="1447800" y="3505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1676400" y="3581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“Depref”</a:t>
            </a:r>
          </a:p>
        </p:txBody>
      </p:sp>
      <p:sp>
        <p:nvSpPr>
          <p:cNvPr id="162829" name="Cloud"/>
          <p:cNvSpPr>
            <a:spLocks noChangeAspect="1" noEditPoints="1" noChangeArrowheads="1"/>
          </p:cNvSpPr>
          <p:nvPr/>
        </p:nvSpPr>
        <p:spPr bwMode="auto">
          <a:xfrm>
            <a:off x="304800" y="1752600"/>
            <a:ext cx="13716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30" name="Cloud"/>
          <p:cNvSpPr>
            <a:spLocks noChangeAspect="1" noEditPoints="1" noChangeArrowheads="1"/>
          </p:cNvSpPr>
          <p:nvPr/>
        </p:nvSpPr>
        <p:spPr bwMode="auto">
          <a:xfrm>
            <a:off x="2971800" y="1752600"/>
            <a:ext cx="13716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31" name="Cloud"/>
          <p:cNvSpPr>
            <a:spLocks noChangeAspect="1" noEditPoints="1" noChangeArrowheads="1"/>
          </p:cNvSpPr>
          <p:nvPr/>
        </p:nvSpPr>
        <p:spPr bwMode="auto">
          <a:xfrm>
            <a:off x="1752600" y="4648200"/>
            <a:ext cx="13716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755650" y="3200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AS 2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2133600" y="4800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AS 1</a:t>
            </a: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603250" y="19050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AS 3</a:t>
            </a:r>
          </a:p>
        </p:txBody>
      </p:sp>
      <p:sp>
        <p:nvSpPr>
          <p:cNvPr id="162835" name="Text Box 19"/>
          <p:cNvSpPr txBox="1">
            <a:spLocks noChangeArrowheads="1"/>
          </p:cNvSpPr>
          <p:nvPr/>
        </p:nvSpPr>
        <p:spPr bwMode="auto">
          <a:xfrm>
            <a:off x="3346450" y="19192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AS 4</a:t>
            </a:r>
          </a:p>
        </p:txBody>
      </p:sp>
      <p:sp>
        <p:nvSpPr>
          <p:cNvPr id="162836" name="Freeform 20"/>
          <p:cNvSpPr>
            <a:spLocks/>
          </p:cNvSpPr>
          <p:nvPr/>
        </p:nvSpPr>
        <p:spPr bwMode="auto">
          <a:xfrm>
            <a:off x="1117600" y="1447800"/>
            <a:ext cx="2425700" cy="3352800"/>
          </a:xfrm>
          <a:custGeom>
            <a:avLst/>
            <a:gdLst/>
            <a:ahLst/>
            <a:cxnLst>
              <a:cxn ang="0">
                <a:pos x="160" y="1056"/>
              </a:cxn>
              <a:cxn ang="0">
                <a:pos x="208" y="384"/>
              </a:cxn>
              <a:cxn ang="0">
                <a:pos x="1408" y="288"/>
              </a:cxn>
              <a:cxn ang="0">
                <a:pos x="928" y="2112"/>
              </a:cxn>
            </a:cxnLst>
            <a:rect l="0" t="0" r="r" b="b"/>
            <a:pathLst>
              <a:path w="1528" h="2112">
                <a:moveTo>
                  <a:pt x="160" y="1056"/>
                </a:moveTo>
                <a:cubicBezTo>
                  <a:pt x="80" y="784"/>
                  <a:pt x="0" y="512"/>
                  <a:pt x="208" y="384"/>
                </a:cubicBezTo>
                <a:cubicBezTo>
                  <a:pt x="416" y="256"/>
                  <a:pt x="1288" y="0"/>
                  <a:pt x="1408" y="288"/>
                </a:cubicBezTo>
                <a:cubicBezTo>
                  <a:pt x="1528" y="576"/>
                  <a:pt x="1228" y="1344"/>
                  <a:pt x="928" y="2112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build="p"/>
      <p:bldP spid="1628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Problems (continued)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Automation</a:t>
            </a:r>
            <a:r>
              <a:rPr lang="en-US" sz="2400"/>
              <a:t> of various management functions</a:t>
            </a:r>
          </a:p>
          <a:p>
            <a:pPr lvl="1"/>
            <a:r>
              <a:rPr lang="en-US" sz="2000"/>
              <a:t>Expert annotation of key events will continue to be  necessary </a:t>
            </a:r>
          </a:p>
          <a:p>
            <a:pPr lvl="1"/>
            <a:endParaRPr lang="en-US" sz="2000"/>
          </a:p>
          <a:p>
            <a:r>
              <a:rPr lang="en-US" sz="2400" b="1">
                <a:solidFill>
                  <a:srgbClr val="FF0000"/>
                </a:solidFill>
              </a:rPr>
              <a:t>Identifying traffic types</a:t>
            </a:r>
            <a:r>
              <a:rPr lang="en-US" sz="2400"/>
              <a:t> with minimal information</a:t>
            </a:r>
          </a:p>
          <a:p>
            <a:endParaRPr lang="en-US" sz="2400"/>
          </a:p>
          <a:p>
            <a:r>
              <a:rPr lang="en-US" sz="2400"/>
              <a:t>Design and deployment of measurement infrastructure (both passive and active)</a:t>
            </a:r>
          </a:p>
          <a:p>
            <a:pPr lvl="1"/>
            <a:r>
              <a:rPr lang="en-US" sz="2000"/>
              <a:t>Privacy, trust, cost limit broad deployment</a:t>
            </a:r>
          </a:p>
          <a:p>
            <a:pPr lvl="1"/>
            <a:r>
              <a:rPr lang="en-US" sz="2000"/>
              <a:t>Can end-to-end measurements ever be practically supported?</a:t>
            </a:r>
          </a:p>
          <a:p>
            <a:pPr lvl="1"/>
            <a:endParaRPr lang="en-US" sz="2000"/>
          </a:p>
          <a:p>
            <a:r>
              <a:rPr lang="en-US" sz="2400"/>
              <a:t>Accurate </a:t>
            </a:r>
            <a:r>
              <a:rPr lang="en-US" sz="2400" b="1">
                <a:solidFill>
                  <a:srgbClr val="FF0000"/>
                </a:solidFill>
              </a:rPr>
              <a:t>identification of attacks</a:t>
            </a:r>
            <a:r>
              <a:rPr lang="en-US" sz="2400"/>
              <a:t> and intrusions </a:t>
            </a:r>
          </a:p>
          <a:p>
            <a:pPr lvl="1"/>
            <a:r>
              <a:rPr lang="en-US" sz="2000"/>
              <a:t>Security makes different measurements important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5227-30B5-F345-A011-714591F43A3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Failure and “Recovery”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943600"/>
            <a:ext cx="8229600" cy="611188"/>
          </a:xfrm>
          <a:noFill/>
          <a:ln/>
        </p:spPr>
        <p:txBody>
          <a:bodyPr/>
          <a:lstStyle/>
          <a:p>
            <a:r>
              <a:rPr lang="en-GB"/>
              <a:t>Requires manual intervention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4AE0-6E48-CF40-BAF2-17B8A86AC91B}" type="slidenum">
              <a:rPr lang="en-US"/>
              <a:pPr/>
              <a:t>30</a:t>
            </a:fld>
            <a:endParaRPr lang="en-US"/>
          </a:p>
        </p:txBody>
      </p:sp>
      <p:sp>
        <p:nvSpPr>
          <p:cNvPr id="163844" name="Cloud"/>
          <p:cNvSpPr>
            <a:spLocks noChangeAspect="1" noEditPoints="1" noChangeArrowheads="1"/>
          </p:cNvSpPr>
          <p:nvPr/>
        </p:nvSpPr>
        <p:spPr bwMode="auto">
          <a:xfrm>
            <a:off x="2209800" y="2895600"/>
            <a:ext cx="13716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3371850" y="1836738"/>
            <a:ext cx="1657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2724150" y="2052638"/>
            <a:ext cx="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7" name="Line 7"/>
          <p:cNvSpPr>
            <a:spLocks noChangeShapeType="1"/>
          </p:cNvSpPr>
          <p:nvPr/>
        </p:nvSpPr>
        <p:spPr bwMode="auto">
          <a:xfrm>
            <a:off x="3011488" y="3421063"/>
            <a:ext cx="720725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8" name="Line 8"/>
          <p:cNvSpPr>
            <a:spLocks noChangeShapeType="1"/>
          </p:cNvSpPr>
          <p:nvPr/>
        </p:nvSpPr>
        <p:spPr bwMode="auto">
          <a:xfrm flipH="1">
            <a:off x="4595813" y="2052638"/>
            <a:ext cx="865187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2057400" y="3733800"/>
            <a:ext cx="1143000" cy="366713"/>
          </a:xfrm>
          <a:prstGeom prst="rect">
            <a:avLst/>
          </a:prstGeom>
          <a:solidFill>
            <a:srgbClr val="F5F7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Backup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5029200" y="3748088"/>
            <a:ext cx="1143000" cy="366712"/>
          </a:xfrm>
          <a:prstGeom prst="rect">
            <a:avLst/>
          </a:prstGeom>
          <a:solidFill>
            <a:srgbClr val="F5F7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Primary</a:t>
            </a:r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 flipH="1" flipV="1">
            <a:off x="3200400" y="33528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3429000" y="3429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“Depref”</a:t>
            </a:r>
          </a:p>
        </p:txBody>
      </p:sp>
      <p:sp>
        <p:nvSpPr>
          <p:cNvPr id="163853" name="Cloud"/>
          <p:cNvSpPr>
            <a:spLocks noChangeAspect="1" noEditPoints="1" noChangeArrowheads="1"/>
          </p:cNvSpPr>
          <p:nvPr/>
        </p:nvSpPr>
        <p:spPr bwMode="auto">
          <a:xfrm>
            <a:off x="2057400" y="1600200"/>
            <a:ext cx="13716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4" name="Cloud"/>
          <p:cNvSpPr>
            <a:spLocks noChangeAspect="1" noEditPoints="1" noChangeArrowheads="1"/>
          </p:cNvSpPr>
          <p:nvPr/>
        </p:nvSpPr>
        <p:spPr bwMode="auto">
          <a:xfrm>
            <a:off x="4724400" y="1600200"/>
            <a:ext cx="13716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5" name="Cloud"/>
          <p:cNvSpPr>
            <a:spLocks noChangeAspect="1" noEditPoints="1" noChangeArrowheads="1"/>
          </p:cNvSpPr>
          <p:nvPr/>
        </p:nvSpPr>
        <p:spPr bwMode="auto">
          <a:xfrm>
            <a:off x="3505200" y="4495800"/>
            <a:ext cx="1371600" cy="685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2508250" y="30480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AS 2</a:t>
            </a: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3886200" y="46482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AS 1</a:t>
            </a: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2355850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AS 3</a:t>
            </a:r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5099050" y="17668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AS 4</a:t>
            </a:r>
          </a:p>
        </p:txBody>
      </p:sp>
      <p:sp>
        <p:nvSpPr>
          <p:cNvPr id="163860" name="Freeform 20"/>
          <p:cNvSpPr>
            <a:spLocks/>
          </p:cNvSpPr>
          <p:nvPr/>
        </p:nvSpPr>
        <p:spPr bwMode="auto">
          <a:xfrm>
            <a:off x="2870200" y="1295400"/>
            <a:ext cx="2425700" cy="3352800"/>
          </a:xfrm>
          <a:custGeom>
            <a:avLst/>
            <a:gdLst/>
            <a:ahLst/>
            <a:cxnLst>
              <a:cxn ang="0">
                <a:pos x="160" y="1056"/>
              </a:cxn>
              <a:cxn ang="0">
                <a:pos x="208" y="384"/>
              </a:cxn>
              <a:cxn ang="0">
                <a:pos x="1408" y="288"/>
              </a:cxn>
              <a:cxn ang="0">
                <a:pos x="928" y="2112"/>
              </a:cxn>
            </a:cxnLst>
            <a:rect l="0" t="0" r="r" b="b"/>
            <a:pathLst>
              <a:path w="1528" h="2112">
                <a:moveTo>
                  <a:pt x="160" y="1056"/>
                </a:moveTo>
                <a:cubicBezTo>
                  <a:pt x="80" y="784"/>
                  <a:pt x="0" y="512"/>
                  <a:pt x="208" y="384"/>
                </a:cubicBezTo>
                <a:cubicBezTo>
                  <a:pt x="416" y="256"/>
                  <a:pt x="1288" y="0"/>
                  <a:pt x="1408" y="288"/>
                </a:cubicBezTo>
                <a:cubicBezTo>
                  <a:pt x="1528" y="576"/>
                  <a:pt x="1228" y="1344"/>
                  <a:pt x="928" y="2112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1" name="AutoShape 21"/>
          <p:cNvSpPr>
            <a:spLocks noChangeArrowheads="1"/>
          </p:cNvSpPr>
          <p:nvPr/>
        </p:nvSpPr>
        <p:spPr bwMode="auto">
          <a:xfrm>
            <a:off x="4876800" y="2895600"/>
            <a:ext cx="381000" cy="838200"/>
          </a:xfrm>
          <a:prstGeom prst="lightningBol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2" name="Freeform 22"/>
          <p:cNvSpPr>
            <a:spLocks/>
          </p:cNvSpPr>
          <p:nvPr/>
        </p:nvSpPr>
        <p:spPr bwMode="auto">
          <a:xfrm>
            <a:off x="1930400" y="1219200"/>
            <a:ext cx="2870200" cy="3429000"/>
          </a:xfrm>
          <a:custGeom>
            <a:avLst/>
            <a:gdLst/>
            <a:ahLst/>
            <a:cxnLst>
              <a:cxn ang="0">
                <a:pos x="1808" y="432"/>
              </a:cxn>
              <a:cxn ang="0">
                <a:pos x="128" y="288"/>
              </a:cxn>
              <a:cxn ang="0">
                <a:pos x="1040" y="2160"/>
              </a:cxn>
            </a:cxnLst>
            <a:rect l="0" t="0" r="r" b="b"/>
            <a:pathLst>
              <a:path w="1808" h="2160">
                <a:moveTo>
                  <a:pt x="1808" y="432"/>
                </a:moveTo>
                <a:cubicBezTo>
                  <a:pt x="1032" y="216"/>
                  <a:pt x="256" y="0"/>
                  <a:pt x="128" y="288"/>
                </a:cubicBezTo>
                <a:cubicBezTo>
                  <a:pt x="0" y="576"/>
                  <a:pt x="520" y="1368"/>
                  <a:pt x="1040" y="216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 flipH="1">
            <a:off x="4876800" y="2438400"/>
            <a:ext cx="76200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0" grpId="0" animBg="1"/>
      <p:bldP spid="163861" grpId="0" animBg="1"/>
      <p:bldP spid="163861" grpId="1" animBg="1"/>
      <p:bldP spid="163862" grpId="0" animBg="1"/>
      <p:bldP spid="163862" grpId="1" animBg="1"/>
      <p:bldP spid="1638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5124" y="2130425"/>
            <a:ext cx="6213076" cy="1470025"/>
          </a:xfrm>
        </p:spPr>
        <p:txBody>
          <a:bodyPr/>
          <a:lstStyle/>
          <a:p>
            <a:r>
              <a:rPr lang="en-US" i="1" dirty="0" smtClean="0">
                <a:latin typeface="Helvetica"/>
                <a:cs typeface="Helvetica"/>
              </a:rPr>
              <a:t>Debugging </a:t>
            </a:r>
            <a:r>
              <a:rPr lang="en-US" i="1" dirty="0">
                <a:latin typeface="Helvetica"/>
                <a:cs typeface="Helvetica"/>
              </a:rPr>
              <a:t>the Data Plane with Anteater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019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u="sng" dirty="0" smtClean="0">
                <a:solidFill>
                  <a:schemeClr val="tx1"/>
                </a:solidFill>
              </a:rPr>
              <a:t>Haohui Mai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Ahmed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Khurshid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Rachit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Agarwal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Matthew Caesar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Brighten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Godfrey, Samuel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King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Illinois at Urbana-Champaign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67" y="1660525"/>
            <a:ext cx="1669257" cy="222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debugging is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5054600" cy="3162301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Production networks are complex</a:t>
            </a:r>
          </a:p>
          <a:p>
            <a:pPr lvl="1"/>
            <a:r>
              <a:rPr lang="en-US" sz="2400" dirty="0"/>
              <a:t>Security policies</a:t>
            </a:r>
          </a:p>
          <a:p>
            <a:pPr lvl="1"/>
            <a:r>
              <a:rPr lang="en-US" sz="2400" dirty="0" smtClean="0"/>
              <a:t>Traffic engineering</a:t>
            </a:r>
          </a:p>
          <a:p>
            <a:pPr lvl="1"/>
            <a:r>
              <a:rPr lang="en-US" sz="2400" dirty="0" smtClean="0"/>
              <a:t>Legacy devices</a:t>
            </a:r>
          </a:p>
          <a:p>
            <a:pPr lvl="1"/>
            <a:r>
              <a:rPr lang="en-US" sz="2400" dirty="0" smtClean="0"/>
              <a:t>Protocol inter</a:t>
            </a:r>
            <a:r>
              <a:rPr lang="en-US" sz="2400" dirty="0"/>
              <a:t>-</a:t>
            </a:r>
            <a:r>
              <a:rPr lang="en-US" sz="2400" dirty="0" smtClean="0"/>
              <a:t>dependencies</a:t>
            </a:r>
          </a:p>
          <a:p>
            <a:pPr lvl="1"/>
            <a:r>
              <a:rPr lang="en-US" sz="2400" dirty="0" smtClean="0"/>
              <a:t>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130799"/>
            <a:ext cx="8026400" cy="1601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Even well-managed networks can go down</a:t>
            </a:r>
          </a:p>
          <a:p>
            <a:r>
              <a:rPr lang="en-US" sz="2800" dirty="0" smtClean="0"/>
              <a:t>Even </a:t>
            </a:r>
            <a:r>
              <a:rPr lang="en-US" sz="2800" b="1" dirty="0"/>
              <a:t>SIGCOMM’s</a:t>
            </a:r>
            <a:r>
              <a:rPr lang="en-US" sz="2800" dirty="0"/>
              <a:t> network can go down</a:t>
            </a:r>
            <a:endParaRPr lang="en-US" sz="2800" dirty="0" smtClean="0"/>
          </a:p>
          <a:p>
            <a:r>
              <a:rPr lang="en-US" sz="2800" dirty="0" smtClean="0"/>
              <a:t>Few good tools to ensure all networking components working together correctly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307" y="1600200"/>
            <a:ext cx="2834293" cy="274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real example from UIUC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4305300" cy="5041900"/>
          </a:xfrm>
        </p:spPr>
        <p:txBody>
          <a:bodyPr>
            <a:noAutofit/>
          </a:bodyPr>
          <a:lstStyle/>
          <a:p>
            <a:r>
              <a:rPr lang="en-US" dirty="0" smtClean="0"/>
              <a:t>Previously, an intrusion detection and prevention (IDP) device inspected all traffic to/from dorms</a:t>
            </a:r>
          </a:p>
          <a:p>
            <a:endParaRPr lang="en-US" sz="1200" dirty="0" smtClean="0"/>
          </a:p>
          <a:p>
            <a:r>
              <a:rPr lang="en-US" dirty="0" smtClean="0"/>
              <a:t>IDP couldn’t handle load; added bypass</a:t>
            </a:r>
          </a:p>
          <a:p>
            <a:pPr lvl="1"/>
            <a:r>
              <a:rPr lang="en-US" dirty="0" smtClean="0"/>
              <a:t>IDP only inspected traffic between dorm and campus</a:t>
            </a:r>
          </a:p>
          <a:p>
            <a:pPr lvl="1"/>
            <a:r>
              <a:rPr lang="en-US" dirty="0" smtClean="0"/>
              <a:t>Seemingly simple changes</a:t>
            </a:r>
          </a:p>
        </p:txBody>
      </p:sp>
      <p:sp>
        <p:nvSpPr>
          <p:cNvPr id="44" name="Oval 43"/>
          <p:cNvSpPr/>
          <p:nvPr/>
        </p:nvSpPr>
        <p:spPr>
          <a:xfrm>
            <a:off x="7690856" y="4379129"/>
            <a:ext cx="967756" cy="5646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000" dirty="0" smtClean="0"/>
              <a:t>…</a:t>
            </a:r>
            <a:endParaRPr lang="en-US" sz="2000" dirty="0"/>
          </a:p>
        </p:txBody>
      </p:sp>
      <p:cxnSp>
        <p:nvCxnSpPr>
          <p:cNvPr id="45" name="Straight Arrow Connector 44"/>
          <p:cNvCxnSpPr>
            <a:endCxn id="44" idx="0"/>
          </p:cNvCxnSpPr>
          <p:nvPr/>
        </p:nvCxnSpPr>
        <p:spPr>
          <a:xfrm>
            <a:off x="7832581" y="3481115"/>
            <a:ext cx="342153" cy="898014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3"/>
            <a:endCxn id="51" idx="3"/>
          </p:cNvCxnSpPr>
          <p:nvPr/>
        </p:nvCxnSpPr>
        <p:spPr>
          <a:xfrm flipH="1">
            <a:off x="6735540" y="4861115"/>
            <a:ext cx="1097041" cy="592631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fire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29" y="2557462"/>
            <a:ext cx="923653" cy="923653"/>
          </a:xfrm>
          <a:prstGeom prst="rect">
            <a:avLst/>
          </a:prstGeom>
        </p:spPr>
      </p:pic>
      <p:sp>
        <p:nvSpPr>
          <p:cNvPr id="51" name="Cloud 50"/>
          <p:cNvSpPr/>
          <p:nvPr/>
        </p:nvSpPr>
        <p:spPr>
          <a:xfrm>
            <a:off x="5780223" y="5402895"/>
            <a:ext cx="1910633" cy="88937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Backbone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6" r="-6806"/>
          <a:stretch/>
        </p:blipFill>
        <p:spPr>
          <a:xfrm>
            <a:off x="4727448" y="1575075"/>
            <a:ext cx="1159256" cy="1290023"/>
          </a:xfrm>
          <a:prstGeom prst="rect">
            <a:avLst/>
          </a:prstGeom>
        </p:spPr>
      </p:pic>
      <p:pic>
        <p:nvPicPr>
          <p:cNvPr id="28" name="Picture 27" descr="network_switch_stack_clip_art_975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8" y="4248352"/>
            <a:ext cx="1332992" cy="423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7961" y="1562650"/>
            <a:ext cx="86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dorm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8463" y="2188130"/>
            <a:ext cx="61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IDP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51144" y="4692290"/>
            <a:ext cx="103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bypass</a:t>
            </a:r>
            <a:endParaRPr lang="en-US" sz="2400" dirty="0"/>
          </a:p>
        </p:txBody>
      </p:sp>
      <p:sp>
        <p:nvSpPr>
          <p:cNvPr id="3" name="Freeform 2"/>
          <p:cNvSpPr/>
          <p:nvPr/>
        </p:nvSpPr>
        <p:spPr>
          <a:xfrm>
            <a:off x="5549047" y="3200400"/>
            <a:ext cx="2381066" cy="2082800"/>
          </a:xfrm>
          <a:custGeom>
            <a:avLst/>
            <a:gdLst>
              <a:gd name="connsiteX0" fmla="*/ 115153 w 2381066"/>
              <a:gd name="connsiteY0" fmla="*/ 0 h 2082800"/>
              <a:gd name="connsiteX1" fmla="*/ 140553 w 2381066"/>
              <a:gd name="connsiteY1" fmla="*/ 901700 h 2082800"/>
              <a:gd name="connsiteX2" fmla="*/ 1512153 w 2381066"/>
              <a:gd name="connsiteY2" fmla="*/ 101600 h 2082800"/>
              <a:gd name="connsiteX3" fmla="*/ 2375753 w 2381066"/>
              <a:gd name="connsiteY3" fmla="*/ 1168400 h 2082800"/>
              <a:gd name="connsiteX4" fmla="*/ 1118453 w 2381066"/>
              <a:gd name="connsiteY4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066" h="2082800">
                <a:moveTo>
                  <a:pt x="115153" y="0"/>
                </a:moveTo>
                <a:cubicBezTo>
                  <a:pt x="11436" y="442383"/>
                  <a:pt x="-92280" y="884767"/>
                  <a:pt x="140553" y="901700"/>
                </a:cubicBezTo>
                <a:cubicBezTo>
                  <a:pt x="373386" y="918633"/>
                  <a:pt x="1139620" y="57150"/>
                  <a:pt x="1512153" y="101600"/>
                </a:cubicBezTo>
                <a:cubicBezTo>
                  <a:pt x="1884686" y="146050"/>
                  <a:pt x="2441370" y="838200"/>
                  <a:pt x="2375753" y="1168400"/>
                </a:cubicBezTo>
                <a:cubicBezTo>
                  <a:pt x="2310136" y="1498600"/>
                  <a:pt x="1118453" y="2082800"/>
                  <a:pt x="1118453" y="2082800"/>
                </a:cubicBezTo>
              </a:path>
            </a:pathLst>
          </a:custGeom>
          <a:ln w="1016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491204" y="3213100"/>
            <a:ext cx="2046766" cy="2070100"/>
          </a:xfrm>
          <a:custGeom>
            <a:avLst/>
            <a:gdLst>
              <a:gd name="connsiteX0" fmla="*/ 160296 w 2046766"/>
              <a:gd name="connsiteY0" fmla="*/ 0 h 2070100"/>
              <a:gd name="connsiteX1" fmla="*/ 185696 w 2046766"/>
              <a:gd name="connsiteY1" fmla="*/ 901700 h 2070100"/>
              <a:gd name="connsiteX2" fmla="*/ 2027196 w 2046766"/>
              <a:gd name="connsiteY2" fmla="*/ 1320800 h 2070100"/>
              <a:gd name="connsiteX3" fmla="*/ 1176296 w 2046766"/>
              <a:gd name="connsiteY3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766" h="2070100">
                <a:moveTo>
                  <a:pt x="160296" y="0"/>
                </a:moveTo>
                <a:cubicBezTo>
                  <a:pt x="17421" y="340783"/>
                  <a:pt x="-125454" y="681567"/>
                  <a:pt x="185696" y="901700"/>
                </a:cubicBezTo>
                <a:cubicBezTo>
                  <a:pt x="496846" y="1121833"/>
                  <a:pt x="1862096" y="1126067"/>
                  <a:pt x="2027196" y="1320800"/>
                </a:cubicBezTo>
                <a:cubicBezTo>
                  <a:pt x="2192296" y="1515533"/>
                  <a:pt x="1260963" y="1871133"/>
                  <a:pt x="1176296" y="2070100"/>
                </a:cubicBezTo>
              </a:path>
            </a:pathLst>
          </a:custGeom>
          <a:ln w="1016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70635" y="2957778"/>
            <a:ext cx="0" cy="1159034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094480" y="3481115"/>
            <a:ext cx="1042920" cy="737297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228750" y="4460060"/>
            <a:ext cx="1256090" cy="173613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23339" y="2269381"/>
            <a:ext cx="1214061" cy="595717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18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Did it work correctly?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Ping </a:t>
            </a:r>
            <a:r>
              <a:rPr lang="en-US" dirty="0"/>
              <a:t>and </a:t>
            </a:r>
            <a:r>
              <a:rPr lang="en-US" dirty="0" err="1"/>
              <a:t>traceroute</a:t>
            </a:r>
            <a:r>
              <a:rPr lang="en-US" dirty="0"/>
              <a:t> provide limited </a:t>
            </a:r>
            <a:r>
              <a:rPr lang="en-US" dirty="0" smtClean="0"/>
              <a:t>testing of exponentially large space</a:t>
            </a:r>
            <a:endParaRPr lang="en-US" dirty="0"/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32</a:t>
            </a:r>
            <a:r>
              <a:rPr lang="en-US" dirty="0" smtClean="0"/>
              <a:t> destination IPs </a:t>
            </a:r>
            <a:r>
              <a:rPr lang="en-US" dirty="0"/>
              <a:t>* </a:t>
            </a:r>
            <a:r>
              <a:rPr lang="en-US" dirty="0" smtClean="0"/>
              <a:t>2</a:t>
            </a:r>
            <a:r>
              <a:rPr lang="en-US" baseline="30000" dirty="0" smtClean="0"/>
              <a:t>16</a:t>
            </a:r>
            <a:r>
              <a:rPr lang="en-US" dirty="0" smtClean="0"/>
              <a:t> </a:t>
            </a:r>
            <a:r>
              <a:rPr lang="en-US" dirty="0"/>
              <a:t>destination </a:t>
            </a:r>
            <a:r>
              <a:rPr lang="en-US" dirty="0" smtClean="0"/>
              <a:t>ports * …</a:t>
            </a:r>
          </a:p>
          <a:p>
            <a:pPr lvl="1"/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ugs not triggered during </a:t>
            </a:r>
            <a:r>
              <a:rPr lang="en-US" dirty="0"/>
              <a:t>testing might plague the system in production runs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network_switch_stack_clip_art_97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46" y="5775324"/>
            <a:ext cx="1955016" cy="621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54" y="4317747"/>
            <a:ext cx="1457577" cy="1457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39" y="4935191"/>
            <a:ext cx="1013427" cy="10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95532" y="2722491"/>
            <a:ext cx="2374900" cy="3246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 approach:</a:t>
            </a:r>
            <a:br>
              <a:rPr lang="en-US" dirty="0" smtClean="0"/>
            </a:br>
            <a:r>
              <a:rPr lang="en-US" dirty="0" smtClean="0"/>
              <a:t>Configuration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9000" y="1715104"/>
            <a:ext cx="4150291" cy="48507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Lucida Grande"/>
              <a:buChar char="+"/>
            </a:pPr>
            <a:r>
              <a:rPr lang="en-US" sz="2800" dirty="0" smtClean="0"/>
              <a:t>Test </a:t>
            </a:r>
            <a:r>
              <a:rPr lang="en-US" sz="2800" dirty="0"/>
              <a:t>before deployment</a:t>
            </a:r>
          </a:p>
          <a:p>
            <a:endParaRPr lang="en-US" sz="2000" dirty="0"/>
          </a:p>
          <a:p>
            <a:pPr>
              <a:buFont typeface="Lucida Grande"/>
              <a:buChar char="-"/>
            </a:pPr>
            <a:r>
              <a:rPr lang="en-US" sz="2800" dirty="0" smtClean="0"/>
              <a:t>Prediction is difficult</a:t>
            </a:r>
          </a:p>
          <a:p>
            <a:pPr lvl="1"/>
            <a:r>
              <a:rPr lang="en-US" sz="2400" dirty="0" smtClean="0"/>
              <a:t>Various configuration languages</a:t>
            </a:r>
          </a:p>
          <a:p>
            <a:pPr lvl="1"/>
            <a:r>
              <a:rPr lang="en-US" sz="2400" dirty="0" smtClean="0"/>
              <a:t>Dynamic distributed protocols</a:t>
            </a:r>
          </a:p>
          <a:p>
            <a:pPr lvl="1"/>
            <a:endParaRPr lang="en-US" sz="2400" dirty="0" smtClean="0"/>
          </a:p>
          <a:p>
            <a:pPr>
              <a:buFont typeface="Lucida Grande"/>
              <a:buChar char="-"/>
            </a:pPr>
            <a:r>
              <a:rPr lang="en-US" sz="2800" dirty="0" smtClean="0"/>
              <a:t>Prediction misses implementation bugs in control plane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7131" y="1666814"/>
            <a:ext cx="2145065" cy="7776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Configuration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16798" y="2850663"/>
            <a:ext cx="2145065" cy="777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Control plane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95119" y="3937289"/>
            <a:ext cx="2145065" cy="777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plane state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1231273" y="3628355"/>
            <a:ext cx="316115" cy="2709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225614" y="2462084"/>
            <a:ext cx="316115" cy="260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5119" y="5005930"/>
            <a:ext cx="2145065" cy="777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 behavior</a:t>
            </a:r>
            <a:endParaRPr lang="en-US" sz="2400" dirty="0"/>
          </a:p>
        </p:txBody>
      </p:sp>
      <p:sp>
        <p:nvSpPr>
          <p:cNvPr id="18" name="Down Arrow 17"/>
          <p:cNvSpPr/>
          <p:nvPr/>
        </p:nvSpPr>
        <p:spPr>
          <a:xfrm>
            <a:off x="1225614" y="4714981"/>
            <a:ext cx="316115" cy="2709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>
            <a:off x="2550765" y="1666814"/>
            <a:ext cx="393700" cy="7952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64132" y="1835149"/>
            <a:ext cx="961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</a:t>
            </a:r>
            <a:endParaRPr lang="en-US" sz="2800" dirty="0"/>
          </a:p>
        </p:txBody>
      </p:sp>
      <p:sp>
        <p:nvSpPr>
          <p:cNvPr id="35" name="Right Brace 34"/>
          <p:cNvSpPr/>
          <p:nvPr/>
        </p:nvSpPr>
        <p:spPr>
          <a:xfrm>
            <a:off x="2570432" y="2722492"/>
            <a:ext cx="393700" cy="32465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64132" y="4038415"/>
            <a:ext cx="158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Predicted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Our approach: Debugging the data plane</a:t>
            </a:r>
            <a:endParaRPr lang="en-US" sz="3800" dirty="0"/>
          </a:p>
        </p:txBody>
      </p:sp>
      <p:sp>
        <p:nvSpPr>
          <p:cNvPr id="25" name="Content Placeholder 14"/>
          <p:cNvSpPr>
            <a:spLocks noGrp="1"/>
          </p:cNvSpPr>
          <p:nvPr>
            <p:ph idx="1"/>
          </p:nvPr>
        </p:nvSpPr>
        <p:spPr>
          <a:xfrm>
            <a:off x="4584914" y="2249677"/>
            <a:ext cx="4381286" cy="4392423"/>
          </a:xfrm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Lucida Grande"/>
              <a:buChar char="+"/>
            </a:pPr>
            <a:r>
              <a:rPr lang="en-US" sz="2800" dirty="0" smtClean="0"/>
              <a:t>Less prediction</a:t>
            </a:r>
          </a:p>
          <a:p>
            <a:pPr>
              <a:buFont typeface="Lucida Grande"/>
              <a:buChar char="+"/>
            </a:pPr>
            <a:r>
              <a:rPr lang="en-US" sz="2800" dirty="0" smtClean="0"/>
              <a:t>Data </a:t>
            </a:r>
            <a:r>
              <a:rPr lang="en-US" sz="2800" dirty="0"/>
              <a:t>plane is a “narrower waist” than </a:t>
            </a:r>
            <a:r>
              <a:rPr lang="en-US" sz="2800" dirty="0" smtClean="0"/>
              <a:t>configuration</a:t>
            </a:r>
            <a:endParaRPr lang="en-US" sz="2400" dirty="0" smtClean="0"/>
          </a:p>
          <a:p>
            <a:pPr lvl="1">
              <a:buFont typeface="Lucida Grande"/>
              <a:buChar char="+"/>
            </a:pPr>
            <a:r>
              <a:rPr lang="en-US" sz="2400" dirty="0" smtClean="0"/>
              <a:t>Unified </a:t>
            </a:r>
            <a:r>
              <a:rPr lang="en-US" sz="2400" dirty="0"/>
              <a:t>analysis for </a:t>
            </a:r>
            <a:r>
              <a:rPr lang="en-US" sz="2400" dirty="0" smtClean="0"/>
              <a:t>multiple control plane protocols</a:t>
            </a:r>
            <a:endParaRPr lang="en-US" dirty="0" smtClean="0"/>
          </a:p>
          <a:p>
            <a:pPr lvl="1">
              <a:buFont typeface="Lucida Grande"/>
              <a:buChar char="+"/>
            </a:pPr>
            <a:endParaRPr lang="en-US" sz="1400" dirty="0"/>
          </a:p>
          <a:p>
            <a:pPr>
              <a:buFont typeface="Lucida Grande"/>
              <a:buChar char="+"/>
            </a:pPr>
            <a:r>
              <a:rPr lang="en-US" sz="2800" dirty="0" smtClean="0"/>
              <a:t>Can catch implementation bugs in control plane</a:t>
            </a:r>
          </a:p>
          <a:p>
            <a:pPr>
              <a:buFont typeface="Lucida Grande"/>
              <a:buChar char="+"/>
            </a:pPr>
            <a:endParaRPr lang="en-US" sz="1400" dirty="0" smtClean="0"/>
          </a:p>
          <a:p>
            <a:pPr>
              <a:buFont typeface="Lucida Grande"/>
              <a:buChar char="-"/>
            </a:pPr>
            <a:r>
              <a:rPr lang="en-US" sz="2800" dirty="0" smtClean="0"/>
              <a:t>Checks one snapshot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9799" y="5369155"/>
            <a:ext cx="2374900" cy="1057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endParaRPr lang="en-US" sz="2000" dirty="0"/>
          </a:p>
        </p:txBody>
      </p:sp>
      <p:sp>
        <p:nvSpPr>
          <p:cNvPr id="41" name="Rectangle 40"/>
          <p:cNvSpPr/>
          <p:nvPr/>
        </p:nvSpPr>
        <p:spPr>
          <a:xfrm>
            <a:off x="311065" y="2249677"/>
            <a:ext cx="2145065" cy="77769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Configuration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1065" y="3287777"/>
            <a:ext cx="2145065" cy="77769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Control plane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291398" y="4325877"/>
            <a:ext cx="2145065" cy="7776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plane </a:t>
            </a:r>
            <a:r>
              <a:rPr lang="en-US" sz="2400" dirty="0" smtClean="0"/>
              <a:t>state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291398" y="5493164"/>
            <a:ext cx="2145065" cy="777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 behavior</a:t>
            </a:r>
            <a:endParaRPr lang="en-US" sz="2400" dirty="0"/>
          </a:p>
        </p:txBody>
      </p:sp>
      <p:sp>
        <p:nvSpPr>
          <p:cNvPr id="48" name="Right Brace 47"/>
          <p:cNvSpPr/>
          <p:nvPr/>
        </p:nvSpPr>
        <p:spPr>
          <a:xfrm>
            <a:off x="2436463" y="4331055"/>
            <a:ext cx="393700" cy="77769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9" name="TextBox 48"/>
          <p:cNvSpPr txBox="1"/>
          <p:nvPr/>
        </p:nvSpPr>
        <p:spPr>
          <a:xfrm>
            <a:off x="2958399" y="4454033"/>
            <a:ext cx="961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</a:t>
            </a:r>
            <a:endParaRPr lang="en-US" sz="2800" dirty="0"/>
          </a:p>
        </p:txBody>
      </p:sp>
      <p:sp>
        <p:nvSpPr>
          <p:cNvPr id="50" name="Right Brace 49"/>
          <p:cNvSpPr/>
          <p:nvPr/>
        </p:nvSpPr>
        <p:spPr>
          <a:xfrm>
            <a:off x="2564699" y="5369155"/>
            <a:ext cx="265464" cy="10570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2830163" y="5604717"/>
            <a:ext cx="158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Predicted</a:t>
            </a:r>
            <a:endParaRPr lang="en-US" sz="2800" dirty="0"/>
          </a:p>
        </p:txBody>
      </p:sp>
      <p:sp>
        <p:nvSpPr>
          <p:cNvPr id="52" name="Rectangle 51"/>
          <p:cNvSpPr/>
          <p:nvPr/>
        </p:nvSpPr>
        <p:spPr>
          <a:xfrm>
            <a:off x="1822664" y="1081260"/>
            <a:ext cx="55245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cs typeface="Times New Roman"/>
              </a:rPr>
              <a:t>diagnose </a:t>
            </a:r>
            <a:r>
              <a:rPr lang="en-US" sz="2600" i="1" dirty="0">
                <a:cs typeface="Times New Roman"/>
              </a:rPr>
              <a:t>problems as close as </a:t>
            </a:r>
            <a:r>
              <a:rPr lang="en-US" sz="2600" i="1" dirty="0" smtClean="0">
                <a:cs typeface="Times New Roman"/>
              </a:rPr>
              <a:t>possible</a:t>
            </a:r>
            <a:r>
              <a:rPr lang="en-US" sz="2600" i="1" dirty="0">
                <a:cs typeface="Times New Roman"/>
              </a:rPr>
              <a:t> </a:t>
            </a:r>
            <a:r>
              <a:rPr lang="en-US" sz="2600" i="1" dirty="0" smtClean="0">
                <a:cs typeface="Times New Roman"/>
              </a:rPr>
              <a:t>to </a:t>
            </a:r>
            <a:r>
              <a:rPr lang="en-US" sz="2600" i="1" dirty="0">
                <a:cs typeface="Times New Roman"/>
              </a:rPr>
              <a:t>actual network </a:t>
            </a:r>
            <a:r>
              <a:rPr lang="en-US" sz="2600" i="1" dirty="0" smtClean="0">
                <a:cs typeface="Times New Roman"/>
              </a:rPr>
              <a:t>behavior</a:t>
            </a:r>
            <a:endParaRPr lang="en-US" sz="2600" i="1" dirty="0">
              <a:cs typeface="Times New Roman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225614" y="3027369"/>
            <a:ext cx="316115" cy="260408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225614" y="4065469"/>
            <a:ext cx="316115" cy="260408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230643" y="5108747"/>
            <a:ext cx="316115" cy="260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5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 of Anteater</a:t>
            </a:r>
          </a:p>
          <a:p>
            <a:pPr lvl="1"/>
            <a:r>
              <a:rPr lang="en-US" dirty="0" smtClean="0"/>
              <a:t>Data plane as </a:t>
            </a:r>
            <a:r>
              <a:rPr lang="en-US" dirty="0" err="1" smtClean="0"/>
              <a:t>boolean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Express invariants as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satisfiability</a:t>
            </a:r>
            <a:r>
              <a:rPr lang="en-US" dirty="0" smtClean="0"/>
              <a:t> problem (SAT)</a:t>
            </a:r>
          </a:p>
          <a:p>
            <a:pPr lvl="1"/>
            <a:r>
              <a:rPr lang="en-US" dirty="0" smtClean="0"/>
              <a:t>Handling packet transformation</a:t>
            </a:r>
          </a:p>
          <a:p>
            <a:r>
              <a:rPr lang="en-US" dirty="0" smtClean="0"/>
              <a:t>Experiences with UIUC network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Anteater from 30,000 feet</a:t>
            </a:r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>
            <a:off x="7364006" y="4631209"/>
            <a:ext cx="411480" cy="8385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Arrow 51"/>
          <p:cNvSpPr/>
          <p:nvPr/>
        </p:nvSpPr>
        <p:spPr>
          <a:xfrm>
            <a:off x="2666368" y="5805458"/>
            <a:ext cx="3815502" cy="41148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1318881">
            <a:off x="2687883" y="3946587"/>
            <a:ext cx="3770372" cy="681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1" b="25390"/>
          <a:stretch/>
        </p:blipFill>
        <p:spPr>
          <a:xfrm flipH="1">
            <a:off x="7029708" y="1818055"/>
            <a:ext cx="1491555" cy="148910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22490" y="5582015"/>
            <a:ext cx="1816099" cy="8388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Diagnosis report</a:t>
            </a:r>
            <a:endParaRPr lang="en-US" sz="2400" dirty="0"/>
          </a:p>
        </p:txBody>
      </p:sp>
      <p:pic>
        <p:nvPicPr>
          <p:cNvPr id="4" name="Picture 3" descr="Sys Admin 20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0883"/>
            <a:ext cx="1658103" cy="145023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22490" y="4479269"/>
            <a:ext cx="1816100" cy="658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Invariants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2490" y="3465802"/>
            <a:ext cx="1816100" cy="8269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plane state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6734510" y="3465802"/>
            <a:ext cx="1952289" cy="9535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SAT </a:t>
            </a:r>
            <a:r>
              <a:rPr lang="en-US" sz="2400" dirty="0">
                <a:solidFill>
                  <a:schemeClr val="dk1"/>
                </a:solidFill>
              </a:rPr>
              <a:t>formulas</a:t>
            </a:r>
          </a:p>
        </p:txBody>
      </p:sp>
      <p:sp>
        <p:nvSpPr>
          <p:cNvPr id="22" name="Oval 21"/>
          <p:cNvSpPr/>
          <p:nvPr/>
        </p:nvSpPr>
        <p:spPr>
          <a:xfrm>
            <a:off x="6587614" y="5582015"/>
            <a:ext cx="2226186" cy="9525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Results of SAT solving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590" y="1356390"/>
            <a:ext cx="1330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Operator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229623" y="1391298"/>
            <a:ext cx="129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Anteater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82900" y="1432831"/>
            <a:ext cx="3036224" cy="2032971"/>
            <a:chOff x="2882900" y="1432831"/>
            <a:chExt cx="3036224" cy="2032971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2882900" y="1483631"/>
              <a:ext cx="3036224" cy="1982171"/>
            </a:xfrm>
            <a:prstGeom prst="wedgeRoundRectCallout">
              <a:avLst>
                <a:gd name="adj1" fmla="val -64657"/>
                <a:gd name="adj2" fmla="val 58656"/>
                <a:gd name="adj3" fmla="val 16667"/>
              </a:avLst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848467" y="1852963"/>
              <a:ext cx="1059818" cy="130016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353167" y="2238726"/>
              <a:ext cx="2032000" cy="44452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rout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967" y="2955032"/>
              <a:ext cx="670635" cy="457251"/>
            </a:xfrm>
            <a:prstGeom prst="rect">
              <a:avLst/>
            </a:prstGeom>
          </p:spPr>
        </p:pic>
        <p:pic>
          <p:nvPicPr>
            <p:cNvPr id="23" name="Picture 22" descr="rout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937" y="2087306"/>
              <a:ext cx="670635" cy="457251"/>
            </a:xfrm>
            <a:prstGeom prst="rect">
              <a:avLst/>
            </a:prstGeom>
          </p:spPr>
        </p:pic>
        <p:pic>
          <p:nvPicPr>
            <p:cNvPr id="26" name="Picture 25" descr="rout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249" y="1687383"/>
              <a:ext cx="670635" cy="457251"/>
            </a:xfrm>
            <a:prstGeom prst="rect">
              <a:avLst/>
            </a:prstGeom>
          </p:spPr>
        </p:pic>
        <p:pic>
          <p:nvPicPr>
            <p:cNvPr id="27" name="Picture 26" descr="rout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565" y="2493757"/>
              <a:ext cx="670635" cy="45725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094884" y="1432831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Router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08285" y="2537842"/>
              <a:ext cx="1010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Firewalls</a:t>
              </a:r>
              <a:endParaRPr lang="en-US" dirty="0"/>
            </a:p>
          </p:txBody>
        </p:sp>
        <p:pic>
          <p:nvPicPr>
            <p:cNvPr id="33" name="Picture 32" descr="rout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916" y="2265257"/>
              <a:ext cx="670635" cy="45725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229152" y="1667174"/>
              <a:ext cx="58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VPN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79341" y="3669002"/>
            <a:ext cx="3036224" cy="1987854"/>
            <a:chOff x="2879341" y="3669002"/>
            <a:chExt cx="3036224" cy="1987854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2879341" y="3669002"/>
              <a:ext cx="3036224" cy="1982171"/>
            </a:xfrm>
            <a:prstGeom prst="wedgeRoundRectCallout">
              <a:avLst>
                <a:gd name="adj1" fmla="val -63402"/>
                <a:gd name="adj2" fmla="val 992"/>
                <a:gd name="adj3" fmla="val 16667"/>
              </a:avLst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82900" y="3840974"/>
              <a:ext cx="303266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∃Loops?</a:t>
              </a:r>
            </a:p>
            <a:p>
              <a:r>
                <a:rPr lang="en-US" sz="2800" dirty="0" smtClean="0"/>
                <a:t>∃Security policy</a:t>
              </a:r>
            </a:p>
            <a:p>
              <a:r>
                <a:rPr lang="en-US" sz="2800" dirty="0"/>
                <a:t> </a:t>
              </a:r>
              <a:r>
                <a:rPr lang="en-US" sz="2800" dirty="0" smtClean="0"/>
                <a:t>   violation?</a:t>
              </a:r>
            </a:p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04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17" grpId="0" animBg="1"/>
      <p:bldP spid="25" grpId="0" animBg="1"/>
      <p:bldP spid="20" grpId="0" animBg="1"/>
      <p:bldP spid="21" grpId="0" animBg="1"/>
      <p:bldP spid="5" grpId="0" animBg="1"/>
      <p:bldP spid="22" grpId="0" animBg="1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en-US" smtClean="0"/>
              <a:t>for Anteater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300"/>
          </a:xfrm>
        </p:spPr>
        <p:txBody>
          <a:bodyPr>
            <a:normAutofit/>
          </a:bodyPr>
          <a:lstStyle/>
          <a:p>
            <a:r>
              <a:rPr lang="en-US" dirty="0" smtClean="0"/>
              <a:t>Operators shouldn’t have to code SAT manually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Solution:</a:t>
            </a:r>
            <a:endParaRPr lang="en-US" dirty="0"/>
          </a:p>
          <a:p>
            <a:pPr lvl="1"/>
            <a:r>
              <a:rPr lang="en-US" dirty="0" smtClean="0"/>
              <a:t>Built-in invariants </a:t>
            </a:r>
            <a:r>
              <a:rPr lang="en-US" dirty="0"/>
              <a:t>and scripting APIs</a:t>
            </a:r>
          </a:p>
          <a:p>
            <a:endParaRPr lang="en-US" dirty="0" smtClean="0"/>
          </a:p>
          <a:p>
            <a:r>
              <a:rPr lang="en-US" dirty="0" smtClean="0"/>
              <a:t>Checking </a:t>
            </a:r>
            <a:r>
              <a:rPr lang="en-US" dirty="0"/>
              <a:t>invariants is non-</a:t>
            </a:r>
            <a:r>
              <a:rPr lang="en-US" dirty="0" smtClean="0"/>
              <a:t>trivial</a:t>
            </a:r>
          </a:p>
          <a:p>
            <a:pPr lvl="1"/>
            <a:r>
              <a:rPr lang="en-US" dirty="0"/>
              <a:t>Tunneling, MPLS label swapping, </a:t>
            </a:r>
            <a:r>
              <a:rPr lang="en-US" dirty="0" err="1"/>
              <a:t>OpenFlow</a:t>
            </a:r>
            <a:r>
              <a:rPr lang="en-US" dirty="0"/>
              <a:t>, …</a:t>
            </a:r>
          </a:p>
          <a:p>
            <a:pPr lvl="1"/>
            <a:r>
              <a:rPr lang="en-US" dirty="0" smtClean="0"/>
              <a:t>e.g., reachability is NP-Complete with packet filters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Solution:</a:t>
            </a:r>
          </a:p>
          <a:p>
            <a:pPr lvl="1"/>
            <a:r>
              <a:rPr lang="en-US" dirty="0" smtClean="0"/>
              <a:t>Express data </a:t>
            </a:r>
            <a:r>
              <a:rPr lang="en-US" dirty="0"/>
              <a:t>plane and invariants as </a:t>
            </a:r>
            <a:r>
              <a:rPr lang="en-US" dirty="0" smtClean="0"/>
              <a:t>SAT</a:t>
            </a:r>
          </a:p>
          <a:p>
            <a:pPr lvl="1"/>
            <a:r>
              <a:rPr lang="en-US" dirty="0" smtClean="0"/>
              <a:t>Check </a:t>
            </a:r>
            <a:r>
              <a:rPr lang="en-US" dirty="0"/>
              <a:t>with </a:t>
            </a:r>
            <a:r>
              <a:rPr lang="en-US" dirty="0" smtClean="0"/>
              <a:t>external </a:t>
            </a:r>
            <a:r>
              <a:rPr lang="en-US" dirty="0"/>
              <a:t>SAT solver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55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Overcoming Problems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Convince customers that measurement is worth additional cost by targeting their problems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Companies are motivated to make network management more efficient (</a:t>
            </a:r>
            <a:r>
              <a:rPr lang="en-US" sz="2400" i="1"/>
              <a:t>i.e.</a:t>
            </a:r>
            <a:r>
              <a:rPr lang="en-US" sz="2400"/>
              <a:t>, reduce headcount)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Portal service (high level information on the network’s traffic) is already available to customers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This has been done primarily for security services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Aggregate summaries of passive, netflow-based measures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162-9960-1448-89CA-E75BEB08960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849565"/>
            <a:ext cx="8229600" cy="440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Design of Anteater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 plane as </a:t>
            </a:r>
            <a:r>
              <a:rPr lang="en-US" dirty="0" err="1" smtClean="0">
                <a:solidFill>
                  <a:srgbClr val="FF0000"/>
                </a:solidFill>
              </a:rPr>
              <a:t>boolean</a:t>
            </a:r>
            <a:r>
              <a:rPr lang="en-US" dirty="0" smtClean="0">
                <a:solidFill>
                  <a:srgbClr val="FF0000"/>
                </a:solidFill>
              </a:rPr>
              <a:t> functions</a:t>
            </a:r>
          </a:p>
          <a:p>
            <a:pPr lvl="1"/>
            <a:r>
              <a:rPr lang="en-US" dirty="0" smtClean="0"/>
              <a:t>Express invariants as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satisfiability</a:t>
            </a:r>
            <a:r>
              <a:rPr lang="en-US" dirty="0" smtClean="0"/>
              <a:t> problem (SAT)</a:t>
            </a:r>
          </a:p>
          <a:p>
            <a:pPr lvl="1"/>
            <a:r>
              <a:rPr lang="en-US" dirty="0" smtClean="0"/>
              <a:t>Handling packet transformation</a:t>
            </a:r>
          </a:p>
          <a:p>
            <a:r>
              <a:rPr lang="en-US" dirty="0" smtClean="0"/>
              <a:t>Experiences with UIUC network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plane as </a:t>
            </a:r>
            <a:r>
              <a:rPr lang="en-US" dirty="0" err="1" smtClean="0"/>
              <a:t>boolean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Define </a:t>
            </a:r>
            <a:r>
              <a:rPr lang="en-US" sz="3200" dirty="0" smtClean="0">
                <a:solidFill>
                  <a:srgbClr val="558ED5"/>
                </a:solidFill>
              </a:rPr>
              <a:t>P(u, v) </a:t>
            </a:r>
            <a:r>
              <a:rPr lang="en-US" altLang="zh-CN" sz="3200" dirty="0" smtClean="0"/>
              <a:t>as </a:t>
            </a:r>
            <a:r>
              <a:rPr lang="en-US" sz="3200" dirty="0"/>
              <a:t>the </a:t>
            </a:r>
            <a:r>
              <a:rPr lang="en-US" sz="3200" dirty="0" smtClean="0"/>
              <a:t>policy function for </a:t>
            </a:r>
            <a:r>
              <a:rPr lang="en-US" sz="3200" dirty="0"/>
              <a:t>packets traveling from u to </a:t>
            </a:r>
            <a:r>
              <a:rPr lang="en-US" sz="3200" dirty="0" smtClean="0"/>
              <a:t>v </a:t>
            </a:r>
          </a:p>
          <a:p>
            <a:pPr lvl="1"/>
            <a:r>
              <a:rPr lang="en-US" sz="2800" dirty="0" smtClean="0"/>
              <a:t>A packet can flow over (u, v) </a:t>
            </a:r>
            <a:r>
              <a:rPr lang="en-US" sz="2800" i="1" u="sng" dirty="0" smtClean="0"/>
              <a:t>if and only if</a:t>
            </a:r>
            <a:r>
              <a:rPr lang="en-US" sz="2800" dirty="0" smtClean="0"/>
              <a:t> it satisfies </a:t>
            </a:r>
            <a:r>
              <a:rPr lang="en-US" sz="2800" dirty="0" smtClean="0">
                <a:solidFill>
                  <a:srgbClr val="558ED5"/>
                </a:solidFill>
              </a:rPr>
              <a:t>P(u, v)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35536" y="3389163"/>
            <a:ext cx="2197098" cy="406400"/>
            <a:chOff x="4988902" y="2322363"/>
            <a:chExt cx="2197098" cy="406400"/>
          </a:xfrm>
        </p:grpSpPr>
        <p:sp>
          <p:nvSpPr>
            <p:cNvPr id="7" name="Oval 6"/>
            <p:cNvSpPr/>
            <p:nvPr/>
          </p:nvSpPr>
          <p:spPr>
            <a:xfrm>
              <a:off x="4988902" y="2323518"/>
              <a:ext cx="571500" cy="405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sz="2400" dirty="0" smtClean="0"/>
                <a:t>u</a:t>
              </a:r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614501" y="2322363"/>
              <a:ext cx="571499" cy="405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v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8" idx="2"/>
            </p:cNvCxnSpPr>
            <p:nvPr/>
          </p:nvCxnSpPr>
          <p:spPr>
            <a:xfrm flipV="1">
              <a:off x="5560402" y="2524986"/>
              <a:ext cx="1054099" cy="1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24184"/>
              </p:ext>
            </p:extLst>
          </p:nvPr>
        </p:nvGraphicFramePr>
        <p:xfrm>
          <a:off x="5337307" y="1860401"/>
          <a:ext cx="306202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003"/>
                <a:gridCol w="933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Destination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Iface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10.1.1.0/24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35739" y="4152900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P(u, v) = </a:t>
            </a:r>
            <a:r>
              <a:rPr lang="en-US" altLang="zh-CN" sz="2400" dirty="0" err="1" smtClean="0"/>
              <a:t>dst_ip</a:t>
            </a:r>
            <a:r>
              <a:rPr lang="en-US" altLang="zh-CN" sz="2400" dirty="0" smtClean="0"/>
              <a:t> ∈10.1.1.0/24</a:t>
            </a:r>
            <a:endParaRPr lang="en-US" sz="2400" dirty="0"/>
          </a:p>
        </p:txBody>
      </p:sp>
      <p:cxnSp>
        <p:nvCxnSpPr>
          <p:cNvPr id="17" name="Straight Connector 16"/>
          <p:cNvCxnSpPr>
            <a:stCxn id="7" idx="0"/>
            <a:endCxn id="11" idx="2"/>
          </p:cNvCxnSpPr>
          <p:nvPr/>
        </p:nvCxnSpPr>
        <p:spPr>
          <a:xfrm flipV="1">
            <a:off x="6221286" y="2774801"/>
            <a:ext cx="647034" cy="615517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3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example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406185" y="3263215"/>
            <a:ext cx="2197098" cy="406400"/>
            <a:chOff x="4988902" y="2322363"/>
            <a:chExt cx="2197098" cy="406400"/>
          </a:xfrm>
        </p:grpSpPr>
        <p:sp>
          <p:nvSpPr>
            <p:cNvPr id="40" name="Oval 39"/>
            <p:cNvSpPr/>
            <p:nvPr/>
          </p:nvSpPr>
          <p:spPr>
            <a:xfrm>
              <a:off x="4988902" y="2323518"/>
              <a:ext cx="571500" cy="405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sz="2400" dirty="0" smtClean="0"/>
                <a:t>u</a:t>
              </a:r>
              <a:endParaRPr lang="en-US" sz="24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614501" y="2322363"/>
              <a:ext cx="571499" cy="405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v</a:t>
              </a:r>
            </a:p>
          </p:txBody>
        </p:sp>
        <p:cxnSp>
          <p:nvCxnSpPr>
            <p:cNvPr id="42" name="Straight Arrow Connector 41"/>
            <p:cNvCxnSpPr>
              <a:stCxn id="40" idx="6"/>
              <a:endCxn id="41" idx="2"/>
            </p:cNvCxnSpPr>
            <p:nvPr/>
          </p:nvCxnSpPr>
          <p:spPr>
            <a:xfrm flipV="1">
              <a:off x="5560402" y="2524986"/>
              <a:ext cx="1054099" cy="1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612151"/>
              </p:ext>
            </p:extLst>
          </p:nvPr>
        </p:nvGraphicFramePr>
        <p:xfrm>
          <a:off x="3406184" y="1695608"/>
          <a:ext cx="284069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754"/>
                <a:gridCol w="9219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Destination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Iface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0.0.0.0/0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821460" y="4483118"/>
            <a:ext cx="179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P(u, v) = true</a:t>
            </a:r>
            <a:endParaRPr lang="en-US" sz="2400" dirty="0"/>
          </a:p>
        </p:txBody>
      </p:sp>
      <p:cxnSp>
        <p:nvCxnSpPr>
          <p:cNvPr id="45" name="Straight Connector 44"/>
          <p:cNvCxnSpPr>
            <a:stCxn id="40" idx="0"/>
            <a:endCxn id="43" idx="2"/>
          </p:cNvCxnSpPr>
          <p:nvPr/>
        </p:nvCxnSpPr>
        <p:spPr>
          <a:xfrm flipV="1">
            <a:off x="3691935" y="2610008"/>
            <a:ext cx="1134596" cy="654362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46983" y="5523682"/>
            <a:ext cx="2490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>
                <a:solidFill>
                  <a:schemeClr val="accent6">
                    <a:lumMod val="75000"/>
                  </a:schemeClr>
                </a:solidFill>
              </a:rPr>
              <a:t>Default routing</a:t>
            </a:r>
            <a:endParaRPr lang="en-US" sz="2800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1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examples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86276" y="3297531"/>
            <a:ext cx="2197098" cy="406400"/>
            <a:chOff x="4988902" y="2322363"/>
            <a:chExt cx="2197098" cy="406400"/>
          </a:xfrm>
        </p:grpSpPr>
        <p:sp>
          <p:nvSpPr>
            <p:cNvPr id="24" name="Oval 23"/>
            <p:cNvSpPr/>
            <p:nvPr/>
          </p:nvSpPr>
          <p:spPr>
            <a:xfrm>
              <a:off x="4988902" y="2323518"/>
              <a:ext cx="571500" cy="405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sz="2400" dirty="0" smtClean="0"/>
                <a:t>u</a:t>
              </a:r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614501" y="2322363"/>
              <a:ext cx="571499" cy="405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v</a:t>
              </a:r>
            </a:p>
          </p:txBody>
        </p:sp>
        <p:cxnSp>
          <p:nvCxnSpPr>
            <p:cNvPr id="26" name="Straight Arrow Connector 25"/>
            <p:cNvCxnSpPr>
              <a:stCxn id="24" idx="6"/>
              <a:endCxn id="25" idx="2"/>
            </p:cNvCxnSpPr>
            <p:nvPr/>
          </p:nvCxnSpPr>
          <p:spPr>
            <a:xfrm flipV="1">
              <a:off x="5560402" y="2524986"/>
              <a:ext cx="1054099" cy="1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28102"/>
              </p:ext>
            </p:extLst>
          </p:nvPr>
        </p:nvGraphicFramePr>
        <p:xfrm>
          <a:off x="864612" y="1571343"/>
          <a:ext cx="284232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856"/>
                <a:gridCol w="922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Destination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Iface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10.1.1.0/24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Drop port 80 to v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97773" y="4398358"/>
            <a:ext cx="3865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P(u, v) = </a:t>
            </a:r>
            <a:r>
              <a:rPr lang="en-US" altLang="zh-CN" sz="2400" dirty="0" err="1" smtClean="0"/>
              <a:t>dst_ip</a:t>
            </a:r>
            <a:r>
              <a:rPr lang="en-US" altLang="zh-CN" sz="2400" dirty="0" smtClean="0"/>
              <a:t> ∈10.1.1.0/24</a:t>
            </a:r>
          </a:p>
          <a:p>
            <a:r>
              <a:rPr lang="en-US" altLang="zh-CN" sz="2400" dirty="0" smtClean="0"/>
              <a:t>           ∧ </a:t>
            </a:r>
            <a:r>
              <a:rPr lang="en-US" altLang="zh-CN" sz="2400" dirty="0" err="1" smtClean="0"/>
              <a:t>dst_port</a:t>
            </a:r>
            <a:r>
              <a:rPr lang="en-US" altLang="zh-CN" sz="2400" dirty="0" smtClean="0"/>
              <a:t> ≠ 80</a:t>
            </a:r>
          </a:p>
        </p:txBody>
      </p:sp>
      <p:cxnSp>
        <p:nvCxnSpPr>
          <p:cNvPr id="29" name="Straight Connector 28"/>
          <p:cNvCxnSpPr>
            <a:stCxn id="24" idx="0"/>
            <a:endCxn id="27" idx="2"/>
          </p:cNvCxnSpPr>
          <p:nvPr/>
        </p:nvCxnSpPr>
        <p:spPr>
          <a:xfrm flipV="1">
            <a:off x="1272026" y="2942943"/>
            <a:ext cx="1013749" cy="355743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86276" y="5956751"/>
            <a:ext cx="2469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z="2800" dirty="0" smtClean="0"/>
              <a:t>Packet filtering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59482" y="3723616"/>
            <a:ext cx="2197098" cy="406400"/>
            <a:chOff x="4988902" y="2322363"/>
            <a:chExt cx="2197098" cy="406400"/>
          </a:xfrm>
        </p:grpSpPr>
        <p:sp>
          <p:nvSpPr>
            <p:cNvPr id="20" name="Oval 19"/>
            <p:cNvSpPr/>
            <p:nvPr/>
          </p:nvSpPr>
          <p:spPr>
            <a:xfrm>
              <a:off x="4988902" y="2323518"/>
              <a:ext cx="571500" cy="405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sz="2400" dirty="0" smtClean="0"/>
                <a:t>u</a:t>
              </a:r>
              <a:endParaRPr lang="en-US" sz="24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614501" y="2322363"/>
              <a:ext cx="571499" cy="405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v</a:t>
              </a:r>
            </a:p>
          </p:txBody>
        </p:sp>
        <p:cxnSp>
          <p:nvCxnSpPr>
            <p:cNvPr id="22" name="Straight Arrow Connector 21"/>
            <p:cNvCxnSpPr>
              <a:stCxn id="20" idx="6"/>
              <a:endCxn id="21" idx="2"/>
            </p:cNvCxnSpPr>
            <p:nvPr/>
          </p:nvCxnSpPr>
          <p:spPr>
            <a:xfrm flipV="1">
              <a:off x="5560402" y="2524986"/>
              <a:ext cx="1054099" cy="1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13843"/>
              </p:ext>
            </p:extLst>
          </p:nvPr>
        </p:nvGraphicFramePr>
        <p:xfrm>
          <a:off x="5217188" y="1600200"/>
          <a:ext cx="307194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390"/>
                <a:gridCol w="896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Destination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Iface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10.1.1.0/24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10.1.1.128/25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v’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10.1.2.0/24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678734" y="4617280"/>
            <a:ext cx="43059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P(u, v) = (</a:t>
            </a:r>
            <a:r>
              <a:rPr lang="en-US" altLang="zh-CN" sz="2400" dirty="0" err="1" smtClean="0"/>
              <a:t>dst_ip</a:t>
            </a:r>
            <a:r>
              <a:rPr lang="en-US" altLang="zh-CN" sz="2400" dirty="0" smtClean="0"/>
              <a:t> ∈10.1.1.0/24</a:t>
            </a:r>
          </a:p>
          <a:p>
            <a:r>
              <a:rPr lang="en-US" altLang="zh-CN" sz="2400" dirty="0" smtClean="0"/>
              <a:t>           ∧ </a:t>
            </a:r>
            <a:r>
              <a:rPr lang="en-US" altLang="zh-CN" sz="2400" dirty="0" err="1" smtClean="0"/>
              <a:t>dst_ip</a:t>
            </a:r>
            <a:r>
              <a:rPr lang="en-US" altLang="zh-CN" sz="2400" dirty="0" smtClean="0"/>
              <a:t> ∉ 10.1.1.128/25)</a:t>
            </a:r>
          </a:p>
          <a:p>
            <a:r>
              <a:rPr lang="en-US" altLang="zh-CN" sz="2400" dirty="0" smtClean="0"/>
              <a:t>           ∨ </a:t>
            </a:r>
            <a:r>
              <a:rPr lang="en-US" altLang="zh-CN" sz="2400" dirty="0" err="1" smtClean="0"/>
              <a:t>dst_ip</a:t>
            </a:r>
            <a:r>
              <a:rPr lang="en-US" altLang="zh-CN" sz="2400" dirty="0" smtClean="0"/>
              <a:t> ∈10.1.2.0/24</a:t>
            </a:r>
          </a:p>
        </p:txBody>
      </p:sp>
      <p:cxnSp>
        <p:nvCxnSpPr>
          <p:cNvPr id="41" name="Straight Connector 40"/>
          <p:cNvCxnSpPr>
            <a:stCxn id="20" idx="0"/>
            <a:endCxn id="38" idx="2"/>
          </p:cNvCxnSpPr>
          <p:nvPr/>
        </p:nvCxnSpPr>
        <p:spPr>
          <a:xfrm flipV="1">
            <a:off x="5845232" y="3429000"/>
            <a:ext cx="907927" cy="295771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7436" y="5985238"/>
            <a:ext cx="38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u="sng" dirty="0">
                <a:solidFill>
                  <a:schemeClr val="accent6">
                    <a:lumMod val="75000"/>
                  </a:schemeClr>
                </a:solidFill>
              </a:rPr>
              <a:t>Longest  </a:t>
            </a:r>
            <a:r>
              <a:rPr lang="en-US" sz="2800" i="1" u="sng" dirty="0" smtClean="0">
                <a:solidFill>
                  <a:schemeClr val="accent6">
                    <a:lumMod val="75000"/>
                  </a:schemeClr>
                </a:solidFill>
              </a:rPr>
              <a:t>prefix </a:t>
            </a:r>
            <a:r>
              <a:rPr lang="en-US" sz="2800" i="1" u="sng" dirty="0">
                <a:solidFill>
                  <a:schemeClr val="accent6">
                    <a:lumMod val="75000"/>
                  </a:schemeClr>
                </a:solidFill>
              </a:rPr>
              <a:t>matching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4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592135"/>
            <a:ext cx="8229600" cy="465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Introduction</a:t>
            </a:r>
          </a:p>
          <a:p>
            <a:r>
              <a:rPr lang="en-US" dirty="0"/>
              <a:t>Design of Anteater</a:t>
            </a:r>
          </a:p>
          <a:p>
            <a:pPr lvl="1"/>
            <a:r>
              <a:rPr lang="en-US" dirty="0" smtClean="0"/>
              <a:t>Data plane as </a:t>
            </a:r>
            <a:r>
              <a:rPr lang="en-US" dirty="0" err="1" smtClean="0"/>
              <a:t>boolean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Express invariants as </a:t>
            </a:r>
            <a:r>
              <a:rPr lang="en-US" dirty="0" err="1" smtClean="0">
                <a:solidFill>
                  <a:srgbClr val="FF0000"/>
                </a:solidFill>
              </a:rPr>
              <a:t>boolean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satisfiability</a:t>
            </a:r>
            <a:r>
              <a:rPr lang="en-US" dirty="0" smtClean="0">
                <a:solidFill>
                  <a:srgbClr val="FF0000"/>
                </a:solidFill>
              </a:rPr>
              <a:t> problem (SAT)</a:t>
            </a:r>
          </a:p>
          <a:p>
            <a:pPr lvl="1"/>
            <a:r>
              <a:rPr lang="en-US" dirty="0" smtClean="0"/>
              <a:t>Handling packet transformation</a:t>
            </a:r>
          </a:p>
          <a:p>
            <a:r>
              <a:rPr lang="en-US" dirty="0" smtClean="0"/>
              <a:t>Experiences with UIUC network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Reachability as SAT solving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632701" cy="3556000"/>
          </a:xfrm>
        </p:spPr>
        <p:txBody>
          <a:bodyPr>
            <a:noAutofit/>
          </a:bodyPr>
          <a:lstStyle/>
          <a:p>
            <a:r>
              <a:rPr lang="en-US" dirty="0" smtClean="0"/>
              <a:t>Goal: reachability </a:t>
            </a:r>
            <a:r>
              <a:rPr lang="en-US" dirty="0"/>
              <a:t>from u to </a:t>
            </a:r>
            <a:r>
              <a:rPr lang="en-US" dirty="0" smtClean="0"/>
              <a:t>w</a:t>
            </a:r>
          </a:p>
          <a:p>
            <a:pPr marL="457200" lvl="1" indent="0">
              <a:buNone/>
            </a:pPr>
            <a:r>
              <a:rPr lang="en-US" dirty="0" smtClean="0"/>
              <a:t>C </a:t>
            </a:r>
            <a:r>
              <a:rPr lang="en-US" dirty="0"/>
              <a:t>= (P(u, v) </a:t>
            </a:r>
            <a:r>
              <a:rPr lang="en-US" altLang="zh-CN" dirty="0"/>
              <a:t>∧ </a:t>
            </a:r>
            <a:r>
              <a:rPr lang="en-US" dirty="0"/>
              <a:t>P(</a:t>
            </a:r>
            <a:r>
              <a:rPr lang="en-US" dirty="0" err="1"/>
              <a:t>v</a:t>
            </a:r>
            <a:r>
              <a:rPr lang="en-US" dirty="0" err="1" smtClean="0"/>
              <a:t>,w</a:t>
            </a:r>
            <a:r>
              <a:rPr lang="en-US" dirty="0"/>
              <a:t>)</a:t>
            </a:r>
            <a:r>
              <a:rPr lang="en-US" dirty="0" smtClean="0"/>
              <a:t>) is </a:t>
            </a:r>
            <a:r>
              <a:rPr lang="en-US" dirty="0" err="1" smtClean="0"/>
              <a:t>satisfiable</a:t>
            </a:r>
            <a:endParaRPr lang="en-US" dirty="0" smtClean="0"/>
          </a:p>
          <a:p>
            <a:pPr lvl="1">
              <a:buFont typeface="Lucida Grande"/>
              <a:buChar char="⇔"/>
            </a:pPr>
            <a:r>
              <a:rPr lang="en-US" dirty="0" smtClean="0"/>
              <a:t>∃</a:t>
            </a:r>
            <a:r>
              <a:rPr lang="en-US" dirty="0"/>
              <a:t>A packet that makes P(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altLang="zh-CN" dirty="0"/>
              <a:t>∧ </a:t>
            </a:r>
            <a:r>
              <a:rPr lang="en-US" dirty="0"/>
              <a:t>P(</a:t>
            </a:r>
            <a:r>
              <a:rPr lang="en-US" dirty="0" err="1"/>
              <a:t>v</a:t>
            </a:r>
            <a:r>
              <a:rPr lang="en-US" dirty="0" err="1" smtClean="0"/>
              <a:t>,w</a:t>
            </a:r>
            <a:r>
              <a:rPr lang="en-US" dirty="0"/>
              <a:t>) </a:t>
            </a:r>
            <a:r>
              <a:rPr lang="en-US" dirty="0" smtClean="0"/>
              <a:t>true</a:t>
            </a:r>
          </a:p>
          <a:p>
            <a:pPr lvl="1">
              <a:buFont typeface="Lucida Grande"/>
              <a:buChar char="⇔"/>
            </a:pPr>
            <a:r>
              <a:rPr lang="en-US" dirty="0" smtClean="0"/>
              <a:t>∃</a:t>
            </a:r>
            <a:r>
              <a:rPr lang="en-US" dirty="0"/>
              <a:t>A packet that can flow over (u, v) and (</a:t>
            </a:r>
            <a:r>
              <a:rPr lang="en-US" dirty="0" err="1"/>
              <a:t>v</a:t>
            </a:r>
            <a:r>
              <a:rPr lang="en-US" dirty="0" err="1" smtClean="0"/>
              <a:t>,w</a:t>
            </a:r>
            <a:r>
              <a:rPr lang="en-US" dirty="0" smtClean="0"/>
              <a:t>)</a:t>
            </a:r>
          </a:p>
          <a:p>
            <a:pPr lvl="1">
              <a:buFont typeface="Lucida Grande"/>
              <a:buChar char="⇔"/>
            </a:pPr>
            <a:r>
              <a:rPr lang="en-US" dirty="0" smtClean="0"/>
              <a:t> u </a:t>
            </a:r>
            <a:r>
              <a:rPr lang="en-US" dirty="0"/>
              <a:t>can reach w</a:t>
            </a:r>
          </a:p>
          <a:p>
            <a:pPr lvl="1">
              <a:buFont typeface="Lucida Grande"/>
              <a:buChar char="⇔"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5499102" y="1810761"/>
            <a:ext cx="3251199" cy="406400"/>
            <a:chOff x="5274948" y="1619106"/>
            <a:chExt cx="3251199" cy="406400"/>
          </a:xfrm>
        </p:grpSpPr>
        <p:sp>
          <p:nvSpPr>
            <p:cNvPr id="7" name="Oval 6"/>
            <p:cNvSpPr/>
            <p:nvPr/>
          </p:nvSpPr>
          <p:spPr>
            <a:xfrm>
              <a:off x="5274948" y="1620261"/>
              <a:ext cx="571500" cy="405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45720" rtlCol="0" anchor="ctr"/>
            <a:lstStyle/>
            <a:p>
              <a:pPr algn="ctr"/>
              <a:r>
                <a:rPr lang="en-US" sz="2400" dirty="0" smtClean="0"/>
                <a:t>u</a:t>
              </a:r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614798" y="1619106"/>
              <a:ext cx="571499" cy="405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/>
                <a:t>v</a:t>
              </a:r>
            </a:p>
          </p:txBody>
        </p:sp>
        <p:cxnSp>
          <p:nvCxnSpPr>
            <p:cNvPr id="9" name="Straight Arrow Connector 8"/>
            <p:cNvCxnSpPr>
              <a:stCxn id="7" idx="6"/>
              <a:endCxn id="8" idx="2"/>
            </p:cNvCxnSpPr>
            <p:nvPr/>
          </p:nvCxnSpPr>
          <p:spPr>
            <a:xfrm flipV="1">
              <a:off x="5846448" y="1821729"/>
              <a:ext cx="768350" cy="1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954648" y="1620261"/>
              <a:ext cx="571499" cy="4052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/>
                <a:t>w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>
              <a:stCxn id="8" idx="6"/>
              <a:endCxn id="10" idx="2"/>
            </p:cNvCxnSpPr>
            <p:nvPr/>
          </p:nvCxnSpPr>
          <p:spPr>
            <a:xfrm>
              <a:off x="7186297" y="1821729"/>
              <a:ext cx="768351" cy="1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57200" y="4248259"/>
            <a:ext cx="8039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2800" dirty="0" smtClean="0"/>
              <a:t>SAT </a:t>
            </a:r>
            <a:r>
              <a:rPr lang="en-US" sz="2800" dirty="0"/>
              <a:t>solver determines the </a:t>
            </a:r>
            <a:r>
              <a:rPr lang="en-US" sz="2800" dirty="0" err="1"/>
              <a:t>satisfiability</a:t>
            </a:r>
            <a:r>
              <a:rPr lang="en-US" sz="2800" dirty="0"/>
              <a:t> of </a:t>
            </a:r>
            <a:r>
              <a:rPr lang="en-US" sz="2800" dirty="0" smtClean="0"/>
              <a:t>C</a:t>
            </a:r>
          </a:p>
          <a:p>
            <a:pPr lvl="1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Problem: exponentially many paths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800" dirty="0" smtClean="0"/>
              <a:t>Solution: Dynamic programming algorithm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5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1900"/>
          </a:xfrm>
        </p:spPr>
        <p:txBody>
          <a:bodyPr>
            <a:normAutofit fontScale="77500" lnSpcReduction="20000"/>
          </a:bodyPr>
          <a:lstStyle/>
          <a:p>
            <a:r>
              <a:rPr lang="en-US" sz="3800" i="1" u="sng" dirty="0" smtClean="0">
                <a:solidFill>
                  <a:schemeClr val="accent2">
                    <a:lumMod val="75000"/>
                  </a:schemeClr>
                </a:solidFill>
              </a:rPr>
              <a:t>Loop-free forwarding</a:t>
            </a:r>
            <a:r>
              <a:rPr lang="en-US" dirty="0" smtClean="0"/>
              <a:t>: Is there a forwarding loop in the network?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4100" i="1" u="sng" dirty="0">
                <a:solidFill>
                  <a:schemeClr val="accent2">
                    <a:lumMod val="75000"/>
                  </a:schemeClr>
                </a:solidFill>
              </a:rPr>
              <a:t>Packet loss</a:t>
            </a:r>
            <a:r>
              <a:rPr lang="en-US" dirty="0" smtClean="0"/>
              <a:t>. Are there any black holes in the network?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4100" i="1" u="sng" dirty="0">
                <a:solidFill>
                  <a:schemeClr val="accent2">
                    <a:lumMod val="75000"/>
                  </a:schemeClr>
                </a:solidFill>
              </a:rPr>
              <a:t>Consistency</a:t>
            </a:r>
            <a:r>
              <a:rPr lang="en-US" dirty="0" smtClean="0"/>
              <a:t>. Do two  replicated routers share the </a:t>
            </a:r>
            <a:r>
              <a:rPr lang="en-US" dirty="0"/>
              <a:t>same forwarding behavior including access control policies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See the paper for details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041901" y="4610390"/>
            <a:ext cx="571500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200" dirty="0" smtClean="0"/>
              <a:t>u</a:t>
            </a:r>
            <a:endParaRPr lang="en-US" sz="2200" dirty="0"/>
          </a:p>
        </p:txBody>
      </p:sp>
      <p:sp>
        <p:nvSpPr>
          <p:cNvPr id="14" name="Oval 13"/>
          <p:cNvSpPr/>
          <p:nvPr/>
        </p:nvSpPr>
        <p:spPr>
          <a:xfrm>
            <a:off x="6406007" y="4995574"/>
            <a:ext cx="571499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/>
              <a:t>…</a:t>
            </a:r>
            <a:endParaRPr lang="en-US" sz="2200" dirty="0"/>
          </a:p>
        </p:txBody>
      </p:sp>
      <p:cxnSp>
        <p:nvCxnSpPr>
          <p:cNvPr id="15" name="Straight Arrow Connector 14"/>
          <p:cNvCxnSpPr>
            <a:stCxn id="13" idx="6"/>
            <a:endCxn id="14" idx="1"/>
          </p:cNvCxnSpPr>
          <p:nvPr/>
        </p:nvCxnSpPr>
        <p:spPr>
          <a:xfrm>
            <a:off x="5613401" y="4813013"/>
            <a:ext cx="876300" cy="241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41901" y="1660527"/>
            <a:ext cx="571500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200" dirty="0" smtClean="0"/>
              <a:t>u</a:t>
            </a:r>
            <a:endParaRPr lang="en-US" sz="2200" dirty="0"/>
          </a:p>
        </p:txBody>
      </p:sp>
      <p:sp>
        <p:nvSpPr>
          <p:cNvPr id="19" name="Oval 18"/>
          <p:cNvSpPr/>
          <p:nvPr/>
        </p:nvSpPr>
        <p:spPr>
          <a:xfrm>
            <a:off x="6381751" y="1659372"/>
            <a:ext cx="571499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/>
              <a:t>…</a:t>
            </a:r>
            <a:endParaRPr lang="en-US" sz="2200" dirty="0"/>
          </a:p>
        </p:txBody>
      </p:sp>
      <p:cxnSp>
        <p:nvCxnSpPr>
          <p:cNvPr id="20" name="Straight Arrow Connector 19"/>
          <p:cNvCxnSpPr>
            <a:stCxn id="18" idx="6"/>
            <a:endCxn id="19" idx="2"/>
          </p:cNvCxnSpPr>
          <p:nvPr/>
        </p:nvCxnSpPr>
        <p:spPr>
          <a:xfrm flipV="1">
            <a:off x="5613401" y="1861995"/>
            <a:ext cx="768350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21601" y="1660527"/>
            <a:ext cx="571499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/>
              <a:t>w</a:t>
            </a:r>
            <a:endParaRPr lang="en-US" sz="2200" dirty="0"/>
          </a:p>
        </p:txBody>
      </p:sp>
      <p:cxnSp>
        <p:nvCxnSpPr>
          <p:cNvPr id="22" name="Straight Arrow Connector 21"/>
          <p:cNvCxnSpPr>
            <a:stCxn id="19" idx="6"/>
            <a:endCxn id="21" idx="2"/>
          </p:cNvCxnSpPr>
          <p:nvPr/>
        </p:nvCxnSpPr>
        <p:spPr>
          <a:xfrm>
            <a:off x="6953250" y="1861995"/>
            <a:ext cx="768351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041901" y="3434321"/>
            <a:ext cx="571500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200" dirty="0" smtClean="0"/>
              <a:t>u</a:t>
            </a:r>
            <a:endParaRPr lang="en-US" sz="2200" dirty="0"/>
          </a:p>
        </p:txBody>
      </p:sp>
      <p:sp>
        <p:nvSpPr>
          <p:cNvPr id="26" name="Oval 25"/>
          <p:cNvSpPr/>
          <p:nvPr/>
        </p:nvSpPr>
        <p:spPr>
          <a:xfrm>
            <a:off x="6381751" y="3433166"/>
            <a:ext cx="571499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/>
              <a:t>…</a:t>
            </a:r>
            <a:endParaRPr lang="en-US" sz="2200" dirty="0"/>
          </a:p>
        </p:txBody>
      </p:sp>
      <p:cxnSp>
        <p:nvCxnSpPr>
          <p:cNvPr id="27" name="Straight Arrow Connector 26"/>
          <p:cNvCxnSpPr>
            <a:stCxn id="25" idx="6"/>
            <a:endCxn id="26" idx="2"/>
          </p:cNvCxnSpPr>
          <p:nvPr/>
        </p:nvCxnSpPr>
        <p:spPr>
          <a:xfrm flipV="1">
            <a:off x="5613401" y="3635789"/>
            <a:ext cx="768350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721601" y="3434321"/>
            <a:ext cx="571499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/>
              <a:t>w</a:t>
            </a:r>
            <a:endParaRPr lang="en-US" sz="2200" dirty="0"/>
          </a:p>
        </p:txBody>
      </p:sp>
      <p:cxnSp>
        <p:nvCxnSpPr>
          <p:cNvPr id="29" name="Straight Arrow Connector 28"/>
          <p:cNvCxnSpPr>
            <a:stCxn id="26" idx="6"/>
            <a:endCxn id="28" idx="2"/>
          </p:cNvCxnSpPr>
          <p:nvPr/>
        </p:nvCxnSpPr>
        <p:spPr>
          <a:xfrm>
            <a:off x="6953250" y="3635789"/>
            <a:ext cx="768351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7"/>
          </p:cNvCxnSpPr>
          <p:nvPr/>
        </p:nvCxnSpPr>
        <p:spPr>
          <a:xfrm flipV="1">
            <a:off x="6869556" y="3160231"/>
            <a:ext cx="724357" cy="332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048251" y="5469547"/>
            <a:ext cx="571500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200" dirty="0" smtClean="0"/>
              <a:t>u’</a:t>
            </a:r>
            <a:endParaRPr lang="en-US" sz="2200" dirty="0"/>
          </a:p>
        </p:txBody>
      </p:sp>
      <p:cxnSp>
        <p:nvCxnSpPr>
          <p:cNvPr id="39" name="Straight Arrow Connector 38"/>
          <p:cNvCxnSpPr>
            <a:stCxn id="38" idx="6"/>
            <a:endCxn id="14" idx="3"/>
          </p:cNvCxnSpPr>
          <p:nvPr/>
        </p:nvCxnSpPr>
        <p:spPr>
          <a:xfrm flipV="1">
            <a:off x="5619751" y="5341472"/>
            <a:ext cx="869950" cy="330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7378701" y="2715717"/>
            <a:ext cx="1092199" cy="486766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lost</a:t>
            </a:r>
            <a:endParaRPr lang="en-US" sz="2200" dirty="0"/>
          </a:p>
        </p:txBody>
      </p:sp>
      <p:sp>
        <p:nvSpPr>
          <p:cNvPr id="24" name="Oval 23"/>
          <p:cNvSpPr/>
          <p:nvPr/>
        </p:nvSpPr>
        <p:spPr>
          <a:xfrm>
            <a:off x="7676693" y="4993313"/>
            <a:ext cx="571499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/>
              <a:t>w</a:t>
            </a:r>
            <a:endParaRPr lang="en-US" sz="2200" dirty="0"/>
          </a:p>
        </p:txBody>
      </p:sp>
      <p:cxnSp>
        <p:nvCxnSpPr>
          <p:cNvPr id="32" name="Straight Arrow Connector 31"/>
          <p:cNvCxnSpPr>
            <a:stCxn id="14" idx="6"/>
            <a:endCxn id="24" idx="2"/>
          </p:cNvCxnSpPr>
          <p:nvPr/>
        </p:nvCxnSpPr>
        <p:spPr>
          <a:xfrm flipV="1">
            <a:off x="6977506" y="5195936"/>
            <a:ext cx="699187" cy="2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5467350" y="2047875"/>
            <a:ext cx="2413000" cy="301625"/>
          </a:xfrm>
          <a:custGeom>
            <a:avLst/>
            <a:gdLst>
              <a:gd name="connsiteX0" fmla="*/ 2413000 w 2413000"/>
              <a:gd name="connsiteY0" fmla="*/ 0 h 301625"/>
              <a:gd name="connsiteX1" fmla="*/ 1196975 w 2413000"/>
              <a:gd name="connsiteY1" fmla="*/ 301625 h 301625"/>
              <a:gd name="connsiteX2" fmla="*/ 0 w 2413000"/>
              <a:gd name="connsiteY2" fmla="*/ 0 h 301625"/>
              <a:gd name="connsiteX0" fmla="*/ 2413000 w 2413000"/>
              <a:gd name="connsiteY0" fmla="*/ 0 h 301625"/>
              <a:gd name="connsiteX1" fmla="*/ 1196975 w 2413000"/>
              <a:gd name="connsiteY1" fmla="*/ 301625 h 301625"/>
              <a:gd name="connsiteX2" fmla="*/ 0 w 2413000"/>
              <a:gd name="connsiteY2" fmla="*/ 0 h 301625"/>
              <a:gd name="connsiteX0" fmla="*/ 2413000 w 2413000"/>
              <a:gd name="connsiteY0" fmla="*/ 0 h 301625"/>
              <a:gd name="connsiteX1" fmla="*/ 1196975 w 2413000"/>
              <a:gd name="connsiteY1" fmla="*/ 301625 h 301625"/>
              <a:gd name="connsiteX2" fmla="*/ 0 w 2413000"/>
              <a:gd name="connsiteY2" fmla="*/ 0 h 301625"/>
              <a:gd name="connsiteX0" fmla="*/ 2413000 w 2413000"/>
              <a:gd name="connsiteY0" fmla="*/ 0 h 301625"/>
              <a:gd name="connsiteX1" fmla="*/ 1196975 w 2413000"/>
              <a:gd name="connsiteY1" fmla="*/ 301625 h 301625"/>
              <a:gd name="connsiteX2" fmla="*/ 0 w 2413000"/>
              <a:gd name="connsiteY2" fmla="*/ 0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3000" h="301625">
                <a:moveTo>
                  <a:pt x="2413000" y="0"/>
                </a:moveTo>
                <a:cubicBezTo>
                  <a:pt x="2120371" y="150812"/>
                  <a:pt x="1599142" y="301625"/>
                  <a:pt x="1196975" y="301625"/>
                </a:cubicBezTo>
                <a:cubicBezTo>
                  <a:pt x="794808" y="301625"/>
                  <a:pt x="207962" y="151871"/>
                  <a:pt x="0" y="0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712270"/>
            <a:ext cx="8229600" cy="4676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Design of Anteater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Data plane as </a:t>
            </a:r>
            <a:r>
              <a:rPr lang="en-US" dirty="0" err="1" smtClean="0">
                <a:solidFill>
                  <a:srgbClr val="000000"/>
                </a:solidFill>
              </a:rPr>
              <a:t>boolean</a:t>
            </a:r>
            <a:r>
              <a:rPr lang="en-US" dirty="0" smtClean="0">
                <a:solidFill>
                  <a:srgbClr val="000000"/>
                </a:solidFill>
              </a:rPr>
              <a:t> functions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Express invariants as </a:t>
            </a:r>
            <a:r>
              <a:rPr lang="en-US" dirty="0" err="1" smtClean="0">
                <a:solidFill>
                  <a:srgbClr val="000000"/>
                </a:solidFill>
              </a:rPr>
              <a:t>boolean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satisfiability</a:t>
            </a:r>
            <a:r>
              <a:rPr lang="en-US" dirty="0" smtClean="0">
                <a:solidFill>
                  <a:srgbClr val="000000"/>
                </a:solidFill>
              </a:rPr>
              <a:t> problem (SAT)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Handling packet transformation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Experiences with UIUC network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Conclusion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346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Essential to model MPLS, </a:t>
            </a:r>
            <a:r>
              <a:rPr lang="en-US" sz="3200" dirty="0" err="1" smtClean="0"/>
              <a:t>QoS</a:t>
            </a:r>
            <a:r>
              <a:rPr lang="en-US" sz="3200" dirty="0" smtClean="0"/>
              <a:t>, NAT, etc.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57200" y="4323894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sz="3200" dirty="0" smtClean="0"/>
              <a:t>Model the history of packets</a:t>
            </a:r>
          </a:p>
          <a:p>
            <a:pPr marL="285750" indent="-285750">
              <a:buFont typeface="Arial"/>
              <a:buChar char="•"/>
            </a:pPr>
            <a:r>
              <a:rPr lang="en-US" altLang="zh-CN" sz="3200" dirty="0" smtClean="0"/>
              <a:t>Packet </a:t>
            </a:r>
            <a:r>
              <a:rPr lang="en-US" altLang="zh-CN" sz="3200" dirty="0"/>
              <a:t>transformation </a:t>
            </a:r>
            <a:r>
              <a:rPr lang="en-US" altLang="zh-CN" sz="3200" dirty="0" smtClean="0"/>
              <a:t>⇒ </a:t>
            </a:r>
            <a:r>
              <a:rPr lang="en-US" altLang="zh-CN" sz="3200" dirty="0" err="1" smtClean="0"/>
              <a:t>boolean</a:t>
            </a:r>
            <a:r>
              <a:rPr lang="en-US" altLang="zh-CN" sz="3200" dirty="0" smtClean="0"/>
              <a:t> constraints over adjacent packet versions</a:t>
            </a:r>
          </a:p>
        </p:txBody>
      </p:sp>
      <p:sp>
        <p:nvSpPr>
          <p:cNvPr id="18" name="Oval 17"/>
          <p:cNvSpPr/>
          <p:nvPr/>
        </p:nvSpPr>
        <p:spPr>
          <a:xfrm>
            <a:off x="6947477" y="2430819"/>
            <a:ext cx="571499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/>
              <a:t>v</a:t>
            </a:r>
            <a:endParaRPr lang="en-US" sz="2200" dirty="0"/>
          </a:p>
        </p:txBody>
      </p:sp>
      <p:cxnSp>
        <p:nvCxnSpPr>
          <p:cNvPr id="22" name="Straight Arrow Connector 21"/>
          <p:cNvCxnSpPr>
            <a:stCxn id="18" idx="6"/>
          </p:cNvCxnSpPr>
          <p:nvPr/>
        </p:nvCxnSpPr>
        <p:spPr>
          <a:xfrm>
            <a:off x="7518976" y="2633442"/>
            <a:ext cx="622925" cy="0"/>
          </a:xfrm>
          <a:prstGeom prst="straightConnector1">
            <a:avLst/>
          </a:prstGeom>
          <a:ln>
            <a:headEnd type="none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141901" y="2430819"/>
            <a:ext cx="571499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/>
              <a:t>w</a:t>
            </a:r>
            <a:endParaRPr lang="en-US" sz="2200" dirty="0"/>
          </a:p>
        </p:txBody>
      </p:sp>
      <p:sp>
        <p:nvSpPr>
          <p:cNvPr id="17" name="Oval 16"/>
          <p:cNvSpPr/>
          <p:nvPr/>
        </p:nvSpPr>
        <p:spPr>
          <a:xfrm>
            <a:off x="5321878" y="2431974"/>
            <a:ext cx="571500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200" dirty="0"/>
              <a:t>u</a:t>
            </a:r>
          </a:p>
        </p:txBody>
      </p:sp>
      <p:cxnSp>
        <p:nvCxnSpPr>
          <p:cNvPr id="15" name="Straight Arrow Connector 14"/>
          <p:cNvCxnSpPr>
            <a:stCxn id="17" idx="6"/>
            <a:endCxn id="18" idx="2"/>
          </p:cNvCxnSpPr>
          <p:nvPr/>
        </p:nvCxnSpPr>
        <p:spPr>
          <a:xfrm flipV="1">
            <a:off x="5893378" y="2633442"/>
            <a:ext cx="1054099" cy="1155"/>
          </a:xfrm>
          <a:prstGeom prst="straightConnector1">
            <a:avLst/>
          </a:prstGeom>
          <a:ln>
            <a:headEnd type="none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ertical Scroll 11"/>
          <p:cNvSpPr/>
          <p:nvPr/>
        </p:nvSpPr>
        <p:spPr>
          <a:xfrm>
            <a:off x="4705929" y="2912759"/>
            <a:ext cx="615949" cy="518846"/>
          </a:xfrm>
          <a:prstGeom prst="vertic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20" name="Vertical Scroll 19"/>
          <p:cNvSpPr/>
          <p:nvPr/>
        </p:nvSpPr>
        <p:spPr>
          <a:xfrm>
            <a:off x="6061238" y="2939209"/>
            <a:ext cx="615949" cy="518846"/>
          </a:xfrm>
          <a:prstGeom prst="vertic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endParaRPr lang="en-US" sz="2400" baseline="-25000" dirty="0"/>
          </a:p>
        </p:txBody>
      </p:sp>
      <p:pic>
        <p:nvPicPr>
          <p:cNvPr id="21" name="Picture 20" descr="k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8795">
            <a:off x="6335514" y="2691780"/>
            <a:ext cx="683345" cy="405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2725" y="1908754"/>
            <a:ext cx="1578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label = 5?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3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20" grpId="0" animBg="1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transformation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787399"/>
          </a:xfrm>
        </p:spPr>
        <p:txBody>
          <a:bodyPr>
            <a:noAutofit/>
          </a:bodyPr>
          <a:lstStyle/>
          <a:p>
            <a:r>
              <a:rPr lang="en-US" sz="3200" dirty="0" smtClean="0"/>
              <a:t>Goal: determine reachability from u to </a:t>
            </a:r>
            <a:r>
              <a:rPr lang="en-US" sz="3200" dirty="0"/>
              <a:t>w</a:t>
            </a:r>
            <a:endParaRPr lang="en-US" sz="3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618375" y="3666090"/>
            <a:ext cx="4285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T(</a:t>
            </a:r>
            <a:r>
              <a:rPr lang="en-US" altLang="zh-CN" sz="2800" dirty="0" err="1" smtClean="0"/>
              <a:t>u,v</a:t>
            </a:r>
            <a:r>
              <a:rPr lang="en-US" altLang="zh-CN" sz="2800" dirty="0" smtClean="0"/>
              <a:t>) </a:t>
            </a:r>
            <a:r>
              <a:rPr lang="en-US" altLang="zh-CN" sz="2800" dirty="0"/>
              <a:t>= </a:t>
            </a:r>
            <a:r>
              <a:rPr lang="en-US" altLang="zh-CN" sz="2800" dirty="0" smtClean="0"/>
              <a:t>(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baseline="-25000" dirty="0">
                <a:solidFill>
                  <a:srgbClr val="FF0000"/>
                </a:solidFill>
              </a:rPr>
              <a:t>0</a:t>
            </a:r>
            <a:r>
              <a:rPr lang="en-US" altLang="zh-CN" sz="2800" dirty="0" smtClean="0"/>
              <a:t>.other = 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CN" sz="2800" dirty="0" smtClean="0"/>
              <a:t>.other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    ∧ 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CN" sz="2800" dirty="0" smtClean="0"/>
              <a:t>.label =       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90594" y="5144183"/>
            <a:ext cx="68555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u-v-w</a:t>
            </a:r>
            <a:r>
              <a:rPr lang="en-US" sz="3200" dirty="0" smtClean="0"/>
              <a:t> </a:t>
            </a:r>
            <a:r>
              <a:rPr lang="en-US" sz="3200" dirty="0"/>
              <a:t>= P(</a:t>
            </a:r>
            <a:r>
              <a:rPr lang="en-US" sz="3200" dirty="0" err="1"/>
              <a:t>u,v</a:t>
            </a:r>
            <a:r>
              <a:rPr lang="en-US" sz="3200" dirty="0" smtClean="0"/>
              <a:t>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) ∧ T(</a:t>
            </a:r>
            <a:r>
              <a:rPr lang="en-US" sz="3200" dirty="0" err="1" smtClean="0"/>
              <a:t>u,v</a:t>
            </a:r>
            <a:r>
              <a:rPr lang="en-US" sz="3200" dirty="0" smtClean="0"/>
              <a:t>) ∧ </a:t>
            </a:r>
            <a:r>
              <a:rPr lang="en-US" sz="3200" dirty="0"/>
              <a:t>P(</a:t>
            </a:r>
            <a:r>
              <a:rPr lang="en-US" sz="3200" dirty="0" err="1"/>
              <a:t>v</a:t>
            </a:r>
            <a:r>
              <a:rPr lang="en-US" sz="3200" dirty="0" err="1" smtClean="0"/>
              <a:t>,w</a:t>
            </a:r>
            <a:r>
              <a:rPr lang="en-US" sz="3200" dirty="0" smtClean="0"/>
              <a:t>) (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2089931" y="2231496"/>
            <a:ext cx="571500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200" dirty="0" smtClean="0"/>
              <a:t>u</a:t>
            </a:r>
            <a:endParaRPr lang="en-US" sz="2200" dirty="0"/>
          </a:p>
        </p:txBody>
      </p:sp>
      <p:sp>
        <p:nvSpPr>
          <p:cNvPr id="14" name="Oval 13"/>
          <p:cNvSpPr/>
          <p:nvPr/>
        </p:nvSpPr>
        <p:spPr>
          <a:xfrm>
            <a:off x="4046876" y="2230341"/>
            <a:ext cx="571499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/>
              <a:t>v</a:t>
            </a:r>
            <a:endParaRPr lang="en-US" sz="2200" dirty="0"/>
          </a:p>
        </p:txBody>
      </p:sp>
      <p:cxnSp>
        <p:nvCxnSpPr>
          <p:cNvPr id="15" name="Straight Arrow Connector 14"/>
          <p:cNvCxnSpPr>
            <a:stCxn id="12" idx="6"/>
            <a:endCxn id="14" idx="2"/>
          </p:cNvCxnSpPr>
          <p:nvPr/>
        </p:nvCxnSpPr>
        <p:spPr>
          <a:xfrm flipV="1">
            <a:off x="2661431" y="2432964"/>
            <a:ext cx="1385445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03818" y="2229186"/>
            <a:ext cx="571499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/>
              <a:t>w</a:t>
            </a:r>
            <a:endParaRPr lang="en-US" sz="2200" dirty="0"/>
          </a:p>
        </p:txBody>
      </p:sp>
      <p:cxnSp>
        <p:nvCxnSpPr>
          <p:cNvPr id="17" name="Straight Arrow Connector 16"/>
          <p:cNvCxnSpPr>
            <a:stCxn id="14" idx="6"/>
            <a:endCxn id="16" idx="2"/>
          </p:cNvCxnSpPr>
          <p:nvPr/>
        </p:nvCxnSpPr>
        <p:spPr>
          <a:xfrm flipV="1">
            <a:off x="4618375" y="2431809"/>
            <a:ext cx="1385443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ine Callout 1 6"/>
          <p:cNvSpPr/>
          <p:nvPr/>
        </p:nvSpPr>
        <p:spPr>
          <a:xfrm>
            <a:off x="1753382" y="3136366"/>
            <a:ext cx="908049" cy="475249"/>
          </a:xfrm>
          <a:prstGeom prst="borderCallout1">
            <a:avLst>
              <a:gd name="adj1" fmla="val 150"/>
              <a:gd name="adj2" fmla="val 100758"/>
              <a:gd name="adj3" fmla="val -80678"/>
              <a:gd name="adj4" fmla="val 15467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P(</a:t>
            </a:r>
            <a:r>
              <a:rPr lang="en-US" sz="2400" dirty="0" err="1" smtClean="0"/>
              <a:t>u,v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Vertical Scroll 3"/>
          <p:cNvSpPr/>
          <p:nvPr/>
        </p:nvSpPr>
        <p:spPr>
          <a:xfrm>
            <a:off x="3046179" y="2276417"/>
            <a:ext cx="615949" cy="518846"/>
          </a:xfrm>
          <a:prstGeom prst="vertic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2400" dirty="0" smtClean="0"/>
              <a:t>s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21" name="Line Callout 1 20"/>
          <p:cNvSpPr/>
          <p:nvPr/>
        </p:nvSpPr>
        <p:spPr>
          <a:xfrm>
            <a:off x="6003818" y="3132690"/>
            <a:ext cx="1037138" cy="475249"/>
          </a:xfrm>
          <a:prstGeom prst="borderCallout1">
            <a:avLst>
              <a:gd name="adj1" fmla="val 2821"/>
              <a:gd name="adj2" fmla="val -1340"/>
              <a:gd name="adj3" fmla="val -78006"/>
              <a:gd name="adj4" fmla="val -551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P(</a:t>
            </a:r>
            <a:r>
              <a:rPr lang="en-US" sz="2400" dirty="0" err="1" smtClean="0"/>
              <a:t>v,w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9" name="Straight Connector 18"/>
          <p:cNvCxnSpPr>
            <a:stCxn id="4" idx="2"/>
          </p:cNvCxnSpPr>
          <p:nvPr/>
        </p:nvCxnSpPr>
        <p:spPr>
          <a:xfrm>
            <a:off x="3354154" y="2795263"/>
            <a:ext cx="472501" cy="4640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2"/>
          </p:cNvCxnSpPr>
          <p:nvPr/>
        </p:nvCxnSpPr>
        <p:spPr>
          <a:xfrm flipH="1">
            <a:off x="4815225" y="2795263"/>
            <a:ext cx="495873" cy="46291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3662128" y="3132690"/>
            <a:ext cx="1282700" cy="5334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T(</a:t>
            </a:r>
            <a:r>
              <a:rPr lang="en-US" sz="2400" dirty="0" err="1" smtClean="0"/>
              <a:t>u,v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Vertical Scroll 17"/>
          <p:cNvSpPr/>
          <p:nvPr/>
        </p:nvSpPr>
        <p:spPr>
          <a:xfrm>
            <a:off x="5003123" y="2276417"/>
            <a:ext cx="615949" cy="518846"/>
          </a:xfrm>
          <a:prstGeom prst="vertic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pic>
        <p:nvPicPr>
          <p:cNvPr id="34" name="Picture 33" descr="k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8795">
            <a:off x="7752644" y="4189994"/>
            <a:ext cx="502142" cy="297938"/>
          </a:xfrm>
          <a:prstGeom prst="rect">
            <a:avLst/>
          </a:prstGeom>
        </p:spPr>
      </p:pic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673882" y="5766771"/>
            <a:ext cx="8229600" cy="787399"/>
          </a:xfrm>
        </p:spPr>
        <p:txBody>
          <a:bodyPr>
            <a:noAutofit/>
          </a:bodyPr>
          <a:lstStyle/>
          <a:p>
            <a:r>
              <a:rPr lang="en-US" sz="3200" dirty="0"/>
              <a:t>Possible challenge: scalability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5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 animBg="1"/>
      <p:bldP spid="4" grpId="0" animBg="1"/>
      <p:bldP spid="21" grpId="0" animBg="1"/>
      <p:bldP spid="8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Goals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Programmable measurement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 network devices and over distributed sites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Requires authorization and safe execution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Synthesis of information at the point of measurement and central aggregation of minimal information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Refocus from measurement of individual devices to measurement of network-wide protocols and applications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Coupled with drill down analysis to identify root causes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This must include all middle-boxes and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2FC2-3223-3045-8492-8EF1A8AA164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3,500 lines of C++ and Ruby, 300 lines of </a:t>
            </a:r>
            <a:r>
              <a:rPr lang="en-US" dirty="0" err="1" smtClean="0"/>
              <a:t>awk</a:t>
            </a:r>
            <a:r>
              <a:rPr lang="en-US" dirty="0" smtClean="0"/>
              <a:t>/</a:t>
            </a:r>
            <a:r>
              <a:rPr lang="en-US" dirty="0" err="1" smtClean="0"/>
              <a:t>sed</a:t>
            </a:r>
            <a:r>
              <a:rPr lang="en-US" dirty="0" smtClean="0"/>
              <a:t>/python scripts</a:t>
            </a:r>
          </a:p>
          <a:p>
            <a:endParaRPr lang="en-US" sz="1400" dirty="0" smtClean="0"/>
          </a:p>
          <a:p>
            <a:r>
              <a:rPr lang="en-US" dirty="0" smtClean="0"/>
              <a:t>Collect data plane state via SNMP</a:t>
            </a:r>
          </a:p>
          <a:p>
            <a:endParaRPr lang="en-US" sz="1300" dirty="0"/>
          </a:p>
          <a:p>
            <a:r>
              <a:rPr lang="en-US" dirty="0" smtClean="0"/>
              <a:t>Represent </a:t>
            </a:r>
            <a:r>
              <a:rPr lang="en-US" dirty="0" err="1" smtClean="0"/>
              <a:t>boolean</a:t>
            </a:r>
            <a:r>
              <a:rPr lang="en-US" dirty="0" smtClean="0"/>
              <a:t> functions and constraints as LLVM IR</a:t>
            </a:r>
          </a:p>
          <a:p>
            <a:endParaRPr lang="en-US" sz="1300" dirty="0" smtClean="0"/>
          </a:p>
          <a:p>
            <a:r>
              <a:rPr lang="en-US" dirty="0" smtClean="0"/>
              <a:t>Translate LLVM IR to SAT formulas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Boolector</a:t>
            </a:r>
            <a:r>
              <a:rPr lang="en-US" dirty="0" smtClean="0"/>
              <a:t> to resolve SAT queries</a:t>
            </a:r>
          </a:p>
          <a:p>
            <a:pPr lvl="1"/>
            <a:r>
              <a:rPr lang="en-US" sz="2400" dirty="0">
                <a:latin typeface="Courier"/>
                <a:cs typeface="Courier"/>
              </a:rPr>
              <a:t>make</a:t>
            </a:r>
            <a:r>
              <a:rPr lang="en-US" dirty="0"/>
              <a:t> </a:t>
            </a:r>
            <a:r>
              <a:rPr lang="en-US" sz="2400" dirty="0">
                <a:latin typeface="Courier"/>
                <a:cs typeface="Courier"/>
              </a:rPr>
              <a:t>–j16</a:t>
            </a:r>
            <a:r>
              <a:rPr lang="en-US" dirty="0"/>
              <a:t> to parallelize the </a:t>
            </a:r>
            <a:r>
              <a:rPr lang="en-US" dirty="0" smtClean="0"/>
              <a:t>checking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Network reachability =&gt; </a:t>
            </a:r>
            <a:r>
              <a:rPr lang="en-US" dirty="0" err="1" smtClean="0">
                <a:solidFill>
                  <a:srgbClr val="000000"/>
                </a:solidFill>
              </a:rPr>
              <a:t>boolean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satisfiability</a:t>
            </a:r>
            <a:r>
              <a:rPr lang="en-US" dirty="0" smtClean="0">
                <a:solidFill>
                  <a:srgbClr val="000000"/>
                </a:solidFill>
              </a:rPr>
              <a:t> problem (SAT)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Handling packet transformation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Experiences with UIUC network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Experiences with UIUC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743"/>
            <a:ext cx="8229600" cy="2920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Evaluated Anteater with UIUC campus network</a:t>
            </a:r>
          </a:p>
          <a:p>
            <a:pPr lvl="1"/>
            <a:r>
              <a:rPr lang="zh-CN" altLang="en-US" dirty="0" smtClean="0"/>
              <a:t>～</a:t>
            </a:r>
            <a:r>
              <a:rPr lang="en-US" dirty="0" smtClean="0"/>
              <a:t>178 routers</a:t>
            </a:r>
          </a:p>
          <a:p>
            <a:pPr lvl="1"/>
            <a:r>
              <a:rPr lang="en-US" dirty="0" smtClean="0"/>
              <a:t>Predominantly OSPF, also uses BGP and static routing</a:t>
            </a:r>
          </a:p>
          <a:p>
            <a:pPr lvl="1"/>
            <a:r>
              <a:rPr lang="en-US" dirty="0" smtClean="0"/>
              <a:t>1,627 FIB entries per router (mean)</a:t>
            </a:r>
          </a:p>
          <a:p>
            <a:pPr lvl="1"/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Revealed 23 bugs with </a:t>
            </a:r>
            <a:r>
              <a:rPr lang="en-US" dirty="0"/>
              <a:t>3 </a:t>
            </a:r>
            <a:r>
              <a:rPr lang="en-US" dirty="0" smtClean="0"/>
              <a:t>invariants in </a:t>
            </a:r>
            <a:r>
              <a:rPr lang="en-US" dirty="0"/>
              <a:t>2 </a:t>
            </a:r>
            <a:r>
              <a:rPr lang="en-US" dirty="0" smtClean="0"/>
              <a:t>hours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38704"/>
              </p:ext>
            </p:extLst>
          </p:nvPr>
        </p:nvGraphicFramePr>
        <p:xfrm>
          <a:off x="2136639" y="4358161"/>
          <a:ext cx="655016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085"/>
                <a:gridCol w="1002817"/>
                <a:gridCol w="1662185"/>
                <a:gridCol w="180007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Loop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Packet loss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Consistency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 Being fixed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 Stale </a:t>
                      </a:r>
                      <a:r>
                        <a:rPr lang="en-US" sz="2200" dirty="0" err="1" smtClean="0"/>
                        <a:t>config</a:t>
                      </a:r>
                      <a:r>
                        <a:rPr lang="en-US" sz="2200" dirty="0" smtClean="0"/>
                        <a:t>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 False</a:t>
                      </a:r>
                      <a:r>
                        <a:rPr lang="en-US" sz="2200" baseline="0" dirty="0" smtClean="0"/>
                        <a:t> pos.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Total alerts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8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5034157" cy="50419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9 loops between router </a:t>
            </a:r>
            <a:r>
              <a:rPr lang="en-US" sz="3200" dirty="0" smtClean="0">
                <a:solidFill>
                  <a:srgbClr val="558ED5"/>
                </a:solidFill>
              </a:rPr>
              <a:t>dorm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bypass</a:t>
            </a:r>
          </a:p>
          <a:p>
            <a:r>
              <a:rPr lang="en-US" sz="3200" dirty="0" smtClean="0"/>
              <a:t>Existed for more than a month</a:t>
            </a:r>
          </a:p>
          <a:p>
            <a:endParaRPr lang="en-US" sz="1300" dirty="0" smtClean="0"/>
          </a:p>
          <a:p>
            <a:r>
              <a:rPr lang="en-US" sz="3200" dirty="0" smtClean="0"/>
              <a:t>Anteater gives </a:t>
            </a:r>
            <a:r>
              <a:rPr lang="en-US" sz="3200" dirty="0"/>
              <a:t>one concrete example </a:t>
            </a:r>
            <a:r>
              <a:rPr lang="en-US" sz="3200" dirty="0" smtClean="0"/>
              <a:t>of forwarding loop</a:t>
            </a:r>
          </a:p>
          <a:p>
            <a:pPr lvl="1"/>
            <a:r>
              <a:rPr lang="en-US" dirty="0" smtClean="0"/>
              <a:t>Given this example, relatively </a:t>
            </a:r>
            <a:r>
              <a:rPr lang="en-US" dirty="0"/>
              <a:t>easy </a:t>
            </a:r>
            <a:r>
              <a:rPr lang="en-US" dirty="0" smtClean="0"/>
              <a:t>for operators to fix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21707" y="3006725"/>
            <a:ext cx="281309" cy="703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6956945" y="2539062"/>
            <a:ext cx="263006" cy="1570101"/>
          </a:xfrm>
          <a:custGeom>
            <a:avLst/>
            <a:gdLst>
              <a:gd name="connsiteX0" fmla="*/ 216008 w 216008"/>
              <a:gd name="connsiteY0" fmla="*/ 1031875 h 1031875"/>
              <a:gd name="connsiteX1" fmla="*/ 108 w 216008"/>
              <a:gd name="connsiteY1" fmla="*/ 536575 h 1031875"/>
              <a:gd name="connsiteX2" fmla="*/ 184258 w 216008"/>
              <a:gd name="connsiteY2" fmla="*/ 0 h 1031875"/>
              <a:gd name="connsiteX0" fmla="*/ 215904 w 215904"/>
              <a:gd name="connsiteY0" fmla="*/ 1022350 h 1022350"/>
              <a:gd name="connsiteX1" fmla="*/ 4 w 215904"/>
              <a:gd name="connsiteY1" fmla="*/ 527050 h 1022350"/>
              <a:gd name="connsiteX2" fmla="*/ 209554 w 215904"/>
              <a:gd name="connsiteY2" fmla="*/ 0 h 1022350"/>
              <a:gd name="connsiteX0" fmla="*/ 171456 w 171456"/>
              <a:gd name="connsiteY0" fmla="*/ 1022350 h 1022350"/>
              <a:gd name="connsiteX1" fmla="*/ 6 w 171456"/>
              <a:gd name="connsiteY1" fmla="*/ 527050 h 1022350"/>
              <a:gd name="connsiteX2" fmla="*/ 165106 w 171456"/>
              <a:gd name="connsiteY2" fmla="*/ 0 h 1022350"/>
              <a:gd name="connsiteX0" fmla="*/ 171456 w 171456"/>
              <a:gd name="connsiteY0" fmla="*/ 1022350 h 1022350"/>
              <a:gd name="connsiteX1" fmla="*/ 6 w 171456"/>
              <a:gd name="connsiteY1" fmla="*/ 488950 h 1022350"/>
              <a:gd name="connsiteX2" fmla="*/ 165106 w 171456"/>
              <a:gd name="connsiteY2" fmla="*/ 0 h 1022350"/>
              <a:gd name="connsiteX0" fmla="*/ 171456 w 171456"/>
              <a:gd name="connsiteY0" fmla="*/ 1022350 h 1022350"/>
              <a:gd name="connsiteX1" fmla="*/ 6 w 171456"/>
              <a:gd name="connsiteY1" fmla="*/ 488950 h 1022350"/>
              <a:gd name="connsiteX2" fmla="*/ 165106 w 171456"/>
              <a:gd name="connsiteY2" fmla="*/ 0 h 1022350"/>
              <a:gd name="connsiteX0" fmla="*/ 171709 w 171709"/>
              <a:gd name="connsiteY0" fmla="*/ 1027907 h 1027907"/>
              <a:gd name="connsiteX1" fmla="*/ 259 w 171709"/>
              <a:gd name="connsiteY1" fmla="*/ 494507 h 1027907"/>
              <a:gd name="connsiteX2" fmla="*/ 133609 w 171709"/>
              <a:gd name="connsiteY2" fmla="*/ 50006 h 1027907"/>
              <a:gd name="connsiteX3" fmla="*/ 165359 w 171709"/>
              <a:gd name="connsiteY3" fmla="*/ 5557 h 1027907"/>
              <a:gd name="connsiteX0" fmla="*/ 171973 w 171973"/>
              <a:gd name="connsiteY0" fmla="*/ 1027907 h 1027907"/>
              <a:gd name="connsiteX1" fmla="*/ 523 w 171973"/>
              <a:gd name="connsiteY1" fmla="*/ 494507 h 1027907"/>
              <a:gd name="connsiteX2" fmla="*/ 133873 w 171973"/>
              <a:gd name="connsiteY2" fmla="*/ 50006 h 1027907"/>
              <a:gd name="connsiteX3" fmla="*/ 165623 w 171973"/>
              <a:gd name="connsiteY3" fmla="*/ 5557 h 1027907"/>
              <a:gd name="connsiteX0" fmla="*/ 171948 w 180223"/>
              <a:gd name="connsiteY0" fmla="*/ 1034106 h 1034106"/>
              <a:gd name="connsiteX1" fmla="*/ 498 w 180223"/>
              <a:gd name="connsiteY1" fmla="*/ 500706 h 1034106"/>
              <a:gd name="connsiteX2" fmla="*/ 133848 w 180223"/>
              <a:gd name="connsiteY2" fmla="*/ 56205 h 1034106"/>
              <a:gd name="connsiteX3" fmla="*/ 165598 w 180223"/>
              <a:gd name="connsiteY3" fmla="*/ 11756 h 1034106"/>
              <a:gd name="connsiteX0" fmla="*/ 172850 w 172850"/>
              <a:gd name="connsiteY0" fmla="*/ 1035917 h 1035917"/>
              <a:gd name="connsiteX1" fmla="*/ 1400 w 172850"/>
              <a:gd name="connsiteY1" fmla="*/ 502517 h 1035917"/>
              <a:gd name="connsiteX2" fmla="*/ 115700 w 172850"/>
              <a:gd name="connsiteY2" fmla="*/ 54841 h 1035917"/>
              <a:gd name="connsiteX3" fmla="*/ 166500 w 172850"/>
              <a:gd name="connsiteY3" fmla="*/ 13567 h 1035917"/>
              <a:gd name="connsiteX0" fmla="*/ 172651 w 172651"/>
              <a:gd name="connsiteY0" fmla="*/ 1030696 h 1030696"/>
              <a:gd name="connsiteX1" fmla="*/ 1201 w 172651"/>
              <a:gd name="connsiteY1" fmla="*/ 497296 h 1030696"/>
              <a:gd name="connsiteX2" fmla="*/ 118676 w 172651"/>
              <a:gd name="connsiteY2" fmla="*/ 59145 h 1030696"/>
              <a:gd name="connsiteX3" fmla="*/ 166301 w 172651"/>
              <a:gd name="connsiteY3" fmla="*/ 8346 h 103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51" h="1030696">
                <a:moveTo>
                  <a:pt x="172651" y="1030696"/>
                </a:moveTo>
                <a:cubicBezTo>
                  <a:pt x="35597" y="907135"/>
                  <a:pt x="10197" y="659221"/>
                  <a:pt x="1201" y="497296"/>
                </a:cubicBezTo>
                <a:cubicBezTo>
                  <a:pt x="-7795" y="335371"/>
                  <a:pt x="34009" y="156512"/>
                  <a:pt x="118676" y="59145"/>
                </a:cubicBezTo>
                <a:cubicBezTo>
                  <a:pt x="203343" y="-38222"/>
                  <a:pt x="161009" y="15754"/>
                  <a:pt x="166301" y="8346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Freeform 13"/>
          <p:cNvSpPr/>
          <p:nvPr/>
        </p:nvSpPr>
        <p:spPr>
          <a:xfrm rot="10800000">
            <a:off x="7749482" y="2539062"/>
            <a:ext cx="263006" cy="1570101"/>
          </a:xfrm>
          <a:custGeom>
            <a:avLst/>
            <a:gdLst>
              <a:gd name="connsiteX0" fmla="*/ 216008 w 216008"/>
              <a:gd name="connsiteY0" fmla="*/ 1031875 h 1031875"/>
              <a:gd name="connsiteX1" fmla="*/ 108 w 216008"/>
              <a:gd name="connsiteY1" fmla="*/ 536575 h 1031875"/>
              <a:gd name="connsiteX2" fmla="*/ 184258 w 216008"/>
              <a:gd name="connsiteY2" fmla="*/ 0 h 1031875"/>
              <a:gd name="connsiteX0" fmla="*/ 215904 w 215904"/>
              <a:gd name="connsiteY0" fmla="*/ 1022350 h 1022350"/>
              <a:gd name="connsiteX1" fmla="*/ 4 w 215904"/>
              <a:gd name="connsiteY1" fmla="*/ 527050 h 1022350"/>
              <a:gd name="connsiteX2" fmla="*/ 209554 w 215904"/>
              <a:gd name="connsiteY2" fmla="*/ 0 h 1022350"/>
              <a:gd name="connsiteX0" fmla="*/ 171456 w 171456"/>
              <a:gd name="connsiteY0" fmla="*/ 1022350 h 1022350"/>
              <a:gd name="connsiteX1" fmla="*/ 6 w 171456"/>
              <a:gd name="connsiteY1" fmla="*/ 527050 h 1022350"/>
              <a:gd name="connsiteX2" fmla="*/ 165106 w 171456"/>
              <a:gd name="connsiteY2" fmla="*/ 0 h 1022350"/>
              <a:gd name="connsiteX0" fmla="*/ 171456 w 171456"/>
              <a:gd name="connsiteY0" fmla="*/ 1022350 h 1022350"/>
              <a:gd name="connsiteX1" fmla="*/ 6 w 171456"/>
              <a:gd name="connsiteY1" fmla="*/ 488950 h 1022350"/>
              <a:gd name="connsiteX2" fmla="*/ 165106 w 171456"/>
              <a:gd name="connsiteY2" fmla="*/ 0 h 1022350"/>
              <a:gd name="connsiteX0" fmla="*/ 171456 w 171456"/>
              <a:gd name="connsiteY0" fmla="*/ 1022350 h 1022350"/>
              <a:gd name="connsiteX1" fmla="*/ 6 w 171456"/>
              <a:gd name="connsiteY1" fmla="*/ 488950 h 1022350"/>
              <a:gd name="connsiteX2" fmla="*/ 165106 w 171456"/>
              <a:gd name="connsiteY2" fmla="*/ 0 h 1022350"/>
              <a:gd name="connsiteX0" fmla="*/ 171709 w 171709"/>
              <a:gd name="connsiteY0" fmla="*/ 1027907 h 1027907"/>
              <a:gd name="connsiteX1" fmla="*/ 259 w 171709"/>
              <a:gd name="connsiteY1" fmla="*/ 494507 h 1027907"/>
              <a:gd name="connsiteX2" fmla="*/ 133609 w 171709"/>
              <a:gd name="connsiteY2" fmla="*/ 50006 h 1027907"/>
              <a:gd name="connsiteX3" fmla="*/ 165359 w 171709"/>
              <a:gd name="connsiteY3" fmla="*/ 5557 h 1027907"/>
              <a:gd name="connsiteX0" fmla="*/ 171973 w 171973"/>
              <a:gd name="connsiteY0" fmla="*/ 1027907 h 1027907"/>
              <a:gd name="connsiteX1" fmla="*/ 523 w 171973"/>
              <a:gd name="connsiteY1" fmla="*/ 494507 h 1027907"/>
              <a:gd name="connsiteX2" fmla="*/ 133873 w 171973"/>
              <a:gd name="connsiteY2" fmla="*/ 50006 h 1027907"/>
              <a:gd name="connsiteX3" fmla="*/ 165623 w 171973"/>
              <a:gd name="connsiteY3" fmla="*/ 5557 h 1027907"/>
              <a:gd name="connsiteX0" fmla="*/ 171948 w 180223"/>
              <a:gd name="connsiteY0" fmla="*/ 1034106 h 1034106"/>
              <a:gd name="connsiteX1" fmla="*/ 498 w 180223"/>
              <a:gd name="connsiteY1" fmla="*/ 500706 h 1034106"/>
              <a:gd name="connsiteX2" fmla="*/ 133848 w 180223"/>
              <a:gd name="connsiteY2" fmla="*/ 56205 h 1034106"/>
              <a:gd name="connsiteX3" fmla="*/ 165598 w 180223"/>
              <a:gd name="connsiteY3" fmla="*/ 11756 h 1034106"/>
              <a:gd name="connsiteX0" fmla="*/ 172850 w 172850"/>
              <a:gd name="connsiteY0" fmla="*/ 1035917 h 1035917"/>
              <a:gd name="connsiteX1" fmla="*/ 1400 w 172850"/>
              <a:gd name="connsiteY1" fmla="*/ 502517 h 1035917"/>
              <a:gd name="connsiteX2" fmla="*/ 115700 w 172850"/>
              <a:gd name="connsiteY2" fmla="*/ 54841 h 1035917"/>
              <a:gd name="connsiteX3" fmla="*/ 166500 w 172850"/>
              <a:gd name="connsiteY3" fmla="*/ 13567 h 1035917"/>
              <a:gd name="connsiteX0" fmla="*/ 172651 w 172651"/>
              <a:gd name="connsiteY0" fmla="*/ 1030696 h 1030696"/>
              <a:gd name="connsiteX1" fmla="*/ 1201 w 172651"/>
              <a:gd name="connsiteY1" fmla="*/ 497296 h 1030696"/>
              <a:gd name="connsiteX2" fmla="*/ 118676 w 172651"/>
              <a:gd name="connsiteY2" fmla="*/ 59145 h 1030696"/>
              <a:gd name="connsiteX3" fmla="*/ 166301 w 172651"/>
              <a:gd name="connsiteY3" fmla="*/ 8346 h 103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51" h="1030696">
                <a:moveTo>
                  <a:pt x="172651" y="1030696"/>
                </a:moveTo>
                <a:cubicBezTo>
                  <a:pt x="35597" y="907135"/>
                  <a:pt x="10197" y="659221"/>
                  <a:pt x="1201" y="497296"/>
                </a:cubicBezTo>
                <a:cubicBezTo>
                  <a:pt x="-7795" y="335371"/>
                  <a:pt x="34009" y="156512"/>
                  <a:pt x="118676" y="59145"/>
                </a:cubicBezTo>
                <a:cubicBezTo>
                  <a:pt x="203343" y="-38222"/>
                  <a:pt x="161009" y="15754"/>
                  <a:pt x="166301" y="8346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6772506" y="1716074"/>
            <a:ext cx="1410442" cy="8229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400" dirty="0" smtClean="0"/>
              <a:t>dorm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600884" y="4109163"/>
            <a:ext cx="1836064" cy="8247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bypass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88157" y="5435602"/>
            <a:ext cx="3467100" cy="11048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$ anteater </a:t>
            </a:r>
            <a:endParaRPr lang="en-US" sz="20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Loop: 128.163.250.30@bypass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789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/>
          <p:cNvSpPr/>
          <p:nvPr/>
        </p:nvSpPr>
        <p:spPr>
          <a:xfrm>
            <a:off x="5423116" y="5402895"/>
            <a:ext cx="2200173" cy="88937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Backbone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4330700" cy="50419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Previously, </a:t>
            </a:r>
            <a:r>
              <a:rPr lang="en-US" sz="3200" dirty="0" smtClean="0">
                <a:solidFill>
                  <a:srgbClr val="558ED5"/>
                </a:solidFill>
              </a:rPr>
              <a:t>dorm </a:t>
            </a:r>
            <a:r>
              <a:rPr lang="en-US" sz="3200" dirty="0" smtClean="0"/>
              <a:t> connected to </a:t>
            </a:r>
            <a:r>
              <a:rPr lang="en-US" sz="3200" dirty="0" smtClean="0">
                <a:solidFill>
                  <a:srgbClr val="558ED5"/>
                </a:solidFill>
              </a:rPr>
              <a:t>IDP </a:t>
            </a:r>
            <a:r>
              <a:rPr lang="en-US" sz="3200" dirty="0" smtClean="0"/>
              <a:t>directly</a:t>
            </a:r>
          </a:p>
          <a:p>
            <a:r>
              <a:rPr lang="en-US" sz="3200" dirty="0">
                <a:solidFill>
                  <a:srgbClr val="558ED5"/>
                </a:solidFill>
              </a:rPr>
              <a:t>IDP</a:t>
            </a:r>
            <a:r>
              <a:rPr lang="en-US" sz="3200" dirty="0" smtClean="0"/>
              <a:t> </a:t>
            </a:r>
            <a:r>
              <a:rPr lang="en-US" sz="3200" dirty="0"/>
              <a:t>inspected all traffic to/from </a:t>
            </a:r>
            <a:r>
              <a:rPr lang="en-US" sz="3200" dirty="0" smtClean="0"/>
              <a:t>dorms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15" name="Oval 14"/>
          <p:cNvSpPr/>
          <p:nvPr/>
        </p:nvSpPr>
        <p:spPr>
          <a:xfrm>
            <a:off x="7690856" y="4379129"/>
            <a:ext cx="967756" cy="5646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000" dirty="0" smtClean="0"/>
              <a:t>…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>
            <a:off x="7832581" y="3481115"/>
            <a:ext cx="342153" cy="898014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3"/>
            <a:endCxn id="19" idx="3"/>
          </p:cNvCxnSpPr>
          <p:nvPr/>
        </p:nvCxnSpPr>
        <p:spPr>
          <a:xfrm flipH="1">
            <a:off x="6523203" y="4861115"/>
            <a:ext cx="1309378" cy="592631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firew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29" y="2557462"/>
            <a:ext cx="923653" cy="9236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6" r="-6806"/>
          <a:stretch/>
        </p:blipFill>
        <p:spPr>
          <a:xfrm>
            <a:off x="4727448" y="1575075"/>
            <a:ext cx="1159256" cy="129002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00961" y="1417913"/>
            <a:ext cx="86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dorm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623290" y="2165259"/>
            <a:ext cx="61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IDP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23339" y="2269381"/>
            <a:ext cx="1214061" cy="595717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 28"/>
          <p:cNvSpPr/>
          <p:nvPr/>
        </p:nvSpPr>
        <p:spPr>
          <a:xfrm>
            <a:off x="5370635" y="5402895"/>
            <a:ext cx="2233332" cy="88937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Backbone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4000" y="1282700"/>
            <a:ext cx="3924300" cy="5156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4F81BD"/>
                </a:solidFill>
              </a:rPr>
              <a:t>IDP</a:t>
            </a:r>
            <a:r>
              <a:rPr lang="en-US" sz="3200" dirty="0" smtClean="0"/>
              <a:t> was overloaded, operator introduced </a:t>
            </a:r>
            <a:r>
              <a:rPr lang="en-US" sz="3200" dirty="0" smtClean="0">
                <a:solidFill>
                  <a:srgbClr val="558ED5"/>
                </a:solidFill>
              </a:rPr>
              <a:t>bypass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IDP</a:t>
            </a:r>
            <a:r>
              <a:rPr lang="en-US" sz="2800" dirty="0" smtClean="0"/>
              <a:t> only inspected </a:t>
            </a:r>
            <a:r>
              <a:rPr lang="en-US" sz="2800" dirty="0"/>
              <a:t>traffic for </a:t>
            </a:r>
            <a:r>
              <a:rPr lang="en-US" sz="2800" dirty="0" smtClean="0"/>
              <a:t>campus</a:t>
            </a:r>
          </a:p>
          <a:p>
            <a:r>
              <a:rPr lang="en-US" sz="3200" dirty="0">
                <a:solidFill>
                  <a:srgbClr val="558ED5"/>
                </a:solidFill>
              </a:rPr>
              <a:t>bypass</a:t>
            </a:r>
            <a:r>
              <a:rPr lang="en-US" sz="3200" dirty="0" smtClean="0"/>
              <a:t> routed campus traffic to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IDP </a:t>
            </a:r>
            <a:r>
              <a:rPr lang="en-US" sz="3200" dirty="0" smtClean="0"/>
              <a:t>through static routes</a:t>
            </a:r>
          </a:p>
          <a:p>
            <a:r>
              <a:rPr lang="en-US" sz="3200" dirty="0" smtClean="0"/>
              <a:t>Introduced loops</a:t>
            </a:r>
          </a:p>
        </p:txBody>
      </p:sp>
      <p:sp>
        <p:nvSpPr>
          <p:cNvPr id="23" name="Oval 22"/>
          <p:cNvSpPr/>
          <p:nvPr/>
        </p:nvSpPr>
        <p:spPr>
          <a:xfrm>
            <a:off x="7690856" y="4379129"/>
            <a:ext cx="967756" cy="5646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000" dirty="0" smtClean="0"/>
              <a:t>…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endCxn id="23" idx="0"/>
          </p:cNvCxnSpPr>
          <p:nvPr/>
        </p:nvCxnSpPr>
        <p:spPr>
          <a:xfrm>
            <a:off x="7832581" y="3481115"/>
            <a:ext cx="342153" cy="898014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3"/>
            <a:endCxn id="29" idx="3"/>
          </p:cNvCxnSpPr>
          <p:nvPr/>
        </p:nvCxnSpPr>
        <p:spPr>
          <a:xfrm flipH="1">
            <a:off x="6487301" y="4861115"/>
            <a:ext cx="1345280" cy="592631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fire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29" y="2557462"/>
            <a:ext cx="923653" cy="9236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6" r="-6806"/>
          <a:stretch/>
        </p:blipFill>
        <p:spPr>
          <a:xfrm>
            <a:off x="4727448" y="1575075"/>
            <a:ext cx="1159256" cy="1290023"/>
          </a:xfrm>
          <a:prstGeom prst="rect">
            <a:avLst/>
          </a:prstGeom>
        </p:spPr>
      </p:pic>
      <p:pic>
        <p:nvPicPr>
          <p:cNvPr id="33" name="Picture 32" descr="network_switch_stack_clip_art_975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8" y="4248352"/>
            <a:ext cx="1332992" cy="4234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500961" y="1417913"/>
            <a:ext cx="86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dorm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7623290" y="2165259"/>
            <a:ext cx="61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IDP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848744" y="4728833"/>
            <a:ext cx="103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bypass</a:t>
            </a:r>
            <a:endParaRPr lang="en-US" sz="2400" dirty="0"/>
          </a:p>
        </p:txBody>
      </p:sp>
      <p:sp>
        <p:nvSpPr>
          <p:cNvPr id="3" name="Curved Left Arrow 2"/>
          <p:cNvSpPr/>
          <p:nvPr/>
        </p:nvSpPr>
        <p:spPr>
          <a:xfrm rot="10800000">
            <a:off x="4394200" y="2165259"/>
            <a:ext cx="333248" cy="2213870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370635" y="2957778"/>
            <a:ext cx="0" cy="1159034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094480" y="3481115"/>
            <a:ext cx="1042920" cy="737297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228750" y="4460060"/>
            <a:ext cx="1256090" cy="173613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923339" y="2269381"/>
            <a:ext cx="1214061" cy="595717"/>
          </a:xfrm>
          <a:prstGeom prst="straightConnector1">
            <a:avLst/>
          </a:prstGeom>
          <a:ln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00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 found by other invariants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Packet loss</a:t>
            </a:r>
            <a:endParaRPr lang="en-US" sz="3200" dirty="0"/>
          </a:p>
        </p:txBody>
      </p:sp>
      <p:sp>
        <p:nvSpPr>
          <p:cNvPr id="52" name="Content Placeholder 51"/>
          <p:cNvSpPr>
            <a:spLocks noGrp="1"/>
          </p:cNvSpPr>
          <p:nvPr>
            <p:ph sz="half" idx="2"/>
          </p:nvPr>
        </p:nvSpPr>
        <p:spPr>
          <a:xfrm>
            <a:off x="457200" y="3543299"/>
            <a:ext cx="4040188" cy="25828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Blocking </a:t>
            </a:r>
            <a:r>
              <a:rPr lang="en-US" sz="2800" dirty="0"/>
              <a:t>compromised machines at IP </a:t>
            </a:r>
            <a:r>
              <a:rPr lang="en-US" sz="2800" dirty="0" smtClean="0"/>
              <a:t>level</a:t>
            </a:r>
          </a:p>
          <a:p>
            <a:r>
              <a:rPr lang="en-US" sz="2800" dirty="0" smtClean="0"/>
              <a:t>Stale configuration</a:t>
            </a:r>
          </a:p>
          <a:p>
            <a:pPr lvl="1"/>
            <a:r>
              <a:rPr lang="en-US" sz="2400" dirty="0" smtClean="0"/>
              <a:t>From Sep, 2008</a:t>
            </a:r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381501" y="1535113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Consistency</a:t>
            </a:r>
            <a:endParaRPr lang="en-US" sz="3200" dirty="0"/>
          </a:p>
        </p:txBody>
      </p:sp>
      <p:sp>
        <p:nvSpPr>
          <p:cNvPr id="53" name="Content Placeholder 52"/>
          <p:cNvSpPr>
            <a:spLocks noGrp="1"/>
          </p:cNvSpPr>
          <p:nvPr>
            <p:ph sz="quarter" idx="4"/>
          </p:nvPr>
        </p:nvSpPr>
        <p:spPr>
          <a:xfrm>
            <a:off x="4381501" y="4127499"/>
            <a:ext cx="4305300" cy="2527301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router exposed web admin interface in FIB</a:t>
            </a:r>
          </a:p>
          <a:p>
            <a:r>
              <a:rPr lang="en-US" sz="2800" dirty="0" smtClean="0"/>
              <a:t>Different policy on private IP address range</a:t>
            </a:r>
          </a:p>
          <a:p>
            <a:pPr lvl="1"/>
            <a:r>
              <a:rPr lang="en-US" sz="2400" dirty="0" smtClean="0"/>
              <a:t>Maintaining compatibility</a:t>
            </a:r>
          </a:p>
        </p:txBody>
      </p:sp>
      <p:sp>
        <p:nvSpPr>
          <p:cNvPr id="9" name="Oval 8"/>
          <p:cNvSpPr/>
          <p:nvPr/>
        </p:nvSpPr>
        <p:spPr>
          <a:xfrm>
            <a:off x="571500" y="2592779"/>
            <a:ext cx="679450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400" dirty="0" smtClean="0"/>
              <a:t>u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9" idx="6"/>
            <a:endCxn id="28" idx="1"/>
          </p:cNvCxnSpPr>
          <p:nvPr/>
        </p:nvCxnSpPr>
        <p:spPr>
          <a:xfrm>
            <a:off x="1250950" y="2795402"/>
            <a:ext cx="1162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1386-0901-1123-43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406485"/>
            <a:ext cx="637824" cy="77783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625600" y="2355583"/>
            <a:ext cx="50827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24376" y="2506106"/>
            <a:ext cx="673101" cy="405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400" dirty="0" smtClean="0"/>
              <a:t>u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34" idx="6"/>
            <a:endCxn id="41" idx="1"/>
          </p:cNvCxnSpPr>
          <p:nvPr/>
        </p:nvCxnSpPr>
        <p:spPr>
          <a:xfrm>
            <a:off x="5197477" y="2708729"/>
            <a:ext cx="1346199" cy="8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24376" y="3365263"/>
            <a:ext cx="679451" cy="40524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2400" dirty="0" smtClean="0"/>
              <a:t>u’</a:t>
            </a:r>
            <a:endParaRPr lang="en-US" sz="2400" dirty="0"/>
          </a:p>
        </p:txBody>
      </p:sp>
      <p:cxnSp>
        <p:nvCxnSpPr>
          <p:cNvPr id="38" name="Straight Arrow Connector 37"/>
          <p:cNvCxnSpPr>
            <a:stCxn id="37" idx="6"/>
            <a:endCxn id="42" idx="1"/>
          </p:cNvCxnSpPr>
          <p:nvPr/>
        </p:nvCxnSpPr>
        <p:spPr>
          <a:xfrm>
            <a:off x="5203827" y="3567886"/>
            <a:ext cx="1339849" cy="30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6543676" y="2395910"/>
            <a:ext cx="1746936" cy="6424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Admin. interface</a:t>
            </a:r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6543676" y="3365263"/>
            <a:ext cx="2209800" cy="4660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192.168.1.0/24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stCxn id="34" idx="6"/>
            <a:endCxn id="42" idx="1"/>
          </p:cNvCxnSpPr>
          <p:nvPr/>
        </p:nvCxnSpPr>
        <p:spPr>
          <a:xfrm>
            <a:off x="5197477" y="2708729"/>
            <a:ext cx="1346199" cy="8895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6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Performance:</a:t>
            </a:r>
            <a:br>
              <a:rPr lang="en-US" dirty="0" smtClean="0"/>
            </a:br>
            <a:r>
              <a:rPr lang="en-US" dirty="0" smtClean="0"/>
              <a:t>Practical </a:t>
            </a:r>
            <a:r>
              <a:rPr lang="en-US" dirty="0"/>
              <a:t>tool for nightly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356100" cy="34543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UIUC campus network</a:t>
            </a:r>
          </a:p>
          <a:p>
            <a:pPr lvl="1"/>
            <a:r>
              <a:rPr lang="en-US" dirty="0" smtClean="0"/>
              <a:t>6 </a:t>
            </a:r>
            <a:r>
              <a:rPr lang="en-US" dirty="0"/>
              <a:t>minutes for </a:t>
            </a:r>
            <a:r>
              <a:rPr lang="en-US" dirty="0" smtClean="0"/>
              <a:t>a run of the loop-free forwarding invariant</a:t>
            </a:r>
          </a:p>
          <a:p>
            <a:pPr lvl="1"/>
            <a:r>
              <a:rPr lang="en-US" dirty="0" smtClean="0"/>
              <a:t>7 runs to uncover </a:t>
            </a:r>
            <a:r>
              <a:rPr lang="en-US" altLang="zh-CN" dirty="0" smtClean="0"/>
              <a:t>all bugs for all 3 invariants in 2 hours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Scalability tests on subsets of UIUC campus network</a:t>
            </a:r>
          </a:p>
          <a:p>
            <a:pPr lvl="1"/>
            <a:r>
              <a:rPr lang="en-US" dirty="0" smtClean="0"/>
              <a:t>Roughly quadratic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11" y="1600201"/>
            <a:ext cx="3966482" cy="3365499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457200" y="5232402"/>
            <a:ext cx="8229600" cy="1320798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dirty="0"/>
              <a:t>Packet transformation on </a:t>
            </a:r>
            <a:r>
              <a:rPr lang="en-US" dirty="0" smtClean="0"/>
              <a:t>UIUC campus network</a:t>
            </a:r>
            <a:endParaRPr lang="en-US" dirty="0"/>
          </a:p>
          <a:p>
            <a:pPr marL="914400" lvl="1" indent="-457200">
              <a:buFont typeface="Lucida Grande"/>
              <a:buChar char="-"/>
            </a:pPr>
            <a:r>
              <a:rPr lang="en-US" dirty="0"/>
              <a:t>Injected NAT </a:t>
            </a:r>
            <a:r>
              <a:rPr lang="en-US" dirty="0" smtClean="0"/>
              <a:t>transformation at </a:t>
            </a:r>
            <a:r>
              <a:rPr lang="en-US" dirty="0"/>
              <a:t>edge routers</a:t>
            </a:r>
          </a:p>
          <a:p>
            <a:pPr marL="914400" lvl="1" indent="-457200">
              <a:buFont typeface="Lucida Grande"/>
              <a:buChar char="-"/>
            </a:pPr>
            <a:r>
              <a:rPr lang="en-US" altLang="zh-CN" dirty="0" smtClean="0"/>
              <a:t>&lt;14 minutes </a:t>
            </a:r>
            <a:r>
              <a:rPr lang="en-US" dirty="0" smtClean="0"/>
              <a:t>for </a:t>
            </a:r>
            <a:r>
              <a:rPr lang="en-US" dirty="0"/>
              <a:t>20 NAT-enabled routers</a:t>
            </a:r>
          </a:p>
          <a:p>
            <a:pPr marL="914400" lvl="1" indent="-4572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28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reachability analysis in IP network [Xie2005,Bush2003]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Configuration analysis [Al</a:t>
            </a:r>
            <a:r>
              <a:rPr lang="en-US" dirty="0"/>
              <a:t>-</a:t>
            </a:r>
            <a:r>
              <a:rPr lang="en-US" dirty="0" smtClean="0"/>
              <a:t>Shaer2004, Bartal1999, Benson2009, Feamster2005, Yuan2006]</a:t>
            </a:r>
          </a:p>
        </p:txBody>
      </p:sp>
    </p:spTree>
    <p:extLst>
      <p:ext uri="{BB962C8B-B14F-4D97-AF65-F5344CB8AC3E}">
        <p14:creationId xmlns:p14="http://schemas.microsoft.com/office/powerpoint/2010/main" val="2072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and implementation of Anteater: a  data </a:t>
            </a:r>
            <a:r>
              <a:rPr lang="en-US" dirty="0"/>
              <a:t>plane </a:t>
            </a:r>
            <a:r>
              <a:rPr lang="en-US" dirty="0" smtClean="0"/>
              <a:t>debugging tool</a:t>
            </a:r>
          </a:p>
          <a:p>
            <a:endParaRPr lang="en-US" dirty="0" smtClean="0"/>
          </a:p>
          <a:p>
            <a:r>
              <a:rPr lang="en-US" dirty="0"/>
              <a:t>Demonstrate its effectiveness with finding 23 real bugs in our campus </a:t>
            </a:r>
            <a:r>
              <a:rPr lang="en-US" dirty="0" smtClean="0"/>
              <a:t>network</a:t>
            </a:r>
          </a:p>
          <a:p>
            <a:endParaRPr lang="en-US" dirty="0" smtClean="0"/>
          </a:p>
          <a:p>
            <a:r>
              <a:rPr lang="en-US" dirty="0" smtClean="0"/>
              <a:t>Practical approach to check network-wide invariants close to the network’s actual behavior</a:t>
            </a:r>
          </a:p>
        </p:txBody>
      </p:sp>
    </p:spTree>
    <p:extLst>
      <p:ext uri="{BB962C8B-B14F-4D97-AF65-F5344CB8AC3E}">
        <p14:creationId xmlns:p14="http://schemas.microsoft.com/office/powerpoint/2010/main" val="21917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configuration!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5257800" cy="2743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b="1"/>
              <a:t>Which neighboring networks can send traffic</a:t>
            </a:r>
          </a:p>
          <a:p>
            <a:pPr>
              <a:lnSpc>
                <a:spcPct val="80000"/>
              </a:lnSpc>
            </a:pPr>
            <a:endParaRPr lang="en-US" b="1"/>
          </a:p>
          <a:p>
            <a:pPr>
              <a:lnSpc>
                <a:spcPct val="80000"/>
              </a:lnSpc>
            </a:pPr>
            <a:r>
              <a:rPr lang="en-US" b="1"/>
              <a:t>Where traffic enters and leaves the network</a:t>
            </a:r>
          </a:p>
          <a:p>
            <a:pPr>
              <a:lnSpc>
                <a:spcPct val="80000"/>
              </a:lnSpc>
            </a:pPr>
            <a:endParaRPr lang="en-US" b="1"/>
          </a:p>
          <a:p>
            <a:pPr>
              <a:lnSpc>
                <a:spcPct val="80000"/>
              </a:lnSpc>
            </a:pPr>
            <a:r>
              <a:rPr lang="en-US" b="1"/>
              <a:t>How routers </a:t>
            </a:r>
            <a:r>
              <a:rPr lang="en-US" b="1" i="1"/>
              <a:t>within</a:t>
            </a:r>
            <a:r>
              <a:rPr lang="en-US" b="1"/>
              <a:t> the network learn routes to external destinations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DF1-5167-7A44-B298-34003D342AD2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86400" y="5068888"/>
            <a:ext cx="1524000" cy="798512"/>
            <a:chOff x="3120" y="1680"/>
            <a:chExt cx="960" cy="503"/>
          </a:xfrm>
        </p:grpSpPr>
        <p:sp>
          <p:nvSpPr>
            <p:cNvPr id="124931" name="Cloud"/>
            <p:cNvSpPr>
              <a:spLocks noChangeAspect="1" noEditPoints="1" noChangeArrowheads="1"/>
            </p:cNvSpPr>
            <p:nvPr/>
          </p:nvSpPr>
          <p:spPr bwMode="auto">
            <a:xfrm>
              <a:off x="3120" y="1680"/>
              <a:ext cx="960" cy="50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32" name="Oval 4"/>
            <p:cNvSpPr>
              <a:spLocks noChangeArrowheads="1"/>
            </p:cNvSpPr>
            <p:nvPr/>
          </p:nvSpPr>
          <p:spPr bwMode="auto">
            <a:xfrm>
              <a:off x="3552" y="1872"/>
              <a:ext cx="144" cy="14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0" y="1219200"/>
            <a:ext cx="944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Flexibility for realizing goals in </a:t>
            </a:r>
            <a:br>
              <a:rPr lang="en-US" sz="2800" b="1" i="1">
                <a:solidFill>
                  <a:schemeClr val="accent2"/>
                </a:solidFill>
              </a:rPr>
            </a:br>
            <a:r>
              <a:rPr lang="en-US" sz="2800" b="1" i="1">
                <a:solidFill>
                  <a:schemeClr val="accent2"/>
                </a:solidFill>
              </a:rPr>
              <a:t>complex business landscape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447800" y="60198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Flexibility</a:t>
            </a: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>
            <a:off x="3838575" y="63246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4587875" y="6019800"/>
            <a:ext cx="265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Complexity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105400" y="2286000"/>
            <a:ext cx="1524000" cy="798513"/>
            <a:chOff x="3120" y="1680"/>
            <a:chExt cx="960" cy="503"/>
          </a:xfrm>
        </p:grpSpPr>
        <p:sp>
          <p:nvSpPr>
            <p:cNvPr id="124940" name="Cloud"/>
            <p:cNvSpPr>
              <a:spLocks noChangeAspect="1" noEditPoints="1" noChangeArrowheads="1"/>
            </p:cNvSpPr>
            <p:nvPr/>
          </p:nvSpPr>
          <p:spPr bwMode="auto">
            <a:xfrm>
              <a:off x="3120" y="1680"/>
              <a:ext cx="960" cy="50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41" name="Oval 13"/>
            <p:cNvSpPr>
              <a:spLocks noChangeArrowheads="1"/>
            </p:cNvSpPr>
            <p:nvPr/>
          </p:nvSpPr>
          <p:spPr bwMode="auto">
            <a:xfrm>
              <a:off x="3552" y="1872"/>
              <a:ext cx="144" cy="14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162800" y="2286000"/>
            <a:ext cx="1524000" cy="798513"/>
            <a:chOff x="4416" y="1680"/>
            <a:chExt cx="960" cy="503"/>
          </a:xfrm>
        </p:grpSpPr>
        <p:sp>
          <p:nvSpPr>
            <p:cNvPr id="124943" name="Cloud"/>
            <p:cNvSpPr>
              <a:spLocks noChangeAspect="1" noEditPoints="1" noChangeArrowheads="1"/>
            </p:cNvSpPr>
            <p:nvPr/>
          </p:nvSpPr>
          <p:spPr bwMode="auto">
            <a:xfrm>
              <a:off x="4416" y="1680"/>
              <a:ext cx="960" cy="50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44" name="Oval 16"/>
            <p:cNvSpPr>
              <a:spLocks noChangeArrowheads="1"/>
            </p:cNvSpPr>
            <p:nvPr/>
          </p:nvSpPr>
          <p:spPr bwMode="auto">
            <a:xfrm>
              <a:off x="4800" y="1872"/>
              <a:ext cx="144" cy="14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38800" y="3560763"/>
            <a:ext cx="2514600" cy="1316037"/>
            <a:chOff x="3456" y="2483"/>
            <a:chExt cx="1584" cy="829"/>
          </a:xfrm>
        </p:grpSpPr>
        <p:sp>
          <p:nvSpPr>
            <p:cNvPr id="124946" name="Cloud"/>
            <p:cNvSpPr>
              <a:spLocks noChangeAspect="1" noEditPoints="1" noChangeArrowheads="1"/>
            </p:cNvSpPr>
            <p:nvPr/>
          </p:nvSpPr>
          <p:spPr bwMode="auto">
            <a:xfrm>
              <a:off x="3456" y="2483"/>
              <a:ext cx="1584" cy="82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47" name="Oval 19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48" name="Oval 20"/>
            <p:cNvSpPr>
              <a:spLocks noChangeArrowheads="1"/>
            </p:cNvSpPr>
            <p:nvPr/>
          </p:nvSpPr>
          <p:spPr bwMode="auto">
            <a:xfrm>
              <a:off x="4032" y="2976"/>
              <a:ext cx="144" cy="14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49" name="Oval 21"/>
            <p:cNvSpPr>
              <a:spLocks noChangeArrowheads="1"/>
            </p:cNvSpPr>
            <p:nvPr/>
          </p:nvSpPr>
          <p:spPr bwMode="auto">
            <a:xfrm>
              <a:off x="4416" y="2976"/>
              <a:ext cx="144" cy="14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50" name="Line 22"/>
            <p:cNvSpPr>
              <a:spLocks noChangeShapeType="1"/>
            </p:cNvSpPr>
            <p:nvPr/>
          </p:nvSpPr>
          <p:spPr bwMode="auto">
            <a:xfrm>
              <a:off x="4032" y="26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51" name="Line 23"/>
            <p:cNvSpPr>
              <a:spLocks noChangeShapeType="1"/>
            </p:cNvSpPr>
            <p:nvPr/>
          </p:nvSpPr>
          <p:spPr bwMode="auto">
            <a:xfrm>
              <a:off x="3984" y="2784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52" name="Line 24"/>
            <p:cNvSpPr>
              <a:spLocks noChangeShapeType="1"/>
            </p:cNvSpPr>
            <p:nvPr/>
          </p:nvSpPr>
          <p:spPr bwMode="auto">
            <a:xfrm flipH="1">
              <a:off x="4512" y="278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53" name="Line 25"/>
            <p:cNvSpPr>
              <a:spLocks noChangeShapeType="1"/>
            </p:cNvSpPr>
            <p:nvPr/>
          </p:nvSpPr>
          <p:spPr bwMode="auto">
            <a:xfrm>
              <a:off x="4176" y="30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54" name="Oval 26"/>
            <p:cNvSpPr>
              <a:spLocks noChangeArrowheads="1"/>
            </p:cNvSpPr>
            <p:nvPr/>
          </p:nvSpPr>
          <p:spPr bwMode="auto">
            <a:xfrm>
              <a:off x="4512" y="2640"/>
              <a:ext cx="144" cy="14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55" name="Line 27"/>
            <p:cNvSpPr>
              <a:spLocks noChangeShapeType="1"/>
            </p:cNvSpPr>
            <p:nvPr/>
          </p:nvSpPr>
          <p:spPr bwMode="auto">
            <a:xfrm>
              <a:off x="4032" y="273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56" name="Line 28"/>
            <p:cNvSpPr>
              <a:spLocks noChangeShapeType="1"/>
            </p:cNvSpPr>
            <p:nvPr/>
          </p:nvSpPr>
          <p:spPr bwMode="auto">
            <a:xfrm flipV="1">
              <a:off x="4128" y="273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957" name="Line 29"/>
          <p:cNvSpPr>
            <a:spLocks noChangeShapeType="1"/>
          </p:cNvSpPr>
          <p:nvPr/>
        </p:nvSpPr>
        <p:spPr bwMode="auto">
          <a:xfrm>
            <a:off x="5943600" y="28194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58" name="Line 30"/>
          <p:cNvSpPr>
            <a:spLocks noChangeShapeType="1"/>
          </p:cNvSpPr>
          <p:nvPr/>
        </p:nvSpPr>
        <p:spPr bwMode="auto">
          <a:xfrm flipV="1">
            <a:off x="7467600" y="28194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59" name="Text Box 31"/>
          <p:cNvSpPr txBox="1">
            <a:spLocks noChangeArrowheads="1"/>
          </p:cNvSpPr>
          <p:nvPr/>
        </p:nvSpPr>
        <p:spPr bwMode="auto">
          <a:xfrm>
            <a:off x="6324600" y="31384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Traffic</a:t>
            </a:r>
          </a:p>
        </p:txBody>
      </p:sp>
      <p:sp>
        <p:nvSpPr>
          <p:cNvPr id="124960" name="Freeform 32"/>
          <p:cNvSpPr>
            <a:spLocks/>
          </p:cNvSpPr>
          <p:nvPr/>
        </p:nvSpPr>
        <p:spPr bwMode="auto">
          <a:xfrm>
            <a:off x="6096000" y="2743200"/>
            <a:ext cx="622300" cy="2857500"/>
          </a:xfrm>
          <a:custGeom>
            <a:avLst/>
            <a:gdLst/>
            <a:ahLst/>
            <a:cxnLst>
              <a:cxn ang="0">
                <a:pos x="144" y="1728"/>
              </a:cxn>
              <a:cxn ang="0">
                <a:pos x="192" y="1680"/>
              </a:cxn>
              <a:cxn ang="0">
                <a:pos x="384" y="1008"/>
              </a:cxn>
              <a:cxn ang="0">
                <a:pos x="240" y="624"/>
              </a:cxn>
              <a:cxn ang="0">
                <a:pos x="0" y="0"/>
              </a:cxn>
            </a:cxnLst>
            <a:rect l="0" t="0" r="r" b="b"/>
            <a:pathLst>
              <a:path w="392" h="1800">
                <a:moveTo>
                  <a:pt x="144" y="1728"/>
                </a:moveTo>
                <a:cubicBezTo>
                  <a:pt x="148" y="1764"/>
                  <a:pt x="152" y="1800"/>
                  <a:pt x="192" y="1680"/>
                </a:cubicBezTo>
                <a:cubicBezTo>
                  <a:pt x="232" y="1560"/>
                  <a:pt x="376" y="1184"/>
                  <a:pt x="384" y="1008"/>
                </a:cubicBezTo>
                <a:cubicBezTo>
                  <a:pt x="392" y="832"/>
                  <a:pt x="304" y="792"/>
                  <a:pt x="240" y="624"/>
                </a:cubicBezTo>
                <a:cubicBezTo>
                  <a:pt x="176" y="456"/>
                  <a:pt x="88" y="228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391400" y="5029200"/>
            <a:ext cx="1524000" cy="798513"/>
            <a:chOff x="3120" y="1680"/>
            <a:chExt cx="960" cy="503"/>
          </a:xfrm>
        </p:grpSpPr>
        <p:sp>
          <p:nvSpPr>
            <p:cNvPr id="124962" name="Cloud"/>
            <p:cNvSpPr>
              <a:spLocks noChangeAspect="1" noEditPoints="1" noChangeArrowheads="1"/>
            </p:cNvSpPr>
            <p:nvPr/>
          </p:nvSpPr>
          <p:spPr bwMode="auto">
            <a:xfrm>
              <a:off x="3120" y="1680"/>
              <a:ext cx="960" cy="50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63" name="Oval 35"/>
            <p:cNvSpPr>
              <a:spLocks noChangeArrowheads="1"/>
            </p:cNvSpPr>
            <p:nvPr/>
          </p:nvSpPr>
          <p:spPr bwMode="auto">
            <a:xfrm>
              <a:off x="3552" y="1872"/>
              <a:ext cx="144" cy="14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964" name="Line 36"/>
          <p:cNvSpPr>
            <a:spLocks noChangeShapeType="1"/>
          </p:cNvSpPr>
          <p:nvPr/>
        </p:nvSpPr>
        <p:spPr bwMode="auto">
          <a:xfrm flipH="1">
            <a:off x="6248400" y="4495800"/>
            <a:ext cx="304800" cy="914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5" name="Line 37"/>
          <p:cNvSpPr>
            <a:spLocks noChangeShapeType="1"/>
          </p:cNvSpPr>
          <p:nvPr/>
        </p:nvSpPr>
        <p:spPr bwMode="auto">
          <a:xfrm flipH="1">
            <a:off x="6324600" y="45720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6" name="Line 38"/>
          <p:cNvSpPr>
            <a:spLocks noChangeShapeType="1"/>
          </p:cNvSpPr>
          <p:nvPr/>
        </p:nvSpPr>
        <p:spPr bwMode="auto">
          <a:xfrm>
            <a:off x="7315200" y="4572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5410200" y="47386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Route</a:t>
            </a:r>
          </a:p>
        </p:txBody>
      </p:sp>
      <p:sp>
        <p:nvSpPr>
          <p:cNvPr id="124968" name="Text Box 40"/>
          <p:cNvSpPr txBox="1">
            <a:spLocks noChangeArrowheads="1"/>
          </p:cNvSpPr>
          <p:nvPr/>
        </p:nvSpPr>
        <p:spPr bwMode="auto">
          <a:xfrm>
            <a:off x="7620000" y="469265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No Route</a:t>
            </a:r>
          </a:p>
        </p:txBody>
      </p:sp>
      <p:sp>
        <p:nvSpPr>
          <p:cNvPr id="124969" name="Line 41"/>
          <p:cNvSpPr>
            <a:spLocks noChangeShapeType="1"/>
          </p:cNvSpPr>
          <p:nvPr/>
        </p:nvSpPr>
        <p:spPr bwMode="auto">
          <a:xfrm>
            <a:off x="6019800" y="2667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70" name="Freeform 42"/>
          <p:cNvSpPr>
            <a:spLocks/>
          </p:cNvSpPr>
          <p:nvPr/>
        </p:nvSpPr>
        <p:spPr bwMode="auto">
          <a:xfrm>
            <a:off x="6232525" y="2638425"/>
            <a:ext cx="1638300" cy="1676400"/>
          </a:xfrm>
          <a:custGeom>
            <a:avLst/>
            <a:gdLst/>
            <a:ahLst/>
            <a:cxnLst>
              <a:cxn ang="0">
                <a:pos x="288" y="1056"/>
              </a:cxn>
              <a:cxn ang="0">
                <a:pos x="720" y="672"/>
              </a:cxn>
              <a:cxn ang="0">
                <a:pos x="912" y="96"/>
              </a:cxn>
              <a:cxn ang="0">
                <a:pos x="0" y="96"/>
              </a:cxn>
            </a:cxnLst>
            <a:rect l="0" t="0" r="r" b="b"/>
            <a:pathLst>
              <a:path w="1032" h="1056">
                <a:moveTo>
                  <a:pt x="288" y="1056"/>
                </a:moveTo>
                <a:cubicBezTo>
                  <a:pt x="452" y="944"/>
                  <a:pt x="616" y="832"/>
                  <a:pt x="720" y="672"/>
                </a:cubicBezTo>
                <a:cubicBezTo>
                  <a:pt x="824" y="512"/>
                  <a:pt x="1032" y="192"/>
                  <a:pt x="912" y="96"/>
                </a:cubicBezTo>
                <a:cubicBezTo>
                  <a:pt x="792" y="0"/>
                  <a:pt x="396" y="48"/>
                  <a:pt x="0" y="9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/>
      <p:bldP spid="124937" grpId="0" animBg="1"/>
      <p:bldP spid="124938" grpId="0"/>
      <p:bldP spid="124957" grpId="0" animBg="1"/>
      <p:bldP spid="124958" grpId="0" animBg="1"/>
      <p:bldP spid="124959" grpId="0"/>
      <p:bldP spid="124960" grpId="0" animBg="1"/>
      <p:bldP spid="124964" grpId="0" animBg="1"/>
      <p:bldP spid="124965" grpId="0" animBg="1"/>
      <p:bldP spid="124966" grpId="0" animBg="1"/>
      <p:bldP spid="124967" grpId="0"/>
      <p:bldP spid="124968" grpId="0"/>
      <p:bldP spid="1249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80" y="290513"/>
            <a:ext cx="8991600" cy="1143000"/>
          </a:xfrm>
        </p:spPr>
        <p:txBody>
          <a:bodyPr/>
          <a:lstStyle/>
          <a:p>
            <a:r>
              <a:rPr lang="en-US" sz="3600" dirty="0"/>
              <a:t>Why does</a:t>
            </a:r>
            <a:r>
              <a:rPr lang="en-US" sz="3600" dirty="0" smtClean="0"/>
              <a:t> </a:t>
            </a:r>
            <a:r>
              <a:rPr lang="en-US" sz="3600" dirty="0" err="1" smtClean="0"/>
              <a:t>interdomain</a:t>
            </a:r>
            <a:r>
              <a:rPr lang="en-US" sz="3600" dirty="0" smtClean="0"/>
              <a:t> routing </a:t>
            </a:r>
            <a:r>
              <a:rPr lang="en-US" sz="3600" dirty="0"/>
              <a:t>go</a:t>
            </a:r>
            <a:r>
              <a:rPr lang="en-US" sz="3600" dirty="0" smtClean="0"/>
              <a:t> awry?</a:t>
            </a:r>
            <a:endParaRPr lang="en-US" sz="36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Complex policies</a:t>
            </a:r>
          </a:p>
          <a:p>
            <a:pPr lvl="1"/>
            <a:r>
              <a:rPr lang="en-US" dirty="0"/>
              <a:t>Competing / cooperating networks</a:t>
            </a:r>
          </a:p>
          <a:p>
            <a:pPr lvl="1"/>
            <a:r>
              <a:rPr lang="en-US" dirty="0"/>
              <a:t>Each with only limited visibility</a:t>
            </a:r>
          </a:p>
          <a:p>
            <a:pPr lvl="1"/>
            <a:endParaRPr lang="en-US" dirty="0"/>
          </a:p>
          <a:p>
            <a:r>
              <a:rPr lang="en-US" sz="3200" dirty="0">
                <a:solidFill>
                  <a:srgbClr val="FF0000"/>
                </a:solidFill>
              </a:rPr>
              <a:t>Large scale</a:t>
            </a:r>
          </a:p>
          <a:p>
            <a:pPr lvl="1"/>
            <a:r>
              <a:rPr lang="en-US" dirty="0"/>
              <a:t>Tens of thousands networks</a:t>
            </a:r>
          </a:p>
          <a:p>
            <a:pPr lvl="1"/>
            <a:r>
              <a:rPr lang="en-US" dirty="0"/>
              <a:t>…each with hundreds of routers</a:t>
            </a:r>
          </a:p>
          <a:p>
            <a:pPr lvl="1"/>
            <a:r>
              <a:rPr lang="en-US" dirty="0"/>
              <a:t>…each routing to hundreds of thousands of IP prefixes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AFA5-C851-4141-A3AF-5296295CD3D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894-637D-834A-B9FB-4B6A5FAAE260}" type="slidenum">
              <a:rPr lang="en-US"/>
              <a:pPr/>
              <a:t>8</a:t>
            </a:fld>
            <a:endParaRPr lang="en-US"/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81000" y="5683250"/>
            <a:ext cx="8382000" cy="946150"/>
          </a:xfrm>
          <a:prstGeom prst="rect">
            <a:avLst/>
          </a:prstGeom>
          <a:solidFill>
            <a:srgbClr val="F9F7A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Two-thirds of the problems are caused by </a:t>
            </a:r>
            <a:r>
              <a:rPr lang="en-US" sz="2800" b="1" i="1"/>
              <a:t>configuration</a:t>
            </a:r>
            <a:r>
              <a:rPr lang="en-US" sz="2800" b="1"/>
              <a:t> of the routing protocol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45339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Some things are out of the hands of networking research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81000" y="519588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</a:rPr>
              <a:t>But…</a:t>
            </a:r>
          </a:p>
        </p:txBody>
      </p:sp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6025" y="3657600"/>
            <a:ext cx="57435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9" grpId="0"/>
      <p:bldP spid="1239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routing hard to get right?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Defining correctness is hard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Interactions cause unintended consequences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Each network </a:t>
            </a:r>
            <a:r>
              <a:rPr lang="en-US" sz="2800">
                <a:solidFill>
                  <a:schemeClr val="accent2"/>
                </a:solidFill>
              </a:rPr>
              <a:t>independently configured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800"/>
              <a:t>Unintended policy interactions</a:t>
            </a:r>
          </a:p>
          <a:p>
            <a:pPr lvl="1"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b="1"/>
              <a:t>Operators make mistakes</a:t>
            </a:r>
            <a:r>
              <a:rPr lang="en-US" sz="32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Configuration is difficult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Complex policies, distributed configuration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54DC-A212-1D4E-9D5D-7E1109EA1D9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8.3|2.5|13.5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8.4|1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1|4.3|3.1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|5.1|9|7.2|2.6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3394</Words>
  <Application>Microsoft Macintosh PowerPoint</Application>
  <PresentationFormat>On-screen Show (4:3)</PresentationFormat>
  <Paragraphs>687</Paragraphs>
  <Slides>59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1_Default Design</vt:lpstr>
      <vt:lpstr>Chart</vt:lpstr>
      <vt:lpstr>Troubleshooting Network Configuration</vt:lpstr>
      <vt:lpstr>Management Research Problems</vt:lpstr>
      <vt:lpstr>Research Problems (continued)</vt:lpstr>
      <vt:lpstr>Overcoming Problems</vt:lpstr>
      <vt:lpstr>Long-Term Goals</vt:lpstr>
      <vt:lpstr>Complex configuration!</vt:lpstr>
      <vt:lpstr>Why does interdomain routing go awry?</vt:lpstr>
      <vt:lpstr>What can go wrong?</vt:lpstr>
      <vt:lpstr>Why is routing hard to get right?</vt:lpstr>
      <vt:lpstr>What types of problems does configuration cause?</vt:lpstr>
      <vt:lpstr>Real, Recurrent Problems</vt:lpstr>
      <vt:lpstr>January 2006: Route Leak, Take 2</vt:lpstr>
      <vt:lpstr>Several “Big” Problems a Week</vt:lpstr>
      <vt:lpstr>How do we guarantee these  additional properties in practice?</vt:lpstr>
      <vt:lpstr>Today: Reactive Operation</vt:lpstr>
      <vt:lpstr>Goal: Proactive Operation</vt:lpstr>
      <vt:lpstr>Correctness Specification</vt:lpstr>
      <vt:lpstr>What about properties of resulting paths,  after the protocol has converged?</vt:lpstr>
      <vt:lpstr>Correctness Specification</vt:lpstr>
      <vt:lpstr>Configuration Semantics</vt:lpstr>
      <vt:lpstr>Path Visibility: Internal BGP (iBGP)</vt:lpstr>
      <vt:lpstr>iBGP Signaling: Static Check</vt:lpstr>
      <vt:lpstr>rcc Overview</vt:lpstr>
      <vt:lpstr>rcc Implementation</vt:lpstr>
      <vt:lpstr>rcc: Take-home lessons</vt:lpstr>
      <vt:lpstr>Two Philosophies</vt:lpstr>
      <vt:lpstr>Problem 1: Other Protocols</vt:lpstr>
      <vt:lpstr>Problem 2: Limits of Static Analysis</vt:lpstr>
      <vt:lpstr>More Problems: BGP Wedgie</vt:lpstr>
      <vt:lpstr>Failure and “Recovery”</vt:lpstr>
      <vt:lpstr>Debugging the Data Plane with Anteater</vt:lpstr>
      <vt:lpstr>Network debugging is challenging</vt:lpstr>
      <vt:lpstr>A real example from UIUC network</vt:lpstr>
      <vt:lpstr>Challenge: Did it work correctly?</vt:lpstr>
      <vt:lpstr>Previous approach: Configuration analysis</vt:lpstr>
      <vt:lpstr>Our approach: Debugging the data plane</vt:lpstr>
      <vt:lpstr>PowerPoint Presentation</vt:lpstr>
      <vt:lpstr>Anteater from 30,000 feet</vt:lpstr>
      <vt:lpstr>Challenges for Anteater</vt:lpstr>
      <vt:lpstr>PowerPoint Presentation</vt:lpstr>
      <vt:lpstr>Data plane as boolean functions</vt:lpstr>
      <vt:lpstr>Simpler example</vt:lpstr>
      <vt:lpstr>Some more examples</vt:lpstr>
      <vt:lpstr>PowerPoint Presentation</vt:lpstr>
      <vt:lpstr>Reachability as SAT solving</vt:lpstr>
      <vt:lpstr>Invariants</vt:lpstr>
      <vt:lpstr>PowerPoint Presentation</vt:lpstr>
      <vt:lpstr>Packet transformation</vt:lpstr>
      <vt:lpstr>Packet transformation (cont.)</vt:lpstr>
      <vt:lpstr>Implementation</vt:lpstr>
      <vt:lpstr>PowerPoint Presentation</vt:lpstr>
      <vt:lpstr>Experiences with UIUC network</vt:lpstr>
      <vt:lpstr>Forwarding loops</vt:lpstr>
      <vt:lpstr>Forwarding loops</vt:lpstr>
      <vt:lpstr>Forwarding loops</vt:lpstr>
      <vt:lpstr>Bugs found by other invariants</vt:lpstr>
      <vt:lpstr>Performance: Practical tool for nightly test</vt:lpstr>
      <vt:lpstr>Related work</vt:lpstr>
      <vt:lpstr>Conclusion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Feamster</dc:creator>
  <cp:lastModifiedBy>Nick Feamster</cp:lastModifiedBy>
  <cp:revision>32</cp:revision>
  <dcterms:created xsi:type="dcterms:W3CDTF">2010-09-08T20:29:31Z</dcterms:created>
  <dcterms:modified xsi:type="dcterms:W3CDTF">2011-09-29T16:03:30Z</dcterms:modified>
</cp:coreProperties>
</file>