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DB0BB-590A-3D40-B82F-26B4330CEF2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8168-47CC-9D49-8684-CCA4DAAA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C0DC5-D3E7-1D45-8BA3-D0EF10A4A9DB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Transit prices in</a:t>
            </a:r>
            <a:r>
              <a:rPr lang="en-US" baseline="0" dirty="0" smtClean="0"/>
              <a:t> Kenya have dropped to $120/Mbps – about what they were in the US in about 2003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B1317-9833-034A-A80D-BEA89B96AA51}" type="slidenum">
              <a:rPr lang="en-US"/>
              <a:pPr/>
              <a:t>12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56ED7-9F7E-194F-8E75-887A943221F5}" type="slidenum">
              <a:rPr lang="en-US"/>
              <a:pPr/>
              <a:t>13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ACA74-A477-A74D-A710-C07A6BC58395}" type="slidenum">
              <a:rPr lang="en-US"/>
              <a:pPr/>
              <a:t>14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020AB-BBF8-F74E-B5BF-5C268455A375}" type="slidenum">
              <a:rPr lang="en-US"/>
              <a:pPr/>
              <a:t>15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F2416-77A7-2E46-9764-33780E7D345F}" type="slidenum">
              <a:rPr lang="en-US"/>
              <a:pPr/>
              <a:t>16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B6EE0-6D6E-B540-BCA3-B477ADA13DCD}" type="slidenum">
              <a:rPr lang="en-US"/>
              <a:pPr/>
              <a:t>17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XXX Fix This XXX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4612D-7A5E-B543-98D5-6E9CF0AFEB4E}" type="slidenum">
              <a:rPr lang="en-US"/>
              <a:pPr/>
              <a:t>18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796EB-D8F6-734B-821A-DE6A32D81BC3}" type="slidenum">
              <a:rPr lang="en-US"/>
              <a:pPr/>
              <a:t>19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55162-80C0-4D48-8490-920928CE65A8}" type="slidenum">
              <a:rPr lang="en-US"/>
              <a:pPr/>
              <a:t>20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20C7B-638E-7E4C-B32B-EEEC5B4AD142}" type="slidenum">
              <a:rPr lang="en-US"/>
              <a:pPr/>
              <a:t>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1B42B-CC23-D94B-B8E1-2EFE6887EBDB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EE2BF-9591-474E-8756-64E09B710CF8}" type="slidenum">
              <a:rPr lang="en-US"/>
              <a:pPr/>
              <a:t>6</a:t>
            </a:fld>
            <a:endParaRPr lang="en-US"/>
          </a:p>
        </p:txBody>
      </p:sp>
      <p:sp>
        <p:nvSpPr>
          <p:cNvPr id="17101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362B2-5A77-D046-BE73-C30364008E6E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7B7CB-6ECA-E645-AB3C-FB1B2270A5D4}" type="slidenum">
              <a:rPr lang="en-US"/>
              <a:pPr/>
              <a:t>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3ABE5-1144-0A42-8DDF-3046713625AE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56ED7-9F7E-194F-8E75-887A943221F5}" type="slidenum">
              <a:rPr lang="en-US"/>
              <a:pPr/>
              <a:t>10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D25FA-7A03-FC4A-8614-01193371D4E2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9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5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BED48-0862-1044-8525-9CF8A971AA7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8DDC-1CEA-2F4D-96FF-BD47D5D7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Network Security: Spam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40820"/>
            <a:ext cx="6400800" cy="10704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Nick Feamster</a:t>
            </a:r>
            <a:br>
              <a:rPr lang="en-US" dirty="0" smtClean="0"/>
            </a:br>
            <a:r>
              <a:rPr lang="en-US" dirty="0" smtClean="0"/>
              <a:t>Georgia </a:t>
            </a:r>
            <a:r>
              <a:rPr lang="en-US" dirty="0" smtClean="0"/>
              <a:t>Tech</a:t>
            </a:r>
          </a:p>
          <a:p>
            <a:r>
              <a:rPr lang="en-US" smtClean="0"/>
              <a:t>CS 6250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946" y="5885113"/>
            <a:ext cx="745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Joint work with </a:t>
            </a:r>
            <a:r>
              <a:rPr lang="en-US" dirty="0" err="1" smtClean="0">
                <a:solidFill>
                  <a:schemeClr val="bg2"/>
                </a:solidFill>
              </a:rPr>
              <a:t>Anirudh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Ramachanrdan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Shuang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Hao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Santosh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Vempala</a:t>
            </a:r>
            <a:r>
              <a:rPr lang="en-US" dirty="0" smtClean="0">
                <a:solidFill>
                  <a:schemeClr val="bg2"/>
                </a:solidFill>
              </a:rPr>
              <a:t>, Alex Gray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0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C49-E3FE-B445-ACF9-EBCC020B7A2A}" type="slidenum">
              <a:rPr lang="en-US"/>
              <a:pPr/>
              <a:t>10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>
            <a:normAutofit fontScale="92500"/>
          </a:bodyPr>
          <a:lstStyle/>
          <a:p>
            <a:r>
              <a:rPr lang="en-US" b="1">
                <a:solidFill>
                  <a:schemeClr val="accent2"/>
                </a:solidFill>
              </a:rPr>
              <a:t>Understanding</a:t>
            </a:r>
            <a:r>
              <a:rPr lang="en-US" b="1"/>
              <a:t> </a:t>
            </a:r>
            <a:r>
              <a:rPr lang="en-US"/>
              <a:t>network-level behavior</a:t>
            </a:r>
          </a:p>
          <a:p>
            <a:pPr lvl="1"/>
            <a:r>
              <a:rPr lang="en-US"/>
              <a:t>What network-level behaviors do spammers have?</a:t>
            </a:r>
          </a:p>
          <a:p>
            <a:pPr lvl="1"/>
            <a:r>
              <a:rPr lang="en-US"/>
              <a:t>How well do existing techniques (e.g., DNS-based blacklists) work?</a:t>
            </a:r>
          </a:p>
          <a:p>
            <a:endParaRPr lang="en-US"/>
          </a:p>
          <a:p>
            <a:r>
              <a:rPr lang="en-US" b="1">
                <a:solidFill>
                  <a:schemeClr val="accent2"/>
                </a:solidFill>
              </a:rPr>
              <a:t>Building classifiers</a:t>
            </a:r>
            <a:r>
              <a:rPr lang="en-US"/>
              <a:t> using network-level features</a:t>
            </a:r>
          </a:p>
          <a:p>
            <a:pPr lvl="1"/>
            <a:r>
              <a:rPr lang="en-US"/>
              <a:t>Key challenge: </a:t>
            </a:r>
            <a:r>
              <a:rPr lang="en-US" b="1"/>
              <a:t>Which features</a:t>
            </a:r>
            <a:r>
              <a:rPr lang="en-US"/>
              <a:t> to use?</a:t>
            </a:r>
          </a:p>
          <a:p>
            <a:pPr lvl="1"/>
            <a:r>
              <a:rPr lang="en-US"/>
              <a:t>Two Algorithms: </a:t>
            </a:r>
            <a:r>
              <a:rPr lang="en-US" b="1"/>
              <a:t>SNARE </a:t>
            </a:r>
            <a:r>
              <a:rPr lang="en-US"/>
              <a:t>and SpamTracker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6200" y="5761038"/>
            <a:ext cx="89916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err="1"/>
              <a:t>Anirudh</a:t>
            </a:r>
            <a:r>
              <a:rPr lang="en-US" sz="1200" dirty="0"/>
              <a:t> </a:t>
            </a:r>
            <a:r>
              <a:rPr lang="en-US" sz="1200" dirty="0" err="1"/>
              <a:t>Ramachandran</a:t>
            </a:r>
            <a:r>
              <a:rPr lang="en-US" sz="1200" dirty="0"/>
              <a:t> and Nick Feamster, </a:t>
            </a:r>
            <a:r>
              <a:rPr lang="ja-JP" altLang="en-US" sz="1200" dirty="0">
                <a:latin typeface="Arial"/>
              </a:rPr>
              <a:t>“</a:t>
            </a:r>
            <a:r>
              <a:rPr lang="en-US" sz="1200" dirty="0"/>
              <a:t>Understanding the Network-Level Behavior of Spammers</a:t>
            </a:r>
            <a:r>
              <a:rPr lang="ja-JP" altLang="en-US" sz="1200" dirty="0">
                <a:latin typeface="Arial"/>
              </a:rPr>
              <a:t>”</a:t>
            </a:r>
            <a:r>
              <a:rPr lang="en-US" sz="1200" dirty="0"/>
              <a:t>, </a:t>
            </a:r>
            <a:r>
              <a:rPr lang="en-US" sz="1200" i="1" dirty="0"/>
              <a:t>ACM SIGCOMM</a:t>
            </a:r>
            <a:r>
              <a:rPr lang="en-US" sz="1200" dirty="0"/>
              <a:t>, 2006</a:t>
            </a:r>
          </a:p>
          <a:p>
            <a:r>
              <a:rPr lang="en-US" sz="1200" dirty="0" err="1"/>
              <a:t>Anirudh</a:t>
            </a:r>
            <a:r>
              <a:rPr lang="en-US" sz="1200" dirty="0"/>
              <a:t> </a:t>
            </a:r>
            <a:r>
              <a:rPr lang="en-US" sz="1200" dirty="0" err="1"/>
              <a:t>Ramachandran</a:t>
            </a:r>
            <a:r>
              <a:rPr lang="en-US" sz="1200" dirty="0"/>
              <a:t>, Nick Feamster, and </a:t>
            </a:r>
            <a:r>
              <a:rPr lang="en-US" sz="1200" dirty="0" err="1"/>
              <a:t>Santosh</a:t>
            </a:r>
            <a:r>
              <a:rPr lang="en-US" sz="1200" dirty="0"/>
              <a:t> </a:t>
            </a:r>
            <a:r>
              <a:rPr lang="en-US" sz="1200" dirty="0" err="1"/>
              <a:t>Vempala</a:t>
            </a:r>
            <a:r>
              <a:rPr lang="en-US" sz="1200" dirty="0"/>
              <a:t>, </a:t>
            </a:r>
            <a:r>
              <a:rPr lang="ja-JP" altLang="en-US" sz="1200" dirty="0">
                <a:latin typeface="Arial"/>
              </a:rPr>
              <a:t>“</a:t>
            </a:r>
            <a:r>
              <a:rPr lang="en-US" sz="1200" dirty="0"/>
              <a:t>Filtering Spam with Behavioral Blacklisting</a:t>
            </a:r>
            <a:r>
              <a:rPr lang="ja-JP" altLang="en-US" sz="1200" dirty="0">
                <a:latin typeface="Arial"/>
              </a:rPr>
              <a:t>”</a:t>
            </a:r>
            <a:r>
              <a:rPr lang="en-US" sz="1200" dirty="0"/>
              <a:t>, </a:t>
            </a:r>
            <a:r>
              <a:rPr lang="en-US" sz="1200" i="1" dirty="0"/>
              <a:t>ACM CCS</a:t>
            </a:r>
            <a:r>
              <a:rPr lang="en-US" sz="1200" dirty="0"/>
              <a:t>, 2007</a:t>
            </a:r>
            <a:br>
              <a:rPr lang="en-US" sz="1200" dirty="0"/>
            </a:br>
            <a:r>
              <a:rPr lang="en-US" sz="1200" dirty="0" err="1"/>
              <a:t>Shuang</a:t>
            </a:r>
            <a:r>
              <a:rPr lang="en-US" sz="1200" dirty="0"/>
              <a:t> </a:t>
            </a:r>
            <a:r>
              <a:rPr lang="en-US" sz="1200" dirty="0" err="1"/>
              <a:t>Hao</a:t>
            </a:r>
            <a:r>
              <a:rPr lang="en-US" sz="1200" dirty="0"/>
              <a:t>, Nick Feamster, Alex Gray and Sven </a:t>
            </a:r>
            <a:r>
              <a:rPr lang="en-US" sz="1200" dirty="0" err="1"/>
              <a:t>Krasser</a:t>
            </a:r>
            <a:r>
              <a:rPr lang="en-US" sz="1200" dirty="0"/>
              <a:t>, </a:t>
            </a:r>
            <a:r>
              <a:rPr lang="ja-JP" altLang="en-US" sz="1200" dirty="0">
                <a:latin typeface="Arial"/>
              </a:rPr>
              <a:t>“</a:t>
            </a:r>
            <a:r>
              <a:rPr lang="en-US" sz="1200" dirty="0"/>
              <a:t>SNARE: </a:t>
            </a:r>
            <a:r>
              <a:rPr lang="en-US" sz="1200" dirty="0" err="1"/>
              <a:t>Spatio</a:t>
            </a:r>
            <a:r>
              <a:rPr lang="en-US" sz="1200" dirty="0"/>
              <a:t>-temporal Network-level Automatic Reputation Engine</a:t>
            </a:r>
            <a:r>
              <a:rPr lang="ja-JP" altLang="en-US" sz="1200" dirty="0">
                <a:latin typeface="Arial"/>
              </a:rPr>
              <a:t>”</a:t>
            </a:r>
            <a:r>
              <a:rPr lang="en-US" sz="1200" dirty="0"/>
              <a:t>, </a:t>
            </a:r>
            <a:r>
              <a:rPr lang="en-US" sz="1200" i="1" dirty="0"/>
              <a:t>USENIX Security</a:t>
            </a:r>
            <a:r>
              <a:rPr lang="en-US" sz="1200" dirty="0"/>
              <a:t>, August 2009</a:t>
            </a:r>
          </a:p>
          <a:p>
            <a:pPr>
              <a:spcBef>
                <a:spcPct val="5000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711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1720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9B64-E4FB-634E-B9A6-DBE9D7C472E6}" type="slidenum">
              <a:rPr lang="en-US"/>
              <a:pPr/>
              <a:t>11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Surprising: BGP </a:t>
            </a:r>
            <a:r>
              <a:rPr lang="ja-JP" altLang="en-US" sz="3600">
                <a:latin typeface="Arial"/>
              </a:rPr>
              <a:t>“</a:t>
            </a:r>
            <a:r>
              <a:rPr lang="en-US" sz="3600"/>
              <a:t>Spectrum Agility</a:t>
            </a:r>
            <a:r>
              <a:rPr lang="ja-JP" altLang="en-US" sz="3600">
                <a:latin typeface="Arial"/>
              </a:rPr>
              <a:t>”</a:t>
            </a:r>
            <a:endParaRPr lang="en-US" sz="36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Hijack IP address space using BGP</a:t>
            </a:r>
          </a:p>
          <a:p>
            <a:r>
              <a:rPr lang="en-US"/>
              <a:t>Send spam</a:t>
            </a:r>
          </a:p>
          <a:p>
            <a:r>
              <a:rPr lang="en-US"/>
              <a:t>Withdraw IP address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57800" y="3124200"/>
            <a:ext cx="3581400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 small club of persistent players appears to be using this technique.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62600" y="4953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91200" y="4235450"/>
            <a:ext cx="243840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Common short-lived prefixes and ASes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03925" y="48371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19800" y="4859338"/>
            <a:ext cx="1898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/>
              <a:t>61.0.0.0/8 4678 </a:t>
            </a:r>
          </a:p>
          <a:p>
            <a:r>
              <a:rPr lang="en-US"/>
              <a:t>66.0.0.0/8 21562</a:t>
            </a:r>
          </a:p>
          <a:p>
            <a:r>
              <a:rPr lang="en-US"/>
              <a:t>82.0.0.0/8 8717 </a:t>
            </a:r>
          </a:p>
          <a:p>
            <a:endParaRPr lang="en-US"/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381000" y="2914650"/>
            <a:ext cx="4710113" cy="3409950"/>
            <a:chOff x="240" y="1836"/>
            <a:chExt cx="2967" cy="2148"/>
          </a:xfrm>
        </p:grpSpPr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36"/>
              <a:ext cx="2967" cy="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200" y="336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1440" y="312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0" tIns="45715" rIns="91430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~ 10 minutes</a:t>
              </a:r>
            </a:p>
          </p:txBody>
        </p:sp>
      </p:grp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105400" y="5867400"/>
            <a:ext cx="3886200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Somewhere between 1-10% of all spam (some clearly intentional, others </a:t>
            </a:r>
            <a:r>
              <a:rPr lang="ja-JP" altLang="en-US" b="1">
                <a:latin typeface="Arial"/>
              </a:rPr>
              <a:t>“</a:t>
            </a:r>
            <a:r>
              <a:rPr lang="en-US" b="1"/>
              <a:t>flapping</a:t>
            </a:r>
            <a:r>
              <a:rPr lang="ja-JP" altLang="en-US" b="1">
                <a:latin typeface="Arial"/>
              </a:rPr>
              <a:t>”</a:t>
            </a:r>
            <a:r>
              <a:rPr lang="en-US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036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8" grpId="0" animBg="1"/>
      <p:bldP spid="13320" grpId="0"/>
      <p:bldP spid="133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35C-0351-6B47-9465-05B242FD246B}" type="slidenum">
              <a:rPr lang="en-US"/>
              <a:pPr/>
              <a:t>12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Findings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</a:rPr>
              <a:t>Top senders:</a:t>
            </a:r>
            <a:r>
              <a:rPr lang="en-US" sz="3200"/>
              <a:t> Korea, China, Japan</a:t>
            </a:r>
          </a:p>
          <a:p>
            <a:pPr lvl="1"/>
            <a:r>
              <a:rPr lang="en-US" sz="2800"/>
              <a:t>Still about 40% of spam coming from U.S.</a:t>
            </a:r>
          </a:p>
          <a:p>
            <a:pPr lvl="1">
              <a:buFontTx/>
              <a:buNone/>
            </a:pPr>
            <a:endParaRPr lang="en-US" sz="2800"/>
          </a:p>
          <a:p>
            <a:r>
              <a:rPr lang="en-US" sz="3200"/>
              <a:t>More than half of sender IP addresses appear less than twice</a:t>
            </a:r>
          </a:p>
          <a:p>
            <a:endParaRPr lang="en-US" sz="3200"/>
          </a:p>
          <a:p>
            <a:r>
              <a:rPr lang="en-US" sz="3200"/>
              <a:t>~90% of spam sent to traps from Windows</a:t>
            </a:r>
          </a:p>
        </p:txBody>
      </p:sp>
    </p:spTree>
    <p:extLst>
      <p:ext uri="{BB962C8B-B14F-4D97-AF65-F5344CB8AC3E}">
        <p14:creationId xmlns:p14="http://schemas.microsoft.com/office/powerpoint/2010/main" val="359808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C49-E3FE-B445-ACF9-EBCC020B7A2A}" type="slidenum">
              <a:rPr lang="en-US"/>
              <a:pPr/>
              <a:t>13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Understanding </a:t>
            </a:r>
            <a:r>
              <a:rPr lang="en-US" dirty="0">
                <a:solidFill>
                  <a:schemeClr val="bg2"/>
                </a:solidFill>
              </a:rPr>
              <a:t>network-level behavior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What network-level behaviors do spammers have?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well do existing techniques (e.g., DNS-based blacklists) work?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Building classifiers</a:t>
            </a:r>
            <a:r>
              <a:rPr lang="en-US" dirty="0"/>
              <a:t> using network-level features</a:t>
            </a:r>
          </a:p>
          <a:p>
            <a:pPr lvl="1"/>
            <a:r>
              <a:rPr lang="en-US" dirty="0"/>
              <a:t>Key challenge: </a:t>
            </a:r>
            <a:r>
              <a:rPr lang="en-US" b="1" dirty="0"/>
              <a:t>Which features</a:t>
            </a:r>
            <a:r>
              <a:rPr lang="en-US" dirty="0"/>
              <a:t> to use?</a:t>
            </a:r>
          </a:p>
          <a:p>
            <a:pPr lvl="1"/>
            <a:r>
              <a:rPr lang="en-US" dirty="0"/>
              <a:t>Two Algorithms: </a:t>
            </a:r>
            <a:r>
              <a:rPr lang="en-US" b="1" dirty="0"/>
              <a:t>SNARE </a:t>
            </a:r>
            <a:r>
              <a:rPr lang="en-US" dirty="0"/>
              <a:t>and </a:t>
            </a:r>
            <a:r>
              <a:rPr lang="en-US" dirty="0" err="1"/>
              <a:t>SpamTracker</a:t>
            </a:r>
            <a:endParaRPr lang="en-US" dirty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6200" y="5761038"/>
            <a:ext cx="89916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Anirudh Ramachandran and Nick Feamster, </a:t>
            </a:r>
            <a:r>
              <a:rPr lang="ja-JP" altLang="en-US" sz="1200">
                <a:latin typeface="Arial"/>
              </a:rPr>
              <a:t>“</a:t>
            </a:r>
            <a:r>
              <a:rPr lang="en-US" sz="1200"/>
              <a:t>Understanding the Network-Level Behavior of Spammers</a:t>
            </a:r>
            <a:r>
              <a:rPr lang="ja-JP" altLang="en-US" sz="1200">
                <a:latin typeface="Arial"/>
              </a:rPr>
              <a:t>”</a:t>
            </a:r>
            <a:r>
              <a:rPr lang="en-US" sz="1200"/>
              <a:t>, </a:t>
            </a:r>
            <a:r>
              <a:rPr lang="en-US" sz="1200" i="1"/>
              <a:t>ACM SIGCOMM</a:t>
            </a:r>
            <a:r>
              <a:rPr lang="en-US" sz="1200"/>
              <a:t>, 2006</a:t>
            </a:r>
          </a:p>
          <a:p>
            <a:r>
              <a:rPr lang="en-US" sz="1200"/>
              <a:t>Anirudh Ramachandran, Nick Feamster, and Santosh Vempala, </a:t>
            </a:r>
            <a:r>
              <a:rPr lang="ja-JP" altLang="en-US" sz="1200">
                <a:latin typeface="Arial"/>
              </a:rPr>
              <a:t>“</a:t>
            </a:r>
            <a:r>
              <a:rPr lang="en-US" sz="1200"/>
              <a:t>Filtering Spam with Behavioral Blacklisting</a:t>
            </a:r>
            <a:r>
              <a:rPr lang="ja-JP" altLang="en-US" sz="1200">
                <a:latin typeface="Arial"/>
              </a:rPr>
              <a:t>”</a:t>
            </a:r>
            <a:r>
              <a:rPr lang="en-US" sz="1200"/>
              <a:t>, </a:t>
            </a:r>
            <a:r>
              <a:rPr lang="en-US" sz="1200" i="1"/>
              <a:t>ACM CCS</a:t>
            </a:r>
            <a:r>
              <a:rPr lang="en-US" sz="1200"/>
              <a:t>, 2007</a:t>
            </a:r>
            <a:br>
              <a:rPr lang="en-US" sz="1200"/>
            </a:br>
            <a:r>
              <a:rPr lang="en-US" sz="1200"/>
              <a:t>Shuang Hao, Nick Feamster, Alex Gray and Sven Krasser, </a:t>
            </a:r>
            <a:r>
              <a:rPr lang="ja-JP" altLang="en-US" sz="1200">
                <a:latin typeface="Arial"/>
              </a:rPr>
              <a:t>“</a:t>
            </a:r>
            <a:r>
              <a:rPr lang="en-US" sz="1200"/>
              <a:t>SNARE: Spatio-temporal Network-level Automatic Reputation Engine</a:t>
            </a:r>
            <a:r>
              <a:rPr lang="ja-JP" altLang="en-US" sz="1200">
                <a:latin typeface="Arial"/>
              </a:rPr>
              <a:t>”</a:t>
            </a:r>
            <a:r>
              <a:rPr lang="en-US" sz="1200"/>
              <a:t>, </a:t>
            </a:r>
            <a:r>
              <a:rPr lang="en-US" sz="1200" i="1"/>
              <a:t>USENIX Security</a:t>
            </a:r>
            <a:r>
              <a:rPr lang="en-US" sz="1200"/>
              <a:t>, August 2009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2211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D718-5E03-BB47-9AE7-9A4F6D227A3C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Right Features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>
                <a:solidFill>
                  <a:srgbClr val="FF0000"/>
                </a:solidFill>
              </a:rPr>
              <a:t>Goal:</a:t>
            </a:r>
            <a:r>
              <a:rPr lang="en-US"/>
              <a:t> Sender reputation from a single packet?</a:t>
            </a:r>
          </a:p>
          <a:p>
            <a:pPr lvl="1"/>
            <a:r>
              <a:rPr lang="en-US"/>
              <a:t>Low overhead</a:t>
            </a:r>
          </a:p>
          <a:p>
            <a:pPr lvl="1"/>
            <a:r>
              <a:rPr lang="en-US"/>
              <a:t>Fast classification</a:t>
            </a:r>
          </a:p>
          <a:p>
            <a:pPr lvl="1"/>
            <a:r>
              <a:rPr lang="en-US"/>
              <a:t>In-network</a:t>
            </a:r>
          </a:p>
          <a:p>
            <a:pPr lvl="1"/>
            <a:r>
              <a:rPr lang="en-US"/>
              <a:t>Perhaps more evasion-resistant</a:t>
            </a:r>
          </a:p>
          <a:p>
            <a:pPr lvl="1"/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Key challenge</a:t>
            </a:r>
          </a:p>
          <a:p>
            <a:pPr lvl="1"/>
            <a:r>
              <a:rPr lang="en-US"/>
              <a:t>What features satisfy these properties and can distinguish spammers from legitimate senders?</a:t>
            </a:r>
          </a:p>
        </p:txBody>
      </p:sp>
    </p:spTree>
    <p:extLst>
      <p:ext uri="{BB962C8B-B14F-4D97-AF65-F5344CB8AC3E}">
        <p14:creationId xmlns:p14="http://schemas.microsoft.com/office/powerpoint/2010/main" val="42346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0831-9EF9-EE4D-8C56-311D14A50DB7}" type="slidenum">
              <a:rPr lang="en-US"/>
              <a:pPr/>
              <a:t>15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of Network-Level Features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400"/>
              <a:t>Single-Packet</a:t>
            </a:r>
          </a:p>
          <a:p>
            <a:pPr lvl="1"/>
            <a:r>
              <a:rPr lang="en-US" sz="2000" b="1">
                <a:solidFill>
                  <a:srgbClr val="FF0000"/>
                </a:solidFill>
              </a:rPr>
              <a:t>Geodesic distance</a:t>
            </a:r>
          </a:p>
          <a:p>
            <a:pPr lvl="1"/>
            <a:r>
              <a:rPr lang="en-US" sz="2000" b="1">
                <a:solidFill>
                  <a:srgbClr val="FF0000"/>
                </a:solidFill>
              </a:rPr>
              <a:t>Distance to k nearest senders</a:t>
            </a:r>
          </a:p>
          <a:p>
            <a:pPr lvl="1"/>
            <a:r>
              <a:rPr lang="en-US" sz="2000" b="1">
                <a:solidFill>
                  <a:srgbClr val="FF0000"/>
                </a:solidFill>
              </a:rPr>
              <a:t>Time of day</a:t>
            </a:r>
          </a:p>
          <a:p>
            <a:pPr lvl="1"/>
            <a:r>
              <a:rPr lang="en-US" sz="2000"/>
              <a:t>AS of sender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IP</a:t>
            </a:r>
          </a:p>
          <a:p>
            <a:pPr lvl="1"/>
            <a:r>
              <a:rPr lang="en-US" sz="2000"/>
              <a:t>Status of email service ports</a:t>
            </a:r>
          </a:p>
          <a:p>
            <a:endParaRPr lang="en-US" sz="2400" b="1">
              <a:solidFill>
                <a:srgbClr val="FF0000"/>
              </a:solidFill>
            </a:endParaRPr>
          </a:p>
          <a:p>
            <a:r>
              <a:rPr lang="en-US" sz="2400"/>
              <a:t>Single-Message</a:t>
            </a:r>
          </a:p>
          <a:p>
            <a:pPr lvl="1"/>
            <a:r>
              <a:rPr lang="en-US" sz="2000"/>
              <a:t>Number of recipients</a:t>
            </a:r>
          </a:p>
          <a:p>
            <a:pPr lvl="1"/>
            <a:r>
              <a:rPr lang="en-US" sz="2000"/>
              <a:t>Length of message</a:t>
            </a:r>
          </a:p>
          <a:p>
            <a:pPr lvl="1"/>
            <a:endParaRPr lang="en-US" sz="2000"/>
          </a:p>
          <a:p>
            <a:r>
              <a:rPr lang="en-US" sz="2400"/>
              <a:t>Aggregate  (Multiple Message/Recipient)</a:t>
            </a:r>
          </a:p>
        </p:txBody>
      </p:sp>
    </p:spTree>
    <p:extLst>
      <p:ext uri="{BB962C8B-B14F-4D97-AF65-F5344CB8AC3E}">
        <p14:creationId xmlns:p14="http://schemas.microsoft.com/office/powerpoint/2010/main" val="53622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C9A-3B05-C643-A4DD-D3453251A714}" type="slidenum">
              <a:rPr lang="en-US"/>
              <a:pPr/>
              <a:t>16</a:t>
            </a:fld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Sender-Receiver Geodesic Distance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57325"/>
            <a:ext cx="66040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791200" y="3046413"/>
            <a:ext cx="2819400" cy="9159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90% of legitimate messages travel 2,200 miles or less</a:t>
            </a: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H="1" flipV="1">
            <a:off x="2286000" y="3048000"/>
            <a:ext cx="3352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  <p:bldP spid="1146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E734-0CA0-3E42-A6BD-ECEEF90FDBCE}" type="slidenum">
              <a:rPr lang="en-US"/>
              <a:pPr/>
              <a:t>17</a:t>
            </a:fld>
            <a:endParaRPr lang="en-US"/>
          </a:p>
        </p:txBody>
      </p:sp>
      <p:pic>
        <p:nvPicPr>
          <p:cNvPr id="149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8000"/>
            <a:ext cx="6383338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Density of Senders in IP Space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6781800" y="2819400"/>
            <a:ext cx="21336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For spammers, k nearest senders are much closer in IP space</a:t>
            </a:r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 flipH="1">
            <a:off x="6477000" y="4114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/>
      <p:bldP spid="1495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23AD-C2FB-9E45-92C1-6055EDAC4A3D}" type="slidenum">
              <a:rPr lang="en-US"/>
              <a:pPr/>
              <a:t>18</a:t>
            </a:fld>
            <a:endParaRPr 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Time of Day at Sender</a:t>
            </a:r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8438"/>
            <a:ext cx="62484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6400800" y="2819400"/>
            <a:ext cx="2514600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Spammers 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“</a:t>
            </a:r>
            <a:r>
              <a:rPr lang="en-US" b="1">
                <a:solidFill>
                  <a:srgbClr val="FF0000"/>
                </a:solidFill>
              </a:rPr>
              <a:t>peak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”</a:t>
            </a:r>
            <a:r>
              <a:rPr lang="en-US" b="1">
                <a:solidFill>
                  <a:srgbClr val="FF0000"/>
                </a:solidFill>
              </a:rPr>
              <a:t> at different local times of day</a:t>
            </a:r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 flipH="1">
            <a:off x="4191000" y="3124200"/>
            <a:ext cx="2286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 animBg="1"/>
      <p:bldP spid="2048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ECB-7AF4-7A4A-80D2-8B43A883EAC8}" type="slidenum">
              <a:rPr lang="en-US"/>
              <a:pPr/>
              <a:t>19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Features: RuleFit</a:t>
            </a: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1676400"/>
          </a:xfrm>
        </p:spPr>
        <p:txBody>
          <a:bodyPr>
            <a:normAutofit fontScale="92500"/>
          </a:bodyPr>
          <a:lstStyle/>
          <a:p>
            <a:r>
              <a:rPr lang="en-US"/>
              <a:t>Put features into the RuleFit classifier</a:t>
            </a:r>
          </a:p>
          <a:p>
            <a:r>
              <a:rPr lang="en-US"/>
              <a:t>10-fold cross validation on one day of query logs from a large spam filtering appliance provider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304800" y="4724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Comparable performance to SpamHaus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Incorporating into the system can further reduce FPs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Using </a:t>
            </a:r>
            <a:r>
              <a:rPr lang="en-US" sz="2800" i="1"/>
              <a:t>only network-level features</a:t>
            </a: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Completely automated</a:t>
            </a:r>
          </a:p>
        </p:txBody>
      </p:sp>
      <p:pic>
        <p:nvPicPr>
          <p:cNvPr id="1638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28783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47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Internet Penetration is</a:t>
            </a:r>
            <a:br>
              <a:rPr lang="en-US" dirty="0" smtClean="0"/>
            </a:br>
            <a:r>
              <a:rPr lang="en-US" dirty="0" smtClean="0"/>
              <a:t>Increasing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10418" y="1600200"/>
            <a:ext cx="4605867" cy="369776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2D2D8A"/>
                </a:solidFill>
                <a:ea typeface="+mn-ea"/>
                <a:cs typeface="+mn-cs"/>
              </a:rPr>
              <a:t>More</a:t>
            </a:r>
            <a:r>
              <a:rPr lang="en-US" b="1" dirty="0" smtClean="0">
                <a:solidFill>
                  <a:srgbClr val="2D2D8A"/>
                </a:solidFill>
                <a:ea typeface="+mn-ea"/>
                <a:cs typeface="+mn-cs"/>
              </a:rPr>
              <a:t> people</a:t>
            </a:r>
            <a:endParaRPr lang="en-US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dirty="0"/>
              <a:t>Today: </a:t>
            </a:r>
            <a:r>
              <a:rPr lang="en-US" dirty="0" smtClean="0"/>
              <a:t>1.9B </a:t>
            </a:r>
            <a:r>
              <a:rPr lang="en-US" dirty="0"/>
              <a:t>users</a:t>
            </a:r>
          </a:p>
          <a:p>
            <a:pPr lvl="1" eaLnBrk="1" hangingPunct="1">
              <a:defRPr/>
            </a:pPr>
            <a:r>
              <a:rPr lang="en-US" dirty="0"/>
              <a:t>2020: </a:t>
            </a:r>
            <a:r>
              <a:rPr lang="en-US" dirty="0" smtClean="0"/>
              <a:t>5B </a:t>
            </a:r>
            <a:r>
              <a:rPr lang="en-US" dirty="0"/>
              <a:t>users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90"/>
                </a:solidFill>
                <a:ea typeface="+mn-ea"/>
                <a:cs typeface="+mn-cs"/>
              </a:rPr>
              <a:t>More </a:t>
            </a:r>
            <a:r>
              <a:rPr lang="en-US" b="1" dirty="0" smtClean="0">
                <a:solidFill>
                  <a:srgbClr val="2D2D8A"/>
                </a:solidFill>
                <a:ea typeface="+mn-ea"/>
                <a:cs typeface="+mn-cs"/>
              </a:rPr>
              <a:t>global</a:t>
            </a:r>
          </a:p>
          <a:p>
            <a:pPr lvl="1" eaLnBrk="1" hangingPunct="1">
              <a:defRPr/>
            </a:pPr>
            <a:r>
              <a:rPr lang="en-US" dirty="0" smtClean="0"/>
              <a:t>Africa, India: ~7% penetration</a:t>
            </a:r>
            <a:endParaRPr lang="en-US" b="1" dirty="0" smtClean="0">
              <a:solidFill>
                <a:srgbClr val="00009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90"/>
                </a:solidFill>
                <a:ea typeface="+mn-ea"/>
                <a:cs typeface="+mn-cs"/>
              </a:rPr>
              <a:t>More traffic</a:t>
            </a:r>
          </a:p>
          <a:p>
            <a:pPr lvl="1" eaLnBrk="1" hangingPunct="1">
              <a:defRPr/>
            </a:pPr>
            <a:r>
              <a:rPr lang="en-US" dirty="0"/>
              <a:t>44 </a:t>
            </a:r>
            <a:r>
              <a:rPr lang="en-US" dirty="0" err="1"/>
              <a:t>exabytes</a:t>
            </a:r>
            <a:r>
              <a:rPr lang="en-US" dirty="0"/>
              <a:t> by </a:t>
            </a:r>
            <a:r>
              <a:rPr lang="en-US" dirty="0" smtClean="0"/>
              <a:t>2012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7AE21E-2971-4A47-9E52-F5FB7A50B2FB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713" y="0"/>
            <a:ext cx="29352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8672" y="4673600"/>
            <a:ext cx="1397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369" y="1289006"/>
            <a:ext cx="4965106" cy="305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8490" y="4165660"/>
            <a:ext cx="2649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/>
              <a:t>Source: internet world stats</a:t>
            </a:r>
            <a:endParaRPr lang="en-US" sz="9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77" y="3319890"/>
            <a:ext cx="3828328" cy="3399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952" y="1770168"/>
            <a:ext cx="2488049" cy="21001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387" y="5407204"/>
            <a:ext cx="350901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 the Internet continues to reach more people, the stakes for controlling access to information will increase.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146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645F-4E0E-324E-BE89-7E973A506D4A}" type="slidenum">
              <a:rPr lang="en-US"/>
              <a:pPr/>
              <a:t>20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/>
              <a:t>SNARE: Putting it Together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191000"/>
            <a:ext cx="26670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Email arrival</a:t>
            </a:r>
          </a:p>
          <a:p>
            <a:r>
              <a:rPr lang="en-US"/>
              <a:t>Whitelisting</a:t>
            </a:r>
          </a:p>
          <a:p>
            <a:r>
              <a:rPr lang="en-US"/>
              <a:t>Greylisting</a:t>
            </a:r>
          </a:p>
          <a:p>
            <a:r>
              <a:rPr lang="en-US"/>
              <a:t>Retraining</a:t>
            </a:r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382000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75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24300"/>
            <a:ext cx="6096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6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for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50" y="1261541"/>
            <a:ext cx="8229600" cy="2463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Reducing unwanted traffic: </a:t>
            </a:r>
            <a:r>
              <a:rPr lang="en-US" sz="2400" dirty="0" smtClean="0"/>
              <a:t>As much as 95% of email traffic is spam</a:t>
            </a:r>
          </a:p>
          <a:p>
            <a:pPr lvl="1"/>
            <a:r>
              <a:rPr lang="en-US" sz="2000" dirty="0" smtClean="0"/>
              <a:t>Spam moving to new domains such as Twitter</a:t>
            </a:r>
          </a:p>
          <a:p>
            <a:pPr lvl="1"/>
            <a:r>
              <a:rPr lang="en-US" sz="2000" dirty="0" smtClean="0"/>
              <a:t>About 50k new phishing attacks every month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Facilitating free and open communication:</a:t>
            </a:r>
            <a:r>
              <a:rPr lang="en-US" sz="2400" b="1" dirty="0" smtClean="0"/>
              <a:t> </a:t>
            </a:r>
            <a:r>
              <a:rPr lang="en-US" sz="2400" dirty="0" smtClean="0"/>
              <a:t>Nearly 60 countries censor Internet content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64001"/>
            <a:ext cx="4544557" cy="248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ma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26892"/>
            <a:ext cx="4038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oget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424362"/>
            <a:ext cx="4041775" cy="21288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083" y="3526892"/>
            <a:ext cx="5411892" cy="4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170-A7E9-D94E-9253-4D9636D5CBD3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Spam: More than Just a Nuisance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95% of all email traffic</a:t>
            </a:r>
          </a:p>
          <a:p>
            <a:pPr lvl="1"/>
            <a:r>
              <a:rPr lang="en-US" dirty="0"/>
              <a:t>Image and PDF Spam </a:t>
            </a:r>
            <a:br>
              <a:rPr lang="en-US" dirty="0"/>
            </a:br>
            <a:r>
              <a:rPr lang="en-US" dirty="0"/>
              <a:t>(PDF spam ~12%)</a:t>
            </a:r>
          </a:p>
          <a:p>
            <a:pPr lvl="1"/>
            <a:endParaRPr lang="en-US" dirty="0"/>
          </a:p>
          <a:p>
            <a:r>
              <a:rPr lang="en-US" dirty="0"/>
              <a:t>As of August 2007, </a:t>
            </a:r>
            <a:r>
              <a:rPr lang="en-US" b="1" dirty="0">
                <a:solidFill>
                  <a:srgbClr val="FF0000"/>
                </a:solidFill>
              </a:rPr>
              <a:t>one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in every 87 emails</a:t>
            </a:r>
            <a:r>
              <a:rPr lang="en-US" dirty="0"/>
              <a:t> was a phishing attack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Targeted attacks</a:t>
            </a:r>
            <a:r>
              <a:rPr lang="en-US" dirty="0"/>
              <a:t> on rise</a:t>
            </a:r>
          </a:p>
          <a:p>
            <a:pPr lvl="1"/>
            <a:r>
              <a:rPr lang="en-US" dirty="0" smtClean="0"/>
              <a:t>~50,000 unique </a:t>
            </a:r>
            <a:r>
              <a:rPr lang="en-US" dirty="0"/>
              <a:t>phishing </a:t>
            </a:r>
            <a:br>
              <a:rPr lang="en-US" dirty="0"/>
            </a:br>
            <a:r>
              <a:rPr lang="en-US" dirty="0"/>
              <a:t>attacks per month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91200" y="62484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Source: APWG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143000"/>
            <a:ext cx="47434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4291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7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AA55-1B0E-C149-813D-EEE11284824B}" type="slidenum">
              <a:rPr lang="en-US"/>
              <a:pPr/>
              <a:t>5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Approach: Filter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r>
              <a:rPr lang="en-US"/>
              <a:t>Prevent unwanted traffic from reaching a user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inbox by distinguishing spam from ham</a:t>
            </a:r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Question:</a:t>
            </a:r>
            <a:r>
              <a:rPr lang="en-US"/>
              <a:t> What features best differentiate spam from legitimate mail?</a:t>
            </a:r>
          </a:p>
          <a:p>
            <a:pPr lvl="1"/>
            <a:r>
              <a:rPr lang="en-US"/>
              <a:t>Content-based filtering: What is in the mail?</a:t>
            </a:r>
          </a:p>
          <a:p>
            <a:pPr lvl="1"/>
            <a:r>
              <a:rPr lang="en-US"/>
              <a:t>IP address of sender: Who is the sender?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Behavioral features:</a:t>
            </a:r>
            <a:r>
              <a:rPr lang="en-US"/>
              <a:t> How the mail is sent?</a:t>
            </a:r>
          </a:p>
          <a:p>
            <a:pPr lvl="1"/>
            <a:endParaRPr lang="en-US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2098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7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1788"/>
            <a:ext cx="8688388" cy="1060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89613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fi-FI"/>
              <a:t>Approach #1: Content Filters </a:t>
            </a: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7188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93988"/>
            <a:ext cx="350520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3124200" y="6262688"/>
            <a:ext cx="273526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fi-FI" sz="2500">
                <a:solidFill>
                  <a:srgbClr val="000000"/>
                </a:solidFill>
              </a:rPr>
              <a:t>...even mp3s!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572000" y="1855788"/>
            <a:ext cx="10366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 defTabSz="407988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07988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07988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07988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07988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fi-FI" sz="2500" b="1">
                <a:solidFill>
                  <a:srgbClr val="000000"/>
                </a:solidFill>
              </a:rPr>
              <a:t>PDFs</a:t>
            </a:r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1249363" y="5394325"/>
            <a:ext cx="1635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5791200" y="2770188"/>
            <a:ext cx="27130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fi-FI" sz="2500" b="1">
                <a:solidFill>
                  <a:srgbClr val="000000"/>
                </a:solidFill>
              </a:rPr>
              <a:t>Excel sheets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6096000" y="4370388"/>
            <a:ext cx="2713038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fi-FI" sz="2500" b="1">
                <a:solidFill>
                  <a:srgbClr val="000000"/>
                </a:solidFill>
              </a:rPr>
              <a:t>Images</a:t>
            </a:r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51388"/>
            <a:ext cx="4900613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3990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005E-6B74-B546-891E-3BEA78556AC9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Content Filtering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Customized emails are easy to generate: </a:t>
            </a:r>
            <a:r>
              <a:rPr lang="en-US" sz="2400"/>
              <a:t>Content-based filters need fuzzy hashes over content, etc.</a:t>
            </a:r>
          </a:p>
          <a:p>
            <a:endParaRPr lang="en-US" sz="2400" b="1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</a:rPr>
              <a:t>Low cost to evasion:</a:t>
            </a:r>
            <a:r>
              <a:rPr lang="en-US" sz="2400" b="1"/>
              <a:t> </a:t>
            </a:r>
            <a:r>
              <a:rPr lang="en-US" sz="2400"/>
              <a:t>Spammers can easily alter features of an email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content can be easily adjusted and changed</a:t>
            </a:r>
          </a:p>
          <a:p>
            <a:endParaRPr lang="en-US" sz="2400" b="1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</a:rPr>
              <a:t>High cost to filter maintainers: </a:t>
            </a:r>
            <a:r>
              <a:rPr lang="en-US" sz="2400"/>
              <a:t>Filters must be continually updated as content-changing techniques become more sophisticated</a:t>
            </a:r>
          </a:p>
        </p:txBody>
      </p:sp>
    </p:spTree>
    <p:extLst>
      <p:ext uri="{BB962C8B-B14F-4D97-AF65-F5344CB8AC3E}">
        <p14:creationId xmlns:p14="http://schemas.microsoft.com/office/powerpoint/2010/main" val="37939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BE3C-94D5-3249-ABA2-D684920C58B5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#2: IP Addresses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2296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Problem:</a:t>
            </a:r>
            <a:r>
              <a:rPr lang="en-US" dirty="0"/>
              <a:t> IP addresses are ephemeral </a:t>
            </a:r>
          </a:p>
          <a:p>
            <a:r>
              <a:rPr lang="en-US" dirty="0"/>
              <a:t>Every day, 10% of senders are from previously unseen IP addresses</a:t>
            </a:r>
          </a:p>
          <a:p>
            <a:r>
              <a:rPr lang="en-US" dirty="0"/>
              <a:t>Possible causes</a:t>
            </a:r>
          </a:p>
          <a:p>
            <a:pPr lvl="1"/>
            <a:r>
              <a:rPr lang="en-US" dirty="0"/>
              <a:t>Dynamic addressing</a:t>
            </a:r>
          </a:p>
          <a:p>
            <a:pPr lvl="1"/>
            <a:r>
              <a:rPr lang="en-US" dirty="0"/>
              <a:t>New infections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7848600" cy="1190625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Received: from mail-ew0-f217.google.com (mail-ew0-f217.google.com </a:t>
            </a:r>
            <a:r>
              <a:rPr lang="en-US" b="1" dirty="0">
                <a:solidFill>
                  <a:srgbClr val="FF0000"/>
                </a:solidFill>
              </a:rPr>
              <a:t>[209.85.219.217]</a:t>
            </a:r>
            <a:r>
              <a:rPr lang="en-US" dirty="0"/>
              <a:t>)</a:t>
            </a:r>
          </a:p>
          <a:p>
            <a:r>
              <a:rPr lang="en-US" dirty="0"/>
              <a:t>        by </a:t>
            </a:r>
            <a:r>
              <a:rPr lang="en-US" dirty="0" err="1"/>
              <a:t>mail.gtnoise.net</a:t>
            </a:r>
            <a:r>
              <a:rPr lang="en-US" dirty="0"/>
              <a:t> (Postfix) with ESMTP id 2A6EBC94A1</a:t>
            </a:r>
          </a:p>
          <a:p>
            <a:r>
              <a:rPr lang="en-US" dirty="0"/>
              <a:t>        for &lt;</a:t>
            </a:r>
            <a:r>
              <a:rPr lang="en-US" dirty="0" err="1"/>
              <a:t>feamster@gtnoise.net</a:t>
            </a:r>
            <a:r>
              <a:rPr lang="en-US" dirty="0"/>
              <a:t>&gt;; Fri, </a:t>
            </a:r>
            <a:r>
              <a:rPr lang="en-US" dirty="0" smtClean="0"/>
              <a:t>21 </a:t>
            </a:r>
            <a:r>
              <a:rPr lang="en-US" dirty="0"/>
              <a:t>Oct </a:t>
            </a:r>
            <a:r>
              <a:rPr lang="en-US" dirty="0" smtClean="0"/>
              <a:t>2011 </a:t>
            </a:r>
            <a:r>
              <a:rPr lang="en-US" dirty="0"/>
              <a:t>10:08:24 -0400 (EDT)</a:t>
            </a:r>
          </a:p>
        </p:txBody>
      </p:sp>
    </p:spTree>
    <p:extLst>
      <p:ext uri="{BB962C8B-B14F-4D97-AF65-F5344CB8AC3E}">
        <p14:creationId xmlns:p14="http://schemas.microsoft.com/office/powerpoint/2010/main" val="45451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477-5635-0D43-929C-702907C63695}" type="slidenum">
              <a:rPr lang="en-US"/>
              <a:pPr/>
              <a:t>9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r>
              <a:rPr lang="en-US"/>
              <a:t>Main Idea: Network-Based Filtering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Filter email based on </a:t>
            </a:r>
            <a:r>
              <a:rPr lang="en-US" b="1">
                <a:solidFill>
                  <a:schemeClr val="accent2"/>
                </a:solidFill>
              </a:rPr>
              <a:t>how</a:t>
            </a:r>
            <a:r>
              <a:rPr lang="en-US"/>
              <a:t> it is sent, in addition to simply </a:t>
            </a:r>
            <a:r>
              <a:rPr lang="en-US" b="1">
                <a:solidFill>
                  <a:schemeClr val="accent2"/>
                </a:solidFill>
              </a:rPr>
              <a:t>what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is sent.</a:t>
            </a:r>
          </a:p>
          <a:p>
            <a:endParaRPr lang="en-US" i="1"/>
          </a:p>
          <a:p>
            <a:r>
              <a:rPr lang="en-US" b="1">
                <a:solidFill>
                  <a:schemeClr val="accent2"/>
                </a:solidFill>
              </a:rPr>
              <a:t>Network-level properties</a:t>
            </a:r>
            <a:r>
              <a:rPr lang="en-US"/>
              <a:t>: lightweight, less malleable</a:t>
            </a:r>
          </a:p>
          <a:p>
            <a:pPr lvl="1"/>
            <a:r>
              <a:rPr lang="en-US"/>
              <a:t>Network/geographic location of sender and receiver</a:t>
            </a:r>
          </a:p>
          <a:p>
            <a:pPr lvl="1"/>
            <a:r>
              <a:rPr lang="en-US"/>
              <a:t>Set of target recipients</a:t>
            </a:r>
          </a:p>
          <a:p>
            <a:pPr lvl="1"/>
            <a:r>
              <a:rPr lang="en-US"/>
              <a:t>Hosting or upstream ISP (AS number)</a:t>
            </a:r>
          </a:p>
          <a:p>
            <a:pPr lvl="1"/>
            <a:r>
              <a:rPr lang="en-US"/>
              <a:t>Membership in a botnet (spammer, hosting infrastructure)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977</Words>
  <Application>Microsoft Macintosh PowerPoint</Application>
  <PresentationFormat>On-screen Show (4:3)</PresentationFormat>
  <Paragraphs>178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Network Security: Spam</vt:lpstr>
      <vt:lpstr>Internet Penetration is Increasing</vt:lpstr>
      <vt:lpstr>The Battle for Control</vt:lpstr>
      <vt:lpstr>Spam: More than Just a Nuisance</vt:lpstr>
      <vt:lpstr>Approach: Filter </vt:lpstr>
      <vt:lpstr>Approach #1: Content Filters </vt:lpstr>
      <vt:lpstr>Problems with Content Filtering</vt:lpstr>
      <vt:lpstr>Approach #2: IP Addresses</vt:lpstr>
      <vt:lpstr>Main Idea: Network-Based Filtering</vt:lpstr>
      <vt:lpstr>Challenges</vt:lpstr>
      <vt:lpstr>Surprising: BGP “Spectrum Agility”</vt:lpstr>
      <vt:lpstr>Other Findings</vt:lpstr>
      <vt:lpstr>Challenges</vt:lpstr>
      <vt:lpstr>Finding the Right Features</vt:lpstr>
      <vt:lpstr>Set of Network-Level Features</vt:lpstr>
      <vt:lpstr>Sender-Receiver Geodesic Distance</vt:lpstr>
      <vt:lpstr>Density of Senders in IP Space</vt:lpstr>
      <vt:lpstr>Local Time of Day at Sender</vt:lpstr>
      <vt:lpstr>Combining Features: RuleFit</vt:lpstr>
      <vt:lpstr>SNARE: Putting it Together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Security: Spam</dc:title>
  <dc:creator>Nick Feamster</dc:creator>
  <cp:lastModifiedBy>Nick Feamster</cp:lastModifiedBy>
  <cp:revision>2</cp:revision>
  <dcterms:created xsi:type="dcterms:W3CDTF">2011-11-22T20:28:11Z</dcterms:created>
  <dcterms:modified xsi:type="dcterms:W3CDTF">2011-11-22T20:29:18Z</dcterms:modified>
</cp:coreProperties>
</file>