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8"/>
  </p:notesMasterIdLst>
  <p:sldIdLst>
    <p:sldId id="357" r:id="rId2"/>
    <p:sldId id="358" r:id="rId3"/>
    <p:sldId id="359" r:id="rId4"/>
    <p:sldId id="360" r:id="rId5"/>
    <p:sldId id="361" r:id="rId6"/>
    <p:sldId id="362" r:id="rId7"/>
    <p:sldId id="327" r:id="rId8"/>
    <p:sldId id="331" r:id="rId9"/>
    <p:sldId id="332" r:id="rId10"/>
    <p:sldId id="356" r:id="rId11"/>
    <p:sldId id="336" r:id="rId12"/>
    <p:sldId id="344" r:id="rId13"/>
    <p:sldId id="319" r:id="rId14"/>
    <p:sldId id="348" r:id="rId15"/>
    <p:sldId id="320" r:id="rId16"/>
    <p:sldId id="349" r:id="rId17"/>
    <p:sldId id="314" r:id="rId18"/>
    <p:sldId id="315" r:id="rId19"/>
    <p:sldId id="343" r:id="rId20"/>
    <p:sldId id="339" r:id="rId21"/>
    <p:sldId id="341" r:id="rId22"/>
    <p:sldId id="354" r:id="rId23"/>
    <p:sldId id="350" r:id="rId24"/>
    <p:sldId id="353" r:id="rId25"/>
    <p:sldId id="351" r:id="rId26"/>
    <p:sldId id="35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0FA83A-2F94-4540-B373-7C6E8E0CF9B1}">
          <p14:sldIdLst>
            <p14:sldId id="357"/>
            <p14:sldId id="358"/>
            <p14:sldId id="359"/>
            <p14:sldId id="360"/>
            <p14:sldId id="361"/>
            <p14:sldId id="362"/>
            <p14:sldId id="327"/>
            <p14:sldId id="331"/>
            <p14:sldId id="332"/>
            <p14:sldId id="356"/>
            <p14:sldId id="336"/>
            <p14:sldId id="344"/>
            <p14:sldId id="319"/>
            <p14:sldId id="348"/>
            <p14:sldId id="320"/>
            <p14:sldId id="349"/>
            <p14:sldId id="314"/>
            <p14:sldId id="315"/>
            <p14:sldId id="343"/>
            <p14:sldId id="339"/>
            <p14:sldId id="341"/>
            <p14:sldId id="354"/>
            <p14:sldId id="350"/>
            <p14:sldId id="353"/>
            <p14:sldId id="351"/>
            <p14:sldId id="35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86" autoAdjust="0"/>
  </p:normalViewPr>
  <p:slideViewPr>
    <p:cSldViewPr>
      <p:cViewPr varScale="1">
        <p:scale>
          <a:sx n="64" d="100"/>
          <a:sy n="64" d="100"/>
        </p:scale>
        <p:origin x="-13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EEB8A-45C1-4A95-BCB2-883405DB5E71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5D687-B85B-4A0B-873B-D6B6A917E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6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ISPs signal</a:t>
            </a:r>
            <a:r>
              <a:rPr lang="en-US" baseline="0" dirty="0" smtClean="0"/>
              <a:t> costs through congestion. It might be desirable to signal cost through prices, instead of dropping packets.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5D687-B85B-4A0B-873B-D6B6A917ED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61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r>
              <a:rPr lang="en-US" baseline="0" dirty="0" smtClean="0"/>
              <a:t> services, such as postal service and airlines, have many pricing tiers – for some reason the current Internet has only 1 or few pricing tiers.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5D687-B85B-4A0B-873B-D6B6A917ED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9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Servicing cost – cost to service one bit</a:t>
            </a:r>
            <a:r>
              <a:rPr lang="en-US" baseline="0" dirty="0" smtClean="0"/>
              <a:t> of traffic. It is possible to extend the model to account 95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percentile, or to consider: cost = servicing cost * log(traffic demand).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See equation (1) for generic profit formula.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5D687-B85B-4A0B-873B-D6B6A917ED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7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equations</a:t>
            </a:r>
            <a:r>
              <a:rPr lang="en-US" baseline="0" dirty="0" smtClean="0"/>
              <a:t> (2) and (7) for CED and </a:t>
            </a:r>
            <a:r>
              <a:rPr lang="en-US" baseline="0" dirty="0" err="1" smtClean="0"/>
              <a:t>Logit</a:t>
            </a:r>
            <a:r>
              <a:rPr lang="en-US" baseline="0" dirty="0" smtClean="0"/>
              <a:t> demand functions.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5D687-B85B-4A0B-873B-D6B6A917ED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42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section</a:t>
            </a:r>
            <a:r>
              <a:rPr lang="en-US" baseline="0" dirty="0" smtClean="0"/>
              <a:t> 4.1.3 for more details.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5D687-B85B-4A0B-873B-D6B6A917ED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8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C2CD-C3DF-4FED-B6A8-053FF97CB0F9}" type="datetime1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AF302-ED21-4A43-A597-753DB810E905}" type="datetime1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1A50-5DCA-4674-970E-38A6A82D4ED4}" type="datetime1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54B5-FC31-4419-A4C9-FECD0B940835}" type="datetime1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2972-20F5-475D-85DD-807F9AAA5F5C}" type="datetime1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E995-AE6C-42FF-BFF0-305E29560422}" type="datetime1">
              <a:rPr lang="en-US" smtClean="0"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7BD1-FA1D-4F90-88DB-7155030C1229}" type="datetime1">
              <a:rPr lang="en-US" smtClean="0"/>
              <a:t>9/20/2011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FA8F-70B5-4CDD-A8E6-217555E85D86}" type="datetime1">
              <a:rPr lang="en-US" smtClean="0"/>
              <a:t>9/20/2011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BDE0-4653-49B4-B7E6-05F73A5A1A72}" type="datetime1">
              <a:rPr lang="en-US" smtClean="0"/>
              <a:t>9/20/2011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3BD8-EF32-40D2-8F69-75AD8562286F}" type="datetime1">
              <a:rPr lang="en-US" smtClean="0"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CBEB323-891D-4C1F-8783-F4082D9EE42B}" type="datetime1">
              <a:rPr lang="en-US" smtClean="0"/>
              <a:t>9/20/2011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BCF7D4-B091-4005-BF09-DF7B254999B1}" type="datetime1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B28A82F-9C4A-4380-91CB-C218E4B630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Internet Economics</a:t>
            </a:r>
            <a:br>
              <a:rPr lang="en-US" dirty="0" smtClean="0"/>
            </a:br>
            <a:r>
              <a:rPr lang="en-US" sz="3600" dirty="0" smtClean="0"/>
              <a:t>CS6250 - Fall 2011</a:t>
            </a:r>
            <a:endParaRPr lang="en-US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Vytautas</a:t>
            </a:r>
            <a:r>
              <a:rPr lang="en-US" dirty="0" smtClean="0"/>
              <a:t> </a:t>
            </a:r>
            <a:r>
              <a:rPr lang="en-US" dirty="0" err="1" smtClean="0"/>
              <a:t>Valancius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4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Challenges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03488"/>
            <a:ext cx="7696200" cy="3733800"/>
          </a:xfrm>
        </p:spPr>
        <p:txBody>
          <a:bodyPr rtlCol="0">
            <a:normAutofit fontScale="85000" lnSpcReduction="10000"/>
          </a:bodyPr>
          <a:lstStyle/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Construct an ISP profit model that accounts for: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b="1" dirty="0" smtClean="0"/>
              <a:t>Demand</a:t>
            </a:r>
            <a:r>
              <a:rPr lang="en-US" dirty="0" smtClean="0"/>
              <a:t> to destinations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b="1" dirty="0" smtClean="0"/>
              <a:t>Servicing costs </a:t>
            </a:r>
            <a:r>
              <a:rPr lang="en-US" dirty="0" smtClean="0"/>
              <a:t>of destinations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dirty="0" smtClean="0"/>
              <a:t>Drive the model with </a:t>
            </a:r>
            <a:r>
              <a:rPr lang="en-US" b="1" dirty="0" smtClean="0"/>
              <a:t>real data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b="1" dirty="0" smtClean="0"/>
              <a:t>Demand functions </a:t>
            </a:r>
            <a:r>
              <a:rPr lang="en-US" dirty="0" smtClean="0"/>
              <a:t>from </a:t>
            </a:r>
            <a:r>
              <a:rPr lang="en-US" b="1" dirty="0" smtClean="0"/>
              <a:t>real traffic data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b="1" dirty="0" smtClean="0"/>
              <a:t>Servicing costs </a:t>
            </a:r>
            <a:r>
              <a:rPr lang="en-US" dirty="0" smtClean="0"/>
              <a:t>from </a:t>
            </a:r>
            <a:r>
              <a:rPr lang="en-US" b="1" dirty="0" smtClean="0"/>
              <a:t>real topology data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endParaRPr lang="en-US" dirty="0"/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dirty="0" smtClean="0"/>
              <a:t>Test the effects of tiered pricing!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6A2F2-A433-4A43-B355-4BDAF160853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1979613" y="1524000"/>
            <a:ext cx="48418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FF0000"/>
                </a:solidFill>
              </a:rPr>
              <a:t>How can we test the effects of</a:t>
            </a:r>
          </a:p>
          <a:p>
            <a:pPr algn="ctr"/>
            <a:r>
              <a:rPr lang="en-US" sz="2800" b="1">
                <a:solidFill>
                  <a:srgbClr val="FF0000"/>
                </a:solidFill>
              </a:rPr>
              <a:t>tiered pricing on ISP profits?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5562600"/>
            <a:ext cx="8382000" cy="0"/>
          </a:xfrm>
          <a:prstGeom prst="line">
            <a:avLst/>
          </a:prstGeom>
          <a:ln w="254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2400" y="3962400"/>
            <a:ext cx="8382000" cy="0"/>
          </a:xfrm>
          <a:prstGeom prst="line">
            <a:avLst/>
          </a:prstGeom>
          <a:ln w="254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2075" y="3001963"/>
            <a:ext cx="1122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en-US" b="1">
                <a:solidFill>
                  <a:srgbClr val="C00000"/>
                </a:solidFill>
              </a:rPr>
              <a:t>Modeling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03188" y="4325938"/>
            <a:ext cx="10652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/>
            <a:r>
              <a:rPr lang="en-US" b="1">
                <a:solidFill>
                  <a:srgbClr val="C00000"/>
                </a:solidFill>
              </a:rPr>
              <a:t>Data</a:t>
            </a:r>
          </a:p>
          <a:p>
            <a:pPr algn="ctr"/>
            <a:r>
              <a:rPr lang="en-US" b="1">
                <a:solidFill>
                  <a:srgbClr val="C00000"/>
                </a:solidFill>
              </a:rPr>
              <a:t>mapping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3188" y="5616575"/>
            <a:ext cx="1162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/>
            <a:r>
              <a:rPr lang="en-US" b="1">
                <a:solidFill>
                  <a:srgbClr val="C00000"/>
                </a:solidFill>
              </a:rPr>
              <a:t>Number</a:t>
            </a:r>
          </a:p>
          <a:p>
            <a:pPr algn="ctr"/>
            <a:r>
              <a:rPr lang="en-US" b="1">
                <a:solidFill>
                  <a:srgbClr val="C00000"/>
                </a:solidFill>
              </a:rPr>
              <a:t>crunching</a:t>
            </a:r>
          </a:p>
        </p:txBody>
      </p:sp>
    </p:spTree>
    <p:extLst>
      <p:ext uri="{BB962C8B-B14F-4D97-AF65-F5344CB8AC3E}">
        <p14:creationId xmlns:p14="http://schemas.microsoft.com/office/powerpoint/2010/main" val="199344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ISP Profit Model: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Flow revenue</a:t>
            </a:r>
          </a:p>
          <a:p>
            <a:pPr lvl="1"/>
            <a:r>
              <a:rPr lang="en-US" b="1" dirty="0" smtClean="0"/>
              <a:t>Price * Traffic Demand</a:t>
            </a:r>
          </a:p>
          <a:p>
            <a:pPr lvl="1"/>
            <a:r>
              <a:rPr lang="en-US" dirty="0" smtClean="0"/>
              <a:t>Traffic Demand is a function of price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do we </a:t>
            </a:r>
            <a:r>
              <a:rPr lang="en-US" b="1" dirty="0" smtClean="0">
                <a:solidFill>
                  <a:srgbClr val="FF0000"/>
                </a:solidFill>
              </a:rPr>
              <a:t>model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discover</a:t>
            </a:r>
            <a:r>
              <a:rPr lang="en-US" dirty="0" smtClean="0">
                <a:solidFill>
                  <a:srgbClr val="FF0000"/>
                </a:solidFill>
              </a:rPr>
              <a:t> demand functions?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Flow cost</a:t>
            </a:r>
          </a:p>
          <a:p>
            <a:pPr lvl="1"/>
            <a:r>
              <a:rPr lang="en-US" b="1" dirty="0" smtClean="0"/>
              <a:t>Servicing Cost * Traffic Demand</a:t>
            </a:r>
          </a:p>
          <a:p>
            <a:pPr lvl="1"/>
            <a:r>
              <a:rPr lang="en-US" dirty="0" smtClean="0"/>
              <a:t>Servicing Cost is a function of distance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do we </a:t>
            </a:r>
            <a:r>
              <a:rPr lang="en-US" b="1" dirty="0" smtClean="0">
                <a:solidFill>
                  <a:srgbClr val="FF0000"/>
                </a:solidFill>
              </a:rPr>
              <a:t>model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discover</a:t>
            </a:r>
            <a:r>
              <a:rPr lang="en-US" dirty="0" smtClean="0">
                <a:solidFill>
                  <a:srgbClr val="FF0000"/>
                </a:solidFill>
              </a:rPr>
              <a:t> servicing costs?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" y="164392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Profit = Revenue – Costs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66170" y="2028641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(for all flows)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956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152400" y="1676400"/>
            <a:ext cx="2971800" cy="361075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2000" dirty="0" smtClean="0"/>
              <a:t>1. Finding Demand Functions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3251920" y="4097419"/>
            <a:ext cx="2356900" cy="268438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2000" dirty="0" smtClean="0"/>
              <a:t>3. Reconciling cost with demand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5783051" y="1676400"/>
            <a:ext cx="3048000" cy="361075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2000" dirty="0" smtClean="0"/>
              <a:t>2. Modeling Costs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Modeling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399" y="1953931"/>
            <a:ext cx="2271456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Traffic Demands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1954250"/>
            <a:ext cx="2728119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Network Topologies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75912" y="1955208"/>
            <a:ext cx="1978427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Prices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2896396"/>
            <a:ext cx="2271776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Demand Models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74377" y="3866586"/>
            <a:ext cx="257955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Demand Functions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2821" y="2910056"/>
            <a:ext cx="1755609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Cost Models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268899" y="3866586"/>
            <a:ext cx="1930721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Relative costs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578505" y="4521501"/>
            <a:ext cx="1773242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Profit Model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443853" y="5591145"/>
            <a:ext cx="2042547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Absolute costs</a:t>
            </a:r>
            <a:endParaRPr lang="en-US" sz="2400" dirty="0"/>
          </a:p>
        </p:txBody>
      </p:sp>
      <p:cxnSp>
        <p:nvCxnSpPr>
          <p:cNvPr id="23" name="Straight Arrow Connector 22"/>
          <p:cNvCxnSpPr>
            <a:stCxn id="5" idx="2"/>
            <a:endCxn id="16" idx="0"/>
          </p:cNvCxnSpPr>
          <p:nvPr/>
        </p:nvCxnSpPr>
        <p:spPr>
          <a:xfrm>
            <a:off x="1669127" y="2415596"/>
            <a:ext cx="161" cy="48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804855" y="2415596"/>
            <a:ext cx="1246970" cy="494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2"/>
            <a:endCxn id="18" idx="0"/>
          </p:cNvCxnSpPr>
          <p:nvPr/>
        </p:nvCxnSpPr>
        <p:spPr>
          <a:xfrm flipH="1">
            <a:off x="7230626" y="2415915"/>
            <a:ext cx="834" cy="494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2"/>
            <a:endCxn id="19" idx="0"/>
          </p:cNvCxnSpPr>
          <p:nvPr/>
        </p:nvCxnSpPr>
        <p:spPr>
          <a:xfrm>
            <a:off x="7230626" y="3371721"/>
            <a:ext cx="3634" cy="4948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1"/>
          </p:cNvCxnSpPr>
          <p:nvPr/>
        </p:nvCxnSpPr>
        <p:spPr>
          <a:xfrm flipH="1">
            <a:off x="5351747" y="4097419"/>
            <a:ext cx="917152" cy="424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3"/>
          </p:cNvCxnSpPr>
          <p:nvPr/>
        </p:nvCxnSpPr>
        <p:spPr>
          <a:xfrm>
            <a:off x="2953929" y="4097419"/>
            <a:ext cx="655943" cy="424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9" idx="2"/>
            <a:endCxn id="20" idx="0"/>
          </p:cNvCxnSpPr>
          <p:nvPr/>
        </p:nvCxnSpPr>
        <p:spPr>
          <a:xfrm>
            <a:off x="4465126" y="2416873"/>
            <a:ext cx="0" cy="2104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2"/>
            <a:endCxn id="21" idx="0"/>
          </p:cNvCxnSpPr>
          <p:nvPr/>
        </p:nvCxnSpPr>
        <p:spPr>
          <a:xfrm>
            <a:off x="4465126" y="4983166"/>
            <a:ext cx="1" cy="607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6" idx="2"/>
            <a:endCxn id="17" idx="0"/>
          </p:cNvCxnSpPr>
          <p:nvPr/>
        </p:nvCxnSpPr>
        <p:spPr>
          <a:xfrm flipH="1">
            <a:off x="1664153" y="3358061"/>
            <a:ext cx="5135" cy="508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02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4" grpId="1" animBg="1"/>
      <p:bldP spid="45" grpId="0" animBg="1"/>
      <p:bldP spid="45" grpId="1" animBg="1"/>
      <p:bldP spid="5" grpId="0" animBg="1"/>
      <p:bldP spid="6" grpId="0" animBg="1"/>
      <p:bldP spid="9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Demand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2168590"/>
            <a:ext cx="5185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Demand = F(Price, Valuation, Elasticity)</a:t>
            </a:r>
            <a:endParaRPr lang="en-US" sz="2400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2519791" y="3851170"/>
            <a:ext cx="451059" cy="3810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4479002"/>
            <a:ext cx="5367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Valuation = F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(Price, Demand, Elasticity)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8969" y="1660758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Canonical </a:t>
            </a:r>
            <a:r>
              <a:rPr lang="en-US" sz="2400" b="1" dirty="0" smtClean="0"/>
              <a:t>destination demand </a:t>
            </a:r>
            <a:r>
              <a:rPr lang="en-US" sz="2400" b="1" dirty="0" smtClean="0"/>
              <a:t>function:</a:t>
            </a:r>
            <a:endParaRPr lang="en-US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104891" y="1981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104891" y="3429000"/>
            <a:ext cx="2057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28789" y="1891591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278589" y="3443166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6409691" y="2076257"/>
            <a:ext cx="762000" cy="12003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09691" y="2676428"/>
            <a:ext cx="1371600" cy="3715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71410" y="2338598"/>
            <a:ext cx="1640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Elastic demand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629400" y="1796534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Inelastic demand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629401" y="2076257"/>
            <a:ext cx="233044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696200" y="2707930"/>
            <a:ext cx="152400" cy="228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38907" y="2735280"/>
            <a:ext cx="52325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Valuation – how valuable flow is</a:t>
            </a:r>
          </a:p>
          <a:p>
            <a:r>
              <a:rPr lang="en-US" sz="2000" dirty="0" smtClean="0"/>
              <a:t>Elasticity – how fast demand changes with price</a:t>
            </a:r>
            <a:endParaRPr lang="en-US" sz="2000" dirty="0"/>
          </a:p>
        </p:txBody>
      </p:sp>
      <p:sp>
        <p:nvSpPr>
          <p:cNvPr id="1031" name="TextBox 1030"/>
          <p:cNvSpPr txBox="1"/>
          <p:nvPr/>
        </p:nvSpPr>
        <p:spPr>
          <a:xfrm>
            <a:off x="625839" y="5355316"/>
            <a:ext cx="1568058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Current price</a:t>
            </a:r>
            <a:endParaRPr lang="en-US" sz="2000" dirty="0"/>
          </a:p>
        </p:txBody>
      </p:sp>
      <p:sp>
        <p:nvSpPr>
          <p:cNvPr id="1032" name="TextBox 1031"/>
          <p:cNvSpPr txBox="1"/>
          <p:nvPr/>
        </p:nvSpPr>
        <p:spPr>
          <a:xfrm>
            <a:off x="2589037" y="5950059"/>
            <a:ext cx="1505540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Current flow</a:t>
            </a:r>
          </a:p>
          <a:p>
            <a:pPr algn="ctr"/>
            <a:r>
              <a:rPr lang="en-US" sz="2000" dirty="0" smtClean="0"/>
              <a:t>demand</a:t>
            </a:r>
          </a:p>
        </p:txBody>
      </p:sp>
      <p:sp>
        <p:nvSpPr>
          <p:cNvPr id="1033" name="TextBox 1032"/>
          <p:cNvSpPr txBox="1"/>
          <p:nvPr/>
        </p:nvSpPr>
        <p:spPr>
          <a:xfrm>
            <a:off x="4425753" y="5334904"/>
            <a:ext cx="3270447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Assumed range of </a:t>
            </a:r>
            <a:r>
              <a:rPr lang="en-US" sz="2000" dirty="0" err="1" smtClean="0"/>
              <a:t>elasticities</a:t>
            </a:r>
            <a:endParaRPr lang="en-US" sz="2000" dirty="0"/>
          </a:p>
        </p:txBody>
      </p:sp>
      <p:cxnSp>
        <p:nvCxnSpPr>
          <p:cNvPr id="1035" name="Straight Arrow Connector 1034"/>
          <p:cNvCxnSpPr/>
          <p:nvPr/>
        </p:nvCxnSpPr>
        <p:spPr>
          <a:xfrm flipV="1">
            <a:off x="1905000" y="4862433"/>
            <a:ext cx="508508" cy="394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9" name="Straight Arrow Connector 1038"/>
          <p:cNvCxnSpPr/>
          <p:nvPr/>
        </p:nvCxnSpPr>
        <p:spPr>
          <a:xfrm flipV="1">
            <a:off x="3484474" y="4940667"/>
            <a:ext cx="0" cy="8147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1" name="Straight Arrow Connector 1040"/>
          <p:cNvCxnSpPr/>
          <p:nvPr/>
        </p:nvCxnSpPr>
        <p:spPr>
          <a:xfrm flipH="1" flipV="1">
            <a:off x="4953000" y="4862433"/>
            <a:ext cx="475789" cy="394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01634" y="5997714"/>
            <a:ext cx="3121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We mapped traffic data to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demand functions!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55169" y="3810000"/>
            <a:ext cx="5333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How to find the demand function parameters?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5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/>
      <p:bldP spid="11" grpId="0"/>
      <p:bldP spid="18" grpId="0"/>
      <p:bldP spid="19" grpId="0"/>
      <p:bldP spid="25" grpId="0"/>
      <p:bldP spid="27" grpId="0"/>
      <p:bldP spid="1030" grpId="0"/>
      <p:bldP spid="1031" grpId="0" animBg="1"/>
      <p:bldP spid="1032" grpId="0" animBg="1"/>
      <p:bldP spid="1033" grpId="0" animBg="1"/>
      <p:bldP spid="2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152400" y="1676400"/>
            <a:ext cx="2971800" cy="361075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2000" dirty="0" smtClean="0"/>
              <a:t>1. Finding Demand Functions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5783051" y="1676400"/>
            <a:ext cx="3048000" cy="361075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2000" dirty="0" smtClean="0"/>
              <a:t>2. Modeling Costs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Modeling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399" y="1953931"/>
            <a:ext cx="2271456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Traffic Demands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1954250"/>
            <a:ext cx="2728119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Network Topologies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75912" y="1955208"/>
            <a:ext cx="1978427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Prices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2896396"/>
            <a:ext cx="2271776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Demand Models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74377" y="3866586"/>
            <a:ext cx="257955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Demand Functions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2821" y="2910056"/>
            <a:ext cx="1755609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Cost Models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268899" y="3866586"/>
            <a:ext cx="1930721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Relative costs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578505" y="4521501"/>
            <a:ext cx="1773242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Profit Model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443853" y="5591145"/>
            <a:ext cx="2042547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Absolute costs</a:t>
            </a:r>
            <a:endParaRPr lang="en-US" sz="2400" dirty="0"/>
          </a:p>
        </p:txBody>
      </p:sp>
      <p:cxnSp>
        <p:nvCxnSpPr>
          <p:cNvPr id="23" name="Straight Arrow Connector 22"/>
          <p:cNvCxnSpPr>
            <a:stCxn id="5" idx="2"/>
            <a:endCxn id="16" idx="0"/>
          </p:cNvCxnSpPr>
          <p:nvPr/>
        </p:nvCxnSpPr>
        <p:spPr>
          <a:xfrm>
            <a:off x="1669127" y="2415596"/>
            <a:ext cx="161" cy="48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804855" y="2415596"/>
            <a:ext cx="1246970" cy="494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2"/>
            <a:endCxn id="18" idx="0"/>
          </p:cNvCxnSpPr>
          <p:nvPr/>
        </p:nvCxnSpPr>
        <p:spPr>
          <a:xfrm flipH="1">
            <a:off x="7230626" y="2415915"/>
            <a:ext cx="834" cy="494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2"/>
            <a:endCxn id="19" idx="0"/>
          </p:cNvCxnSpPr>
          <p:nvPr/>
        </p:nvCxnSpPr>
        <p:spPr>
          <a:xfrm>
            <a:off x="7230626" y="3371721"/>
            <a:ext cx="3634" cy="4948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1"/>
          </p:cNvCxnSpPr>
          <p:nvPr/>
        </p:nvCxnSpPr>
        <p:spPr>
          <a:xfrm flipH="1">
            <a:off x="5351747" y="4097419"/>
            <a:ext cx="917152" cy="424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3"/>
          </p:cNvCxnSpPr>
          <p:nvPr/>
        </p:nvCxnSpPr>
        <p:spPr>
          <a:xfrm>
            <a:off x="2953929" y="4097419"/>
            <a:ext cx="655943" cy="424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9" idx="2"/>
            <a:endCxn id="20" idx="0"/>
          </p:cNvCxnSpPr>
          <p:nvPr/>
        </p:nvCxnSpPr>
        <p:spPr>
          <a:xfrm>
            <a:off x="4465126" y="2416873"/>
            <a:ext cx="0" cy="2104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2"/>
            <a:endCxn id="21" idx="0"/>
          </p:cNvCxnSpPr>
          <p:nvPr/>
        </p:nvCxnSpPr>
        <p:spPr>
          <a:xfrm>
            <a:off x="4465126" y="4983166"/>
            <a:ext cx="1" cy="607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6" idx="2"/>
            <a:endCxn id="17" idx="0"/>
          </p:cNvCxnSpPr>
          <p:nvPr/>
        </p:nvCxnSpPr>
        <p:spPr>
          <a:xfrm flipH="1">
            <a:off x="1664153" y="3358061"/>
            <a:ext cx="5135" cy="508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4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15</a:t>
            </a:fld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447800" y="2438400"/>
            <a:ext cx="2825983" cy="1070121"/>
            <a:chOff x="1447800" y="2438400"/>
            <a:chExt cx="2825983" cy="1070121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1853745" y="2623066"/>
              <a:ext cx="0" cy="7007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853745" y="3323855"/>
              <a:ext cx="1981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834945" y="3139189"/>
                  <a:ext cx="4388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4945" y="3139189"/>
                  <a:ext cx="438838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447800" y="2438400"/>
                  <a:ext cx="4059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7800" y="2438400"/>
                  <a:ext cx="405945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/>
            <p:cNvCxnSpPr/>
            <p:nvPr/>
          </p:nvCxnSpPr>
          <p:spPr>
            <a:xfrm flipV="1">
              <a:off x="1853745" y="2699266"/>
              <a:ext cx="19050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6300087" y="2362200"/>
            <a:ext cx="4215513" cy="1070121"/>
            <a:chOff x="6300087" y="2362200"/>
            <a:chExt cx="4215513" cy="1070121"/>
          </a:xfrm>
        </p:grpSpPr>
        <p:cxnSp>
          <p:nvCxnSpPr>
            <p:cNvPr id="22" name="Straight Arrow Connector 21"/>
            <p:cNvCxnSpPr/>
            <p:nvPr/>
          </p:nvCxnSpPr>
          <p:spPr>
            <a:xfrm flipV="1">
              <a:off x="6706032" y="2546866"/>
              <a:ext cx="0" cy="7007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6706032" y="3247655"/>
              <a:ext cx="1981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8687232" y="3062989"/>
                  <a:ext cx="4388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7232" y="3062989"/>
                  <a:ext cx="438838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6300087" y="2362200"/>
                  <a:ext cx="4059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0087" y="2362200"/>
                  <a:ext cx="405945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Arc 26"/>
            <p:cNvSpPr/>
            <p:nvPr/>
          </p:nvSpPr>
          <p:spPr>
            <a:xfrm rot="10800000" flipV="1">
              <a:off x="6706032" y="2731532"/>
              <a:ext cx="3809568" cy="624589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447800" y="3657600"/>
            <a:ext cx="2825983" cy="1070121"/>
            <a:chOff x="1447800" y="3657600"/>
            <a:chExt cx="2825983" cy="1070121"/>
          </a:xfrm>
        </p:grpSpPr>
        <p:cxnSp>
          <p:nvCxnSpPr>
            <p:cNvPr id="29" name="Straight Arrow Connector 28"/>
            <p:cNvCxnSpPr/>
            <p:nvPr/>
          </p:nvCxnSpPr>
          <p:spPr>
            <a:xfrm flipV="1">
              <a:off x="1853745" y="3842266"/>
              <a:ext cx="0" cy="7007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853745" y="4543055"/>
              <a:ext cx="1981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3834945" y="4358389"/>
                  <a:ext cx="4388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4945" y="4358389"/>
                  <a:ext cx="438838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447800" y="3657600"/>
                  <a:ext cx="4059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7800" y="3657600"/>
                  <a:ext cx="405945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Straight Connector 34"/>
            <p:cNvCxnSpPr/>
            <p:nvPr/>
          </p:nvCxnSpPr>
          <p:spPr>
            <a:xfrm>
              <a:off x="1853745" y="4458127"/>
              <a:ext cx="609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463345" y="4305727"/>
              <a:ext cx="609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081910" y="4000927"/>
              <a:ext cx="609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2463345" y="3924727"/>
              <a:ext cx="0" cy="61005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3081910" y="3924727"/>
              <a:ext cx="0" cy="61005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6318017" y="3733800"/>
            <a:ext cx="2825983" cy="1070121"/>
            <a:chOff x="2152770" y="5559279"/>
            <a:chExt cx="2825983" cy="1070121"/>
          </a:xfrm>
        </p:grpSpPr>
        <p:cxnSp>
          <p:nvCxnSpPr>
            <p:cNvPr id="46" name="Straight Arrow Connector 45"/>
            <p:cNvCxnSpPr/>
            <p:nvPr/>
          </p:nvCxnSpPr>
          <p:spPr>
            <a:xfrm flipV="1">
              <a:off x="2558715" y="5743945"/>
              <a:ext cx="0" cy="7007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2558715" y="6444734"/>
              <a:ext cx="1981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4539915" y="6260068"/>
                  <a:ext cx="4388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9915" y="6260068"/>
                  <a:ext cx="438838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2152770" y="5559279"/>
                  <a:ext cx="4059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2770" y="5559279"/>
                  <a:ext cx="40594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Connector 49"/>
            <p:cNvCxnSpPr/>
            <p:nvPr/>
          </p:nvCxnSpPr>
          <p:spPr>
            <a:xfrm>
              <a:off x="2558715" y="6227802"/>
              <a:ext cx="15196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710683" y="5999202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2892650" y="6223320"/>
              <a:ext cx="15196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044618" y="599472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244515" y="6227802"/>
              <a:ext cx="15196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396483" y="5999202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548883" y="6227802"/>
              <a:ext cx="15196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700851" y="5999202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853683" y="6227802"/>
              <a:ext cx="15196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4005651" y="5999202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158915" y="6227802"/>
              <a:ext cx="15196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4310883" y="5999202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2883685" y="5834682"/>
              <a:ext cx="0" cy="61005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3217188" y="5837837"/>
              <a:ext cx="0" cy="61005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3548883" y="5837837"/>
              <a:ext cx="0" cy="61005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3853683" y="5837385"/>
              <a:ext cx="0" cy="61005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4158483" y="5837837"/>
              <a:ext cx="0" cy="61005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52400" y="274320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Linear:</a:t>
            </a:r>
            <a:endParaRPr lang="en-US" sz="2800" dirty="0"/>
          </a:p>
        </p:txBody>
      </p:sp>
      <p:sp>
        <p:nvSpPr>
          <p:cNvPr id="65" name="TextBox 64"/>
          <p:cNvSpPr txBox="1"/>
          <p:nvPr/>
        </p:nvSpPr>
        <p:spPr>
          <a:xfrm>
            <a:off x="4777382" y="2667000"/>
            <a:ext cx="154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Concave:</a:t>
            </a:r>
            <a:endParaRPr lang="en-US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145817" y="3954005"/>
            <a:ext cx="1317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Region:</a:t>
            </a:r>
            <a:endParaRPr lang="en-US" sz="2800" dirty="0"/>
          </a:p>
        </p:txBody>
      </p:sp>
      <p:sp>
        <p:nvSpPr>
          <p:cNvPr id="68" name="TextBox 67"/>
          <p:cNvSpPr txBox="1"/>
          <p:nvPr/>
        </p:nvSpPr>
        <p:spPr>
          <a:xfrm>
            <a:off x="4793585" y="4024144"/>
            <a:ext cx="180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Dest</a:t>
            </a:r>
            <a:r>
              <a:rPr lang="en-US" sz="2800" dirty="0" smtClean="0"/>
              <a:t>. type: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44115" y="1557035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How can we model flow costs?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29218" y="4811416"/>
            <a:ext cx="7005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ISP topologies and peering information alone </a:t>
            </a:r>
          </a:p>
          <a:p>
            <a:pPr algn="ctr"/>
            <a:r>
              <a:rPr lang="en-US" sz="2400" dirty="0" smtClean="0"/>
              <a:t>can only provide us with </a:t>
            </a:r>
            <a:r>
              <a:rPr lang="en-US" sz="2400" b="1" dirty="0" smtClean="0"/>
              <a:t>relative flow servicing costs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539915" y="2546866"/>
            <a:ext cx="0" cy="96165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81432" y="3508521"/>
            <a:ext cx="8625219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39915" y="3508521"/>
            <a:ext cx="0" cy="96870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513984" y="5693495"/>
            <a:ext cx="4160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real_costs</a:t>
            </a:r>
            <a:r>
              <a:rPr lang="en-US" sz="2400" b="1" dirty="0" smtClean="0"/>
              <a:t> = </a:t>
            </a:r>
            <a:r>
              <a:rPr lang="el-GR" sz="2400" b="1" dirty="0" smtClean="0"/>
              <a:t>γ</a:t>
            </a:r>
            <a:r>
              <a:rPr lang="en-US" sz="2400" b="1" dirty="0" smtClean="0"/>
              <a:t> * </a:t>
            </a:r>
            <a:r>
              <a:rPr lang="en-US" sz="2400" b="1" dirty="0" err="1" smtClean="0"/>
              <a:t>relative_costs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4677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5" grpId="0"/>
      <p:bldP spid="67" grpId="0"/>
      <p:bldP spid="68" grpId="0"/>
      <p:bldP spid="16" grpId="0"/>
      <p:bldP spid="20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152400" y="1676400"/>
            <a:ext cx="2971800" cy="361075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2000" dirty="0" smtClean="0"/>
              <a:t>1. Finding Demand Functions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3251920" y="4097419"/>
            <a:ext cx="2356900" cy="268438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2000" dirty="0" smtClean="0"/>
              <a:t>3. Reconciling cost with demand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5783051" y="1676400"/>
            <a:ext cx="3048000" cy="361075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2000" dirty="0" smtClean="0"/>
              <a:t>2. Modeling Costs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Modeling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399" y="1953931"/>
            <a:ext cx="2271456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Traffic Demands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1954250"/>
            <a:ext cx="2728119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Network Topologies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75912" y="1955208"/>
            <a:ext cx="1978427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Prices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2896396"/>
            <a:ext cx="2271776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Demand Models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74377" y="3866586"/>
            <a:ext cx="257955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Demand Functions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2821" y="2910056"/>
            <a:ext cx="1755609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Cost Models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268899" y="3866586"/>
            <a:ext cx="1930721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Relative costs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578505" y="4521501"/>
            <a:ext cx="1773242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Profit Model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443853" y="5591145"/>
            <a:ext cx="2042547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Absolute costs</a:t>
            </a:r>
            <a:endParaRPr lang="en-US" sz="2400" dirty="0"/>
          </a:p>
        </p:txBody>
      </p:sp>
      <p:cxnSp>
        <p:nvCxnSpPr>
          <p:cNvPr id="23" name="Straight Arrow Connector 22"/>
          <p:cNvCxnSpPr>
            <a:stCxn id="5" idx="2"/>
            <a:endCxn id="16" idx="0"/>
          </p:cNvCxnSpPr>
          <p:nvPr/>
        </p:nvCxnSpPr>
        <p:spPr>
          <a:xfrm>
            <a:off x="1669127" y="2415596"/>
            <a:ext cx="161" cy="48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804855" y="2415596"/>
            <a:ext cx="1246970" cy="494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2"/>
            <a:endCxn id="18" idx="0"/>
          </p:cNvCxnSpPr>
          <p:nvPr/>
        </p:nvCxnSpPr>
        <p:spPr>
          <a:xfrm flipH="1">
            <a:off x="7230626" y="2415915"/>
            <a:ext cx="834" cy="4941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2"/>
            <a:endCxn id="19" idx="0"/>
          </p:cNvCxnSpPr>
          <p:nvPr/>
        </p:nvCxnSpPr>
        <p:spPr>
          <a:xfrm>
            <a:off x="7230626" y="3371721"/>
            <a:ext cx="3634" cy="4948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1"/>
          </p:cNvCxnSpPr>
          <p:nvPr/>
        </p:nvCxnSpPr>
        <p:spPr>
          <a:xfrm flipH="1">
            <a:off x="5351747" y="4097419"/>
            <a:ext cx="917152" cy="424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3"/>
          </p:cNvCxnSpPr>
          <p:nvPr/>
        </p:nvCxnSpPr>
        <p:spPr>
          <a:xfrm>
            <a:off x="2953929" y="4097419"/>
            <a:ext cx="655943" cy="424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9" idx="2"/>
            <a:endCxn id="20" idx="0"/>
          </p:cNvCxnSpPr>
          <p:nvPr/>
        </p:nvCxnSpPr>
        <p:spPr>
          <a:xfrm>
            <a:off x="4465126" y="2416873"/>
            <a:ext cx="0" cy="2104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2"/>
            <a:endCxn id="21" idx="0"/>
          </p:cNvCxnSpPr>
          <p:nvPr/>
        </p:nvCxnSpPr>
        <p:spPr>
          <a:xfrm>
            <a:off x="4465126" y="4983166"/>
            <a:ext cx="1" cy="607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6" idx="2"/>
            <a:endCxn id="17" idx="0"/>
          </p:cNvCxnSpPr>
          <p:nvPr/>
        </p:nvCxnSpPr>
        <p:spPr>
          <a:xfrm flipH="1">
            <a:off x="1664153" y="3358061"/>
            <a:ext cx="5135" cy="508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4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Normalizing Costs and Demands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17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367" y="58674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Data mapping is complete: we know demands and costs!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Subject to the noise that is inherent in any structural estimation.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9868" y="2266890"/>
            <a:ext cx="7760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Profit = Revenue – Costs = F(</a:t>
            </a:r>
            <a:r>
              <a:rPr lang="en-US" sz="2000" b="1" dirty="0" smtClean="0"/>
              <a:t>price</a:t>
            </a:r>
            <a:r>
              <a:rPr lang="en-US" sz="2000" dirty="0" smtClean="0"/>
              <a:t>, </a:t>
            </a:r>
            <a:r>
              <a:rPr lang="en-US" sz="2000" b="1" dirty="0" smtClean="0"/>
              <a:t>valuations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elasticities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real_costs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>
            <a:off x="4211365" y="2667000"/>
            <a:ext cx="457200" cy="3768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58785" y="3181290"/>
            <a:ext cx="5362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F’(</a:t>
            </a:r>
            <a:r>
              <a:rPr lang="en-US" sz="2000" b="1" dirty="0" smtClean="0"/>
              <a:t>price*</a:t>
            </a:r>
            <a:r>
              <a:rPr lang="en-US" sz="2000" dirty="0" smtClean="0"/>
              <a:t>, </a:t>
            </a:r>
            <a:r>
              <a:rPr lang="en-US" sz="2000" b="1" dirty="0" smtClean="0"/>
              <a:t>valuations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elasticities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real_costs</a:t>
            </a:r>
            <a:r>
              <a:rPr lang="en-US" sz="2000" dirty="0" smtClean="0"/>
              <a:t>) = 0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261054" y="4114800"/>
            <a:ext cx="6357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F’ (</a:t>
            </a:r>
            <a:r>
              <a:rPr lang="en-US" sz="2000" b="1" dirty="0" smtClean="0"/>
              <a:t>price*</a:t>
            </a:r>
            <a:r>
              <a:rPr lang="en-US" sz="2000" dirty="0" smtClean="0"/>
              <a:t>, </a:t>
            </a:r>
            <a:r>
              <a:rPr lang="en-US" sz="2000" b="1" dirty="0" smtClean="0"/>
              <a:t>valuations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elasticities</a:t>
            </a:r>
            <a:r>
              <a:rPr lang="en-US" sz="2000" b="1" dirty="0" smtClean="0"/>
              <a:t>, </a:t>
            </a:r>
            <a:r>
              <a:rPr lang="el-GR" sz="2000" b="1" dirty="0">
                <a:solidFill>
                  <a:srgbClr val="FF0000"/>
                </a:solidFill>
              </a:rPr>
              <a:t>γ</a:t>
            </a:r>
            <a:r>
              <a:rPr lang="en-US" sz="2000" b="1" dirty="0" smtClean="0"/>
              <a:t> * </a:t>
            </a:r>
            <a:r>
              <a:rPr lang="en-US" sz="2000" b="1" dirty="0" err="1" smtClean="0"/>
              <a:t>relative_costs</a:t>
            </a:r>
            <a:r>
              <a:rPr lang="en-US" sz="2000" dirty="0" smtClean="0"/>
              <a:t>) = 0</a:t>
            </a:r>
            <a:endParaRPr lang="en-US" sz="2000" dirty="0"/>
          </a:p>
        </p:txBody>
      </p:sp>
      <p:sp>
        <p:nvSpPr>
          <p:cNvPr id="18" name="Down Arrow 17"/>
          <p:cNvSpPr/>
          <p:nvPr/>
        </p:nvSpPr>
        <p:spPr>
          <a:xfrm>
            <a:off x="4211365" y="3702570"/>
            <a:ext cx="457200" cy="3768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211364" y="4572000"/>
            <a:ext cx="457200" cy="3768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481090" y="5105400"/>
            <a:ext cx="58977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γ</a:t>
            </a:r>
            <a:r>
              <a:rPr lang="en-US" sz="2000" b="1" dirty="0" smtClean="0"/>
              <a:t> = </a:t>
            </a:r>
            <a:r>
              <a:rPr lang="en-US" sz="2000" dirty="0" smtClean="0"/>
              <a:t>F</a:t>
            </a:r>
            <a:r>
              <a:rPr lang="en-US" sz="2000" baseline="30000" dirty="0" smtClean="0"/>
              <a:t>’-1(</a:t>
            </a:r>
            <a:r>
              <a:rPr lang="en-US" sz="2000" b="1" dirty="0" smtClean="0"/>
              <a:t>price*</a:t>
            </a:r>
            <a:r>
              <a:rPr lang="en-US" sz="2000" dirty="0" smtClean="0"/>
              <a:t>, </a:t>
            </a:r>
            <a:r>
              <a:rPr lang="en-US" sz="2000" b="1" dirty="0" smtClean="0"/>
              <a:t>valuations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elasticities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relative_costs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63509" y="1676400"/>
            <a:ext cx="7152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Assuming ISP is rational and profit maximizing: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663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5" grpId="0" animBg="1"/>
      <p:bldP spid="16" grpId="0"/>
      <p:bldP spid="17" grpId="0"/>
      <p:bldP spid="18" grpId="0" animBg="1"/>
      <p:bldP spid="19" grpId="0" animBg="1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ISP Pricing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644409"/>
          </a:xfrm>
        </p:spPr>
        <p:txBody>
          <a:bodyPr>
            <a:normAutofit fontScale="77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 smtClean="0"/>
              <a:t>Select a number of pricing tiers to test</a:t>
            </a:r>
          </a:p>
          <a:p>
            <a:pPr marL="925830" lvl="1" indent="-514350"/>
            <a:r>
              <a:rPr lang="en-US" dirty="0" smtClean="0"/>
              <a:t>1, 2, 3, etc.</a:t>
            </a:r>
          </a:p>
          <a:p>
            <a:pPr marL="633222" indent="-514350">
              <a:buFont typeface="+mj-lt"/>
              <a:buAutoNum type="arabicPeriod"/>
            </a:pP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Map flows into pricing tiers</a:t>
            </a:r>
          </a:p>
          <a:p>
            <a:pPr marL="925830" lvl="1" indent="-514350"/>
            <a:r>
              <a:rPr lang="en-US" dirty="0" smtClean="0"/>
              <a:t>Optimal mapping and mapping heuristics</a:t>
            </a:r>
          </a:p>
          <a:p>
            <a:pPr marL="633222" indent="-514350">
              <a:buFont typeface="+mj-lt"/>
              <a:buAutoNum type="arabicPeriod"/>
            </a:pP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Find profit maximizing price for each pricing tier and compute the profit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4498" y="4831140"/>
            <a:ext cx="58625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Repeat above for: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2x demand models 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4x cost models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3x network topologies and traffic matrices</a:t>
            </a:r>
          </a:p>
        </p:txBody>
      </p:sp>
    </p:spTree>
    <p:extLst>
      <p:ext uri="{BB962C8B-B14F-4D97-AF65-F5344CB8AC3E}">
        <p14:creationId xmlns:p14="http://schemas.microsoft.com/office/powerpoint/2010/main" val="377807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Results: Profit Capture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259" y="2001187"/>
            <a:ext cx="6795541" cy="42472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0" y="6263816"/>
            <a:ext cx="4852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*Elasticity – 1.1, base cost – 20%, seed price - $20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26557" y="1595390"/>
            <a:ext cx="7877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Constant elasticity demand </a:t>
            </a:r>
            <a:r>
              <a:rPr lang="en-US" sz="2800" dirty="0" smtClean="0"/>
              <a:t>with </a:t>
            </a:r>
            <a:r>
              <a:rPr lang="en-US" sz="2800" b="1" dirty="0" smtClean="0"/>
              <a:t>linear cost model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3396920"/>
            <a:ext cx="31150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Tier 1: Local </a:t>
            </a:r>
            <a:r>
              <a:rPr lang="en-US" sz="2000" dirty="0"/>
              <a:t>t</a:t>
            </a:r>
            <a:r>
              <a:rPr lang="en-US" sz="2000" dirty="0" smtClean="0"/>
              <a:t>raffic</a:t>
            </a:r>
          </a:p>
          <a:p>
            <a:r>
              <a:rPr lang="en-US" sz="2000" dirty="0" smtClean="0"/>
              <a:t>Tier 2: The rest of the traffic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200400" y="3396920"/>
            <a:ext cx="914400" cy="184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069266" y="3276600"/>
            <a:ext cx="0" cy="243840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79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Life </a:t>
            </a:r>
            <a:r>
              <a:rPr lang="en-US" dirty="0"/>
              <a:t>W</a:t>
            </a:r>
            <a:r>
              <a:rPr lang="en-US" dirty="0" smtClean="0"/>
              <a:t>as Simple: Phone Networks</a:t>
            </a:r>
          </a:p>
          <a:p>
            <a:r>
              <a:rPr lang="en-US" dirty="0" smtClean="0"/>
              <a:t>Network of Networks: The Internet</a:t>
            </a:r>
          </a:p>
          <a:p>
            <a:pPr lvl="1"/>
            <a:r>
              <a:rPr lang="en-US" dirty="0" smtClean="0"/>
              <a:t>Connectivity structure</a:t>
            </a:r>
          </a:p>
          <a:p>
            <a:r>
              <a:rPr lang="en-US" dirty="0" smtClean="0"/>
              <a:t>Pricing in the Internet: One-Size-Fits-All</a:t>
            </a:r>
          </a:p>
          <a:p>
            <a:pPr lvl="1"/>
            <a:r>
              <a:rPr lang="en-US" dirty="0" smtClean="0"/>
              <a:t>Consumer demand</a:t>
            </a:r>
          </a:p>
          <a:p>
            <a:pPr lvl="1"/>
            <a:r>
              <a:rPr lang="en-US" dirty="0" smtClean="0"/>
              <a:t>Network costs</a:t>
            </a:r>
          </a:p>
          <a:p>
            <a:pPr lvl="1"/>
            <a:r>
              <a:rPr lang="en-US" dirty="0" smtClean="0"/>
              <a:t>Pricing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Results: Big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51" y="2133600"/>
            <a:ext cx="3535680" cy="2209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105025"/>
            <a:ext cx="3581400" cy="2238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165" y="4604478"/>
            <a:ext cx="3605635" cy="22535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190" y="4581369"/>
            <a:ext cx="3642610" cy="22766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88487" y="1524000"/>
            <a:ext cx="19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Linear Cost Model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73803" y="1524000"/>
            <a:ext cx="218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Concave Cost Model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4990" y="2762547"/>
            <a:ext cx="11015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Constant</a:t>
            </a:r>
          </a:p>
          <a:p>
            <a:pPr algn="ctr"/>
            <a:r>
              <a:rPr lang="en-US" b="1" dirty="0" smtClean="0"/>
              <a:t>Elasticity</a:t>
            </a:r>
          </a:p>
          <a:p>
            <a:pPr algn="ctr"/>
            <a:r>
              <a:rPr lang="en-US" b="1" dirty="0" smtClean="0"/>
              <a:t>Demand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-43659" y="5257800"/>
            <a:ext cx="1034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Logit</a:t>
            </a:r>
            <a:endParaRPr lang="en-US" b="1" dirty="0" smtClean="0"/>
          </a:p>
          <a:p>
            <a:pPr algn="ctr"/>
            <a:r>
              <a:rPr lang="en-US" b="1" dirty="0" smtClean="0"/>
              <a:t>Demand</a:t>
            </a:r>
            <a:endParaRPr lang="en-US" b="1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876800" y="1524000"/>
            <a:ext cx="0" cy="52578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8600" y="4419600"/>
            <a:ext cx="8458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34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35754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Having more than 2-3 pricing tiers adds only marginal benefit to the ISP</a:t>
            </a:r>
          </a:p>
          <a:p>
            <a:endParaRPr lang="en-US" dirty="0" smtClean="0"/>
          </a:p>
          <a:p>
            <a:r>
              <a:rPr lang="en-US" dirty="0" smtClean="0"/>
              <a:t>Profit capture is dependent on cost and demand variance</a:t>
            </a:r>
          </a:p>
          <a:p>
            <a:endParaRPr lang="en-US" dirty="0"/>
          </a:p>
          <a:p>
            <a:r>
              <a:rPr lang="en-US" dirty="0" smtClean="0"/>
              <a:t>The results hold for wide range of scenarios</a:t>
            </a:r>
          </a:p>
          <a:p>
            <a:pPr lvl="1"/>
            <a:r>
              <a:rPr lang="en-US" dirty="0" smtClean="0"/>
              <a:t>Different demand and cost models</a:t>
            </a:r>
          </a:p>
          <a:p>
            <a:pPr lvl="1"/>
            <a:r>
              <a:rPr lang="en-US" dirty="0" smtClean="0"/>
              <a:t>Different network topologies and demands</a:t>
            </a:r>
          </a:p>
          <a:p>
            <a:pPr lvl="1"/>
            <a:r>
              <a:rPr lang="en-US" dirty="0" smtClean="0"/>
              <a:t>Large range of input parameters</a:t>
            </a:r>
          </a:p>
          <a:p>
            <a:endParaRPr lang="en-US" dirty="0"/>
          </a:p>
          <a:p>
            <a:r>
              <a:rPr lang="en-US" dirty="0" smtClean="0"/>
              <a:t>Current transit pricing strategies are close to optimal!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967" y="6132731"/>
            <a:ext cx="2424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Questions?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1064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Competition?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32080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Very hard to model!</a:t>
            </a:r>
          </a:p>
          <a:p>
            <a:endParaRPr lang="en-US" dirty="0" smtClean="0"/>
          </a:p>
          <a:p>
            <a:r>
              <a:rPr lang="en-US" dirty="0" smtClean="0"/>
              <a:t>Perhaps requires game-theoretic approach and more data (such as where the topologies overlap, etc.)</a:t>
            </a:r>
          </a:p>
          <a:p>
            <a:endParaRPr lang="en-US" dirty="0" smtClean="0"/>
          </a:p>
          <a:p>
            <a:r>
              <a:rPr lang="en-US" dirty="0" smtClean="0"/>
              <a:t>It is possible to model some effects of competition by treating demand functions as representing </a:t>
            </a:r>
            <a:r>
              <a:rPr lang="en-US" b="1" dirty="0" smtClean="0"/>
              <a:t>residual</a:t>
            </a:r>
            <a:r>
              <a:rPr lang="en-US" dirty="0" smtClean="0"/>
              <a:t> instead of </a:t>
            </a:r>
            <a:r>
              <a:rPr lang="en-US" b="1" dirty="0" smtClean="0"/>
              <a:t>inherent</a:t>
            </a:r>
            <a:r>
              <a:rPr lang="en-US" dirty="0" smtClean="0"/>
              <a:t> demand. See </a:t>
            </a:r>
            <a:r>
              <a:rPr lang="en-US" dirty="0" err="1" smtClean="0"/>
              <a:t>Perloff’s</a:t>
            </a:r>
            <a:r>
              <a:rPr lang="en-US" dirty="0" smtClean="0"/>
              <a:t> “Microeconomics” pages 243-246 for discussion about </a:t>
            </a:r>
            <a:r>
              <a:rPr lang="en-US" b="1" dirty="0" smtClean="0"/>
              <a:t>residual</a:t>
            </a:r>
            <a:r>
              <a:rPr lang="en-US" dirty="0"/>
              <a:t> </a:t>
            </a:r>
            <a:r>
              <a:rPr lang="en-US" dirty="0" smtClean="0"/>
              <a:t>demand.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647" y="1905000"/>
            <a:ext cx="67532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294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Costs of Implementing Tiered Pricing?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 smtClean="0"/>
              <a:t>Past 4-5 tiers the costs are marginal in practice (Section 5.)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Higher costs with more tiers reinforce our findings: more tiers will add even less benefit to ISP.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ISPs use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ISPs can perfect these models to estimate how much different flows add to their cost structure.</a:t>
            </a:r>
          </a:p>
          <a:p>
            <a:endParaRPr lang="en-US" dirty="0"/>
          </a:p>
          <a:p>
            <a:r>
              <a:rPr lang="en-US" dirty="0" smtClean="0"/>
              <a:t>ISPs can use the pricing methods we developed.</a:t>
            </a:r>
          </a:p>
          <a:p>
            <a:endParaRPr lang="en-US" dirty="0"/>
          </a:p>
          <a:p>
            <a:r>
              <a:rPr lang="en-US" dirty="0" smtClean="0"/>
              <a:t>ISPs can verify if, given their topology and demand, they might benefit form more tiers.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of Phone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18720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1876 – the first “long-distance” call</a:t>
            </a:r>
          </a:p>
          <a:p>
            <a:r>
              <a:rPr lang="en-US" dirty="0" smtClean="0"/>
              <a:t>1926 – the first transatlantic call</a:t>
            </a:r>
          </a:p>
          <a:p>
            <a:r>
              <a:rPr lang="en-US" dirty="0" smtClean="0"/>
              <a:t>Example of communication in today’s phone network</a:t>
            </a:r>
          </a:p>
          <a:p>
            <a:pPr lvl="1"/>
            <a:r>
              <a:rPr lang="en-US" dirty="0" smtClean="0"/>
              <a:t>Before an information exchange, the call is setup</a:t>
            </a:r>
          </a:p>
          <a:p>
            <a:pPr lvl="1"/>
            <a:r>
              <a:rPr lang="en-US" dirty="0" smtClean="0"/>
              <a:t>The calling party attains value</a:t>
            </a:r>
          </a:p>
          <a:p>
            <a:pPr lvl="1"/>
            <a:r>
              <a:rPr lang="en-US" dirty="0" smtClean="0"/>
              <a:t>Pays for the call</a:t>
            </a:r>
          </a:p>
          <a:p>
            <a:pPr lvl="1"/>
            <a:r>
              <a:rPr lang="en-US" dirty="0" smtClean="0"/>
              <a:t>The payment propagates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5182632"/>
            <a:ext cx="1219200" cy="6477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514600" y="4896882"/>
            <a:ext cx="1524000" cy="1219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Phone</a:t>
            </a:r>
          </a:p>
          <a:p>
            <a:pPr algn="ctr"/>
            <a:r>
              <a:rPr lang="en-US" dirty="0" smtClean="0"/>
              <a:t>Network A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800600" y="4893253"/>
            <a:ext cx="1524000" cy="1219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Phone</a:t>
            </a:r>
          </a:p>
          <a:p>
            <a:pPr algn="ctr"/>
            <a:r>
              <a:rPr lang="en-US" dirty="0" smtClean="0"/>
              <a:t>Network B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162800" y="5179003"/>
            <a:ext cx="1219200" cy="6477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Your Buddy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3"/>
            <a:endCxn id="6" idx="1"/>
          </p:cNvCxnSpPr>
          <p:nvPr/>
        </p:nvCxnSpPr>
        <p:spPr>
          <a:xfrm>
            <a:off x="1676400" y="5506482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8" idx="1"/>
          </p:cNvCxnSpPr>
          <p:nvPr/>
        </p:nvCxnSpPr>
        <p:spPr>
          <a:xfrm flipV="1">
            <a:off x="4038600" y="5502853"/>
            <a:ext cx="762000" cy="36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  <a:endCxn id="9" idx="1"/>
          </p:cNvCxnSpPr>
          <p:nvPr/>
        </p:nvCxnSpPr>
        <p:spPr>
          <a:xfrm>
            <a:off x="6324600" y="5502853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66800" y="6154057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Customer-Provider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59703" y="6183868"/>
            <a:ext cx="1119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Peer-Peer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40861" y="6183868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Provider-Customer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676400" y="5082846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$$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4" idx="3"/>
          </p:cNvCxnSpPr>
          <p:nvPr/>
        </p:nvCxnSpPr>
        <p:spPr>
          <a:xfrm>
            <a:off x="2098310" y="5267512"/>
            <a:ext cx="2638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16312" y="5082205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>
            <a:off x="4419600" y="5266871"/>
            <a:ext cx="2860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1925" y="4241800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Value: $$$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0" idx="2"/>
          </p:cNvCxnSpPr>
          <p:nvPr/>
        </p:nvCxnSpPr>
        <p:spPr>
          <a:xfrm flipH="1">
            <a:off x="1066799" y="4611132"/>
            <a:ext cx="1" cy="471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981402" y="3980190"/>
            <a:ext cx="4738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Can this work in the Internet?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43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6" grpId="0"/>
      <p:bldP spid="17" grpId="0"/>
      <p:bldP spid="18" grpId="0"/>
      <p:bldP spid="24" grpId="0"/>
      <p:bldP spid="27" grpId="0"/>
      <p:bldP spid="30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Should Pay in the Internet?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648200" cy="46256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You connect to Netflix</a:t>
            </a:r>
          </a:p>
          <a:p>
            <a:pPr lvl="1"/>
            <a:r>
              <a:rPr lang="en-US" dirty="0" smtClean="0"/>
              <a:t>Netflix sends you a movie</a:t>
            </a:r>
          </a:p>
          <a:p>
            <a:endParaRPr lang="en-US" dirty="0" smtClean="0"/>
          </a:p>
          <a:p>
            <a:r>
              <a:rPr lang="en-US" dirty="0" smtClean="0"/>
              <a:t>Who should pay?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You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Netflix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Both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4</a:t>
            </a:fld>
            <a:endParaRPr lang="en-US" dirty="0"/>
          </a:p>
        </p:txBody>
      </p:sp>
      <p:pic>
        <p:nvPicPr>
          <p:cNvPr id="1026" name="Picture 2" descr="http://www.seeklogo.com/images/N/NETFLIX-logo-C73DC4478C-seeklogo.co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16764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505450" y="5791200"/>
            <a:ext cx="1219200" cy="6477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448300" y="2819399"/>
            <a:ext cx="1333500" cy="106026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 B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448300" y="4263339"/>
            <a:ext cx="1333500" cy="106026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 A</a:t>
            </a:r>
            <a:endParaRPr lang="en-US" dirty="0"/>
          </a:p>
        </p:txBody>
      </p:sp>
      <p:cxnSp>
        <p:nvCxnSpPr>
          <p:cNvPr id="9" name="Straight Connector 8"/>
          <p:cNvCxnSpPr>
            <a:stCxn id="6" idx="0"/>
            <a:endCxn id="8" idx="2"/>
          </p:cNvCxnSpPr>
          <p:nvPr/>
        </p:nvCxnSpPr>
        <p:spPr>
          <a:xfrm flipV="1">
            <a:off x="6115050" y="5323600"/>
            <a:ext cx="0" cy="467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2"/>
            <a:endCxn id="8" idx="0"/>
          </p:cNvCxnSpPr>
          <p:nvPr/>
        </p:nvCxnSpPr>
        <p:spPr>
          <a:xfrm>
            <a:off x="6115050" y="3879660"/>
            <a:ext cx="0" cy="3836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26" idx="2"/>
            <a:endCxn id="7" idx="0"/>
          </p:cNvCxnSpPr>
          <p:nvPr/>
        </p:nvCxnSpPr>
        <p:spPr>
          <a:xfrm>
            <a:off x="6115050" y="2514600"/>
            <a:ext cx="0" cy="304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239000" y="2666999"/>
            <a:ext cx="0" cy="31242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077200" y="2666999"/>
            <a:ext cx="0" cy="31242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12258" y="5943600"/>
            <a:ext cx="960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</a:t>
            </a:r>
          </a:p>
          <a:p>
            <a:pPr algn="ctr"/>
            <a:r>
              <a:rPr lang="en-US" dirty="0" smtClean="0"/>
              <a:t>(1KB)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27049" y="1981199"/>
            <a:ext cx="1100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Response</a:t>
            </a:r>
          </a:p>
          <a:p>
            <a:pPr algn="ctr"/>
            <a:r>
              <a:rPr lang="en-US" dirty="0" smtClean="0"/>
              <a:t>(10GB)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-27626" y="6085070"/>
            <a:ext cx="4702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In practice both pay.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How much each party should pay?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82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05800" cy="195860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Network of networks</a:t>
            </a:r>
          </a:p>
          <a:p>
            <a:pPr lvl="1"/>
            <a:r>
              <a:rPr lang="en-US" dirty="0" smtClean="0"/>
              <a:t>Smaller networks have to pay large networks to reach other remote networks</a:t>
            </a:r>
          </a:p>
          <a:p>
            <a:pPr lvl="1"/>
            <a:r>
              <a:rPr lang="en-US" dirty="0" smtClean="0"/>
              <a:t>Smaller networks can peer to avoid large networks</a:t>
            </a:r>
          </a:p>
          <a:p>
            <a:pPr lvl="1"/>
            <a:r>
              <a:rPr lang="en-US" dirty="0" smtClean="0"/>
              <a:t>Large networks have to peer or pay each 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5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1229660" y="5417574"/>
            <a:ext cx="1433052" cy="60960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GaTech</a:t>
            </a:r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2372660" y="4038600"/>
            <a:ext cx="1679472" cy="9144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Level3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4734860" y="4038600"/>
            <a:ext cx="1679472" cy="9144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Cogent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3180441" y="5410200"/>
            <a:ext cx="1295400" cy="60960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CNN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5954060" y="5417574"/>
            <a:ext cx="1295400" cy="60960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IBM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946186" y="6164825"/>
            <a:ext cx="4350774" cy="330197"/>
          </a:xfrm>
          <a:custGeom>
            <a:avLst/>
            <a:gdLst>
              <a:gd name="connsiteX0" fmla="*/ 0 w 4350774"/>
              <a:gd name="connsiteY0" fmla="*/ 58993 h 330197"/>
              <a:gd name="connsiteX1" fmla="*/ 648929 w 4350774"/>
              <a:gd name="connsiteY1" fmla="*/ 309716 h 330197"/>
              <a:gd name="connsiteX2" fmla="*/ 3495368 w 4350774"/>
              <a:gd name="connsiteY2" fmla="*/ 280219 h 330197"/>
              <a:gd name="connsiteX3" fmla="*/ 4350774 w 4350774"/>
              <a:gd name="connsiteY3" fmla="*/ 0 h 330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0774" h="330197">
                <a:moveTo>
                  <a:pt x="0" y="58993"/>
                </a:moveTo>
                <a:cubicBezTo>
                  <a:pt x="33184" y="165919"/>
                  <a:pt x="66368" y="272845"/>
                  <a:pt x="648929" y="309716"/>
                </a:cubicBezTo>
                <a:cubicBezTo>
                  <a:pt x="1231490" y="346587"/>
                  <a:pt x="2878394" y="331838"/>
                  <a:pt x="3495368" y="280219"/>
                </a:cubicBezTo>
                <a:cubicBezTo>
                  <a:pt x="4112342" y="228600"/>
                  <a:pt x="4231558" y="114300"/>
                  <a:pt x="4350774" y="0"/>
                </a:cubicBezTo>
              </a:path>
            </a:pathLst>
          </a:custGeom>
          <a:ln>
            <a:prstDash val="sys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339362" y="612569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39362" y="4953000"/>
            <a:ext cx="282450" cy="464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363260" y="4953000"/>
            <a:ext cx="228600" cy="464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0"/>
            <a:endCxn id="8" idx="2"/>
          </p:cNvCxnSpPr>
          <p:nvPr/>
        </p:nvCxnSpPr>
        <p:spPr>
          <a:xfrm flipV="1">
            <a:off x="2661518" y="5715000"/>
            <a:ext cx="522941" cy="73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0"/>
            <a:endCxn id="7" idx="2"/>
          </p:cNvCxnSpPr>
          <p:nvPr/>
        </p:nvCxnSpPr>
        <p:spPr>
          <a:xfrm>
            <a:off x="4050732" y="4495800"/>
            <a:ext cx="68933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3"/>
          </p:cNvCxnSpPr>
          <p:nvPr/>
        </p:nvCxnSpPr>
        <p:spPr>
          <a:xfrm flipH="1" flipV="1">
            <a:off x="6182660" y="4800600"/>
            <a:ext cx="419100" cy="651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8600" y="4724400"/>
            <a:ext cx="1717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Money flow up.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07872" y="494184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477560" y="500062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392136" y="491563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506594" y="3730720"/>
            <a:ext cx="20680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Who should pay?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63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23" grpId="0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Cost-Based Peering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87300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Some large networks use cost-based peering</a:t>
            </a:r>
          </a:p>
          <a:p>
            <a:pPr lvl="1"/>
            <a:r>
              <a:rPr lang="en-US" dirty="0" smtClean="0"/>
              <a:t>“Let’s peer if the cost you incur in your network are similar to the cost I incur in my network.”</a:t>
            </a:r>
          </a:p>
          <a:p>
            <a:pPr lvl="1"/>
            <a:r>
              <a:rPr lang="en-US" dirty="0" smtClean="0"/>
              <a:t>Cost ~ Bits X Miles</a:t>
            </a:r>
          </a:p>
          <a:p>
            <a:pPr lvl="2"/>
            <a:r>
              <a:rPr lang="en-US" dirty="0" smtClean="0"/>
              <a:t>Two flows: 10 bits and 5 bits</a:t>
            </a:r>
          </a:p>
          <a:p>
            <a:pPr lvl="2"/>
            <a:r>
              <a:rPr lang="en-US" dirty="0" smtClean="0"/>
              <a:t>ISP1: 10bits x 2 miles + 5 bits X 4 miles = 40 </a:t>
            </a:r>
            <a:r>
              <a:rPr lang="en-US" dirty="0" err="1" smtClean="0"/>
              <a:t>bitmiles</a:t>
            </a:r>
            <a:endParaRPr lang="en-US" dirty="0" smtClean="0"/>
          </a:p>
          <a:p>
            <a:pPr lvl="2"/>
            <a:r>
              <a:rPr lang="en-US" dirty="0" smtClean="0"/>
              <a:t>ISP2: 10bits x 1 mile + 5bits X 6 miles = 40 </a:t>
            </a:r>
            <a:r>
              <a:rPr lang="en-US" dirty="0" err="1" smtClean="0"/>
              <a:t>bitmiles</a:t>
            </a:r>
            <a:endParaRPr lang="en-US" dirty="0" smtClean="0"/>
          </a:p>
          <a:p>
            <a:pPr lvl="2"/>
            <a:r>
              <a:rPr lang="en-US" dirty="0" smtClean="0"/>
              <a:t>Costs are “equal”.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6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1524000" y="4724400"/>
            <a:ext cx="3048000" cy="16764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ISP1</a:t>
            </a:r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5029200" y="4724400"/>
            <a:ext cx="3048000" cy="16764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ISP2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505200" y="4724400"/>
            <a:ext cx="1066800" cy="685800"/>
          </a:xfrm>
          <a:prstGeom prst="line">
            <a:avLst/>
          </a:prstGeom>
          <a:ln>
            <a:head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5410200"/>
            <a:ext cx="685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257800" y="4876800"/>
            <a:ext cx="381000" cy="533400"/>
          </a:xfrm>
          <a:prstGeom prst="line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1"/>
          </p:cNvCxnSpPr>
          <p:nvPr/>
        </p:nvCxnSpPr>
        <p:spPr>
          <a:xfrm flipV="1">
            <a:off x="3048000" y="5715000"/>
            <a:ext cx="1524000" cy="684015"/>
          </a:xfrm>
          <a:prstGeom prst="line">
            <a:avLst/>
          </a:prstGeom>
          <a:ln>
            <a:head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72000" y="5715000"/>
            <a:ext cx="685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57800" y="5715000"/>
            <a:ext cx="2590800" cy="120134"/>
          </a:xfrm>
          <a:prstGeom prst="line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10480" y="4882634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510480" y="583513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18278" y="4958834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2mi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72541" y="511461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mi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33558" y="5835134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4mi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38899" y="5775067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5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ISPs Pricing Connectivity?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4623132" cy="387191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Single price in </a:t>
            </a:r>
            <a:r>
              <a:rPr lang="en-US" sz="2000" dirty="0" smtClean="0"/>
              <a:t>$/Mbps/month</a:t>
            </a:r>
          </a:p>
          <a:p>
            <a:endParaRPr lang="en-US" sz="2400" dirty="0" smtClean="0"/>
          </a:p>
          <a:p>
            <a:r>
              <a:rPr lang="en-US" sz="2400" dirty="0" smtClean="0"/>
              <a:t>Charged each month on </a:t>
            </a:r>
            <a:r>
              <a:rPr lang="en-US" sz="2400" dirty="0"/>
              <a:t>aggregate </a:t>
            </a:r>
            <a:r>
              <a:rPr lang="en-US" sz="2400" dirty="0" smtClean="0"/>
              <a:t>throughput</a:t>
            </a:r>
          </a:p>
          <a:p>
            <a:pPr lvl="1"/>
            <a:r>
              <a:rPr lang="en-US" sz="2000" dirty="0" smtClean="0"/>
              <a:t>Some flows are costly</a:t>
            </a:r>
          </a:p>
          <a:p>
            <a:pPr lvl="1"/>
            <a:r>
              <a:rPr lang="en-US" sz="2000" dirty="0" smtClean="0"/>
              <a:t>Some are cheaper to serve</a:t>
            </a:r>
          </a:p>
          <a:p>
            <a:pPr lvl="1"/>
            <a:r>
              <a:rPr lang="en-US" sz="2000" dirty="0" smtClean="0"/>
              <a:t>Price is set to recover total costs + margin</a:t>
            </a:r>
          </a:p>
          <a:p>
            <a:endParaRPr lang="en-US" sz="2400" dirty="0" smtClean="0"/>
          </a:p>
          <a:p>
            <a:r>
              <a:rPr lang="en-US" sz="2400" dirty="0" smtClean="0"/>
              <a:t>Convenient for ISPs and clients</a:t>
            </a:r>
          </a:p>
          <a:p>
            <a:endParaRPr lang="en-US" sz="24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7</a:t>
            </a:fld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5797775" y="2802680"/>
            <a:ext cx="2194834" cy="1219200"/>
          </a:xfrm>
          <a:prstGeom prst="cloud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Cogent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5956780" y="2764971"/>
            <a:ext cx="408595" cy="2035629"/>
          </a:xfrm>
          <a:custGeom>
            <a:avLst/>
            <a:gdLst>
              <a:gd name="connsiteX0" fmla="*/ 408214 w 408595"/>
              <a:gd name="connsiteY0" fmla="*/ 1632858 h 1632858"/>
              <a:gd name="connsiteX1" fmla="*/ 342900 w 408595"/>
              <a:gd name="connsiteY1" fmla="*/ 636815 h 1632858"/>
              <a:gd name="connsiteX2" fmla="*/ 0 w 408595"/>
              <a:gd name="connsiteY2" fmla="*/ 0 h 1632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595" h="1632858">
                <a:moveTo>
                  <a:pt x="408214" y="1632858"/>
                </a:moveTo>
                <a:cubicBezTo>
                  <a:pt x="409575" y="1270908"/>
                  <a:pt x="410936" y="908958"/>
                  <a:pt x="342900" y="636815"/>
                </a:cubicBezTo>
                <a:cubicBezTo>
                  <a:pt x="274864" y="364672"/>
                  <a:pt x="137432" y="182336"/>
                  <a:pt x="0" y="0"/>
                </a:cubicBezTo>
              </a:path>
            </a:pathLst>
          </a:cu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490798" y="3505200"/>
            <a:ext cx="1786618" cy="1295400"/>
          </a:xfrm>
          <a:custGeom>
            <a:avLst/>
            <a:gdLst>
              <a:gd name="connsiteX0" fmla="*/ 15159 w 962216"/>
              <a:gd name="connsiteY0" fmla="*/ 1196259 h 1196259"/>
              <a:gd name="connsiteX1" fmla="*/ 129459 w 962216"/>
              <a:gd name="connsiteY1" fmla="*/ 69587 h 1196259"/>
              <a:gd name="connsiteX2" fmla="*/ 962216 w 962216"/>
              <a:gd name="connsiteY2" fmla="*/ 216544 h 119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2216" h="1196259">
                <a:moveTo>
                  <a:pt x="15159" y="1196259"/>
                </a:moveTo>
                <a:cubicBezTo>
                  <a:pt x="-6613" y="714566"/>
                  <a:pt x="-28384" y="232873"/>
                  <a:pt x="129459" y="69587"/>
                </a:cubicBezTo>
                <a:cubicBezTo>
                  <a:pt x="287302" y="-93699"/>
                  <a:pt x="624759" y="61422"/>
                  <a:pt x="962216" y="216544"/>
                </a:cubicBezTo>
              </a:path>
            </a:pathLst>
          </a:cu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332" y="2166882"/>
            <a:ext cx="108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EU</a:t>
            </a:r>
          </a:p>
          <a:p>
            <a:pPr algn="ctr"/>
            <a:r>
              <a:rPr lang="en-US" dirty="0" smtClean="0"/>
              <a:t>Cost: $$$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31558" y="3099192"/>
            <a:ext cx="843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</a:t>
            </a:r>
          </a:p>
          <a:p>
            <a:pPr algn="ctr"/>
            <a:r>
              <a:rPr lang="en-US" dirty="0" smtClean="0"/>
              <a:t>Cost: $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010400" y="4152900"/>
            <a:ext cx="0" cy="6477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10400" y="4154269"/>
            <a:ext cx="1452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Blended rate </a:t>
            </a:r>
          </a:p>
          <a:p>
            <a:pPr algn="ctr"/>
            <a:r>
              <a:rPr lang="en-US" dirty="0" smtClean="0"/>
              <a:t>Price: $$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186488" y="5014912"/>
            <a:ext cx="1267733" cy="6858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GaTech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5867400"/>
            <a:ext cx="3781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Can be inefficient!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68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Blended Rate Pricing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8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70103" y="1671935"/>
            <a:ext cx="5561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Uniform </a:t>
            </a:r>
            <a:r>
              <a:rPr lang="en-US" sz="2400" b="1" dirty="0"/>
              <a:t>price </a:t>
            </a:r>
            <a:r>
              <a:rPr lang="en-US" sz="2400" b="1" dirty="0" smtClean="0"/>
              <a:t>yet diverse </a:t>
            </a:r>
            <a:r>
              <a:rPr lang="en-US" sz="2400" b="1" dirty="0"/>
              <a:t>resource costs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4035" y="3339938"/>
            <a:ext cx="41745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Lack of incentives to conserve</a:t>
            </a:r>
          </a:p>
          <a:p>
            <a:pPr algn="ctr"/>
            <a:r>
              <a:rPr lang="en-US" sz="2400" dirty="0" smtClean="0"/>
              <a:t>resources to costly destinations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614472" y="3323482"/>
            <a:ext cx="44694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Lack of incentives to invest</a:t>
            </a:r>
          </a:p>
          <a:p>
            <a:pPr algn="ctr"/>
            <a:r>
              <a:rPr lang="en-US" sz="2400" dirty="0" smtClean="0"/>
              <a:t>in resources to costly destinations</a:t>
            </a:r>
            <a:endParaRPr lang="en-US" sz="2400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499672" y="4495800"/>
            <a:ext cx="82296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Pareto inefficient resource allocation</a:t>
            </a:r>
          </a:p>
          <a:p>
            <a:pPr lvl="1"/>
            <a:r>
              <a:rPr lang="en-US" dirty="0" smtClean="0"/>
              <a:t>A well studied concept in economics</a:t>
            </a:r>
          </a:p>
          <a:p>
            <a:endParaRPr lang="en-US" dirty="0" smtClean="0"/>
          </a:p>
          <a:p>
            <a:r>
              <a:rPr lang="en-US" dirty="0" smtClean="0"/>
              <a:t>Potential loss to ISP profit and client surplus</a:t>
            </a:r>
          </a:p>
          <a:p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 rot="2967482">
            <a:off x="3009226" y="2162372"/>
            <a:ext cx="381000" cy="76018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18822509">
            <a:off x="5397488" y="2153854"/>
            <a:ext cx="381000" cy="76018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614016" y="2934290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Clients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468344" y="2934291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ISPs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120038" y="6082072"/>
            <a:ext cx="4729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Alternative: tiered pricing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34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 animBg="1"/>
      <p:bldP spid="21" grpId="0" animBg="1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Tiered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4495800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 ISPs already use tiered pricing</a:t>
            </a:r>
          </a:p>
          <a:p>
            <a:pPr lvl="1"/>
            <a:r>
              <a:rPr lang="en-US" dirty="0" smtClean="0"/>
              <a:t>Regional pricing</a:t>
            </a:r>
          </a:p>
          <a:p>
            <a:pPr lvl="1"/>
            <a:r>
              <a:rPr lang="en-US" dirty="0" smtClean="0"/>
              <a:t>Paid peering</a:t>
            </a:r>
          </a:p>
          <a:p>
            <a:pPr lvl="1"/>
            <a:r>
              <a:rPr lang="en-US" dirty="0" smtClean="0"/>
              <a:t>Backplane peering</a:t>
            </a:r>
          </a:p>
          <a:p>
            <a:pPr lvl="1"/>
            <a:r>
              <a:rPr lang="en-US" dirty="0" smtClean="0"/>
              <a:t>Limited number of tiers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A82F-9C4A-4380-91CB-C218E4B630BB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5519" y="1524000"/>
            <a:ext cx="6902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Price flows based on cost and demand</a:t>
            </a:r>
            <a:endParaRPr lang="en-US" sz="3200" b="1" dirty="0"/>
          </a:p>
        </p:txBody>
      </p:sp>
      <p:sp>
        <p:nvSpPr>
          <p:cNvPr id="6" name="Cloud 5"/>
          <p:cNvSpPr/>
          <p:nvPr/>
        </p:nvSpPr>
        <p:spPr>
          <a:xfrm>
            <a:off x="6096000" y="2893168"/>
            <a:ext cx="2194834" cy="1219200"/>
          </a:xfrm>
          <a:prstGeom prst="cloud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Cogent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6404435" y="2855459"/>
            <a:ext cx="408595" cy="2035629"/>
          </a:xfrm>
          <a:custGeom>
            <a:avLst/>
            <a:gdLst>
              <a:gd name="connsiteX0" fmla="*/ 408214 w 408595"/>
              <a:gd name="connsiteY0" fmla="*/ 1632858 h 1632858"/>
              <a:gd name="connsiteX1" fmla="*/ 342900 w 408595"/>
              <a:gd name="connsiteY1" fmla="*/ 636815 h 1632858"/>
              <a:gd name="connsiteX2" fmla="*/ 0 w 408595"/>
              <a:gd name="connsiteY2" fmla="*/ 0 h 1632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595" h="1632858">
                <a:moveTo>
                  <a:pt x="408214" y="1632858"/>
                </a:moveTo>
                <a:cubicBezTo>
                  <a:pt x="409575" y="1270908"/>
                  <a:pt x="410936" y="908958"/>
                  <a:pt x="342900" y="636815"/>
                </a:cubicBezTo>
                <a:cubicBezTo>
                  <a:pt x="274864" y="364672"/>
                  <a:pt x="137432" y="182336"/>
                  <a:pt x="0" y="0"/>
                </a:cubicBezTo>
              </a:path>
            </a:pathLst>
          </a:cu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174687" y="3595688"/>
            <a:ext cx="1371669" cy="1295400"/>
          </a:xfrm>
          <a:custGeom>
            <a:avLst/>
            <a:gdLst>
              <a:gd name="connsiteX0" fmla="*/ 15159 w 962216"/>
              <a:gd name="connsiteY0" fmla="*/ 1196259 h 1196259"/>
              <a:gd name="connsiteX1" fmla="*/ 129459 w 962216"/>
              <a:gd name="connsiteY1" fmla="*/ 69587 h 1196259"/>
              <a:gd name="connsiteX2" fmla="*/ 962216 w 962216"/>
              <a:gd name="connsiteY2" fmla="*/ 216544 h 1196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2216" h="1196259">
                <a:moveTo>
                  <a:pt x="15159" y="1196259"/>
                </a:moveTo>
                <a:cubicBezTo>
                  <a:pt x="-6613" y="714566"/>
                  <a:pt x="-28384" y="232873"/>
                  <a:pt x="129459" y="69587"/>
                </a:cubicBezTo>
                <a:cubicBezTo>
                  <a:pt x="287302" y="-93699"/>
                  <a:pt x="624759" y="61422"/>
                  <a:pt x="962216" y="216544"/>
                </a:cubicBezTo>
              </a:path>
            </a:pathLst>
          </a:cu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43600" y="2526268"/>
            <a:ext cx="1993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Global, Cost: $$$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00499" y="3189680"/>
            <a:ext cx="843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Local</a:t>
            </a:r>
          </a:p>
          <a:p>
            <a:pPr algn="ctr"/>
            <a:r>
              <a:rPr lang="en-US" dirty="0" smtClean="0"/>
              <a:t>Cost: $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55429" y="5105400"/>
            <a:ext cx="1267733" cy="6858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 Toronto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94982" y="2164431"/>
            <a:ext cx="2759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Regional pricing example: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5943600" y="4231601"/>
            <a:ext cx="723275" cy="659487"/>
            <a:chOff x="5943600" y="4231601"/>
            <a:chExt cx="723275" cy="659487"/>
          </a:xfrm>
        </p:grpSpPr>
        <p:sp>
          <p:nvSpPr>
            <p:cNvPr id="20" name="TextBox 19"/>
            <p:cNvSpPr txBox="1"/>
            <p:nvPr/>
          </p:nvSpPr>
          <p:spPr>
            <a:xfrm>
              <a:off x="5943600" y="4231601"/>
              <a:ext cx="7232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Price:</a:t>
              </a:r>
            </a:p>
            <a:p>
              <a:pPr algn="ctr"/>
              <a:r>
                <a:rPr lang="en-US" dirty="0" smtClean="0"/>
                <a:t>$$$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6608732" y="4243388"/>
              <a:ext cx="0" cy="6477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391400" y="4231602"/>
            <a:ext cx="762000" cy="659486"/>
            <a:chOff x="7391400" y="4231602"/>
            <a:chExt cx="762000" cy="659486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7391400" y="4243388"/>
              <a:ext cx="0" cy="6477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430125" y="4231602"/>
              <a:ext cx="7232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Price:</a:t>
              </a:r>
            </a:p>
            <a:p>
              <a:pPr algn="ctr"/>
              <a:r>
                <a:rPr lang="en-US" dirty="0" smtClean="0"/>
                <a:t>$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67222" y="5410200"/>
            <a:ext cx="57118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Question: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How efficient is such tiered pricing?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Can ISPs benefit from more tiers?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38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9" grpId="0"/>
      <p:bldP spid="10" grpId="0"/>
      <p:bldP spid="13" grpId="0" animBg="1"/>
      <p:bldP spid="14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23105</TotalTime>
  <Words>1395</Words>
  <Application>Microsoft Office PowerPoint</Application>
  <PresentationFormat>On-screen Show (4:3)</PresentationFormat>
  <Paragraphs>334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Module</vt:lpstr>
      <vt:lpstr>Internet Economics CS6250 - Fall 2011</vt:lpstr>
      <vt:lpstr>Agenda</vt:lpstr>
      <vt:lpstr>Economics of Phone Networks</vt:lpstr>
      <vt:lpstr>Who Should Pay in the Internet?</vt:lpstr>
      <vt:lpstr>Structure of the Internet</vt:lpstr>
      <vt:lpstr>Cost-Based Peering</vt:lpstr>
      <vt:lpstr>How Are ISPs Pricing Connectivity?</vt:lpstr>
      <vt:lpstr>Issues With Blended Rate Pricing</vt:lpstr>
      <vt:lpstr>Tiered Pricing</vt:lpstr>
      <vt:lpstr>Challenges</vt:lpstr>
      <vt:lpstr>ISP Profit Model: Assumptions</vt:lpstr>
      <vt:lpstr>Approach to Modeling</vt:lpstr>
      <vt:lpstr>Finding Demand Functions</vt:lpstr>
      <vt:lpstr>Approach to Modeling</vt:lpstr>
      <vt:lpstr>Modeling Costs</vt:lpstr>
      <vt:lpstr>Approach to Modeling</vt:lpstr>
      <vt:lpstr>Normalizing Costs and Demands</vt:lpstr>
      <vt:lpstr>Testing ISP Pricing Strategies</vt:lpstr>
      <vt:lpstr>Results: Profit Capture</vt:lpstr>
      <vt:lpstr>Results: Big Picture</vt:lpstr>
      <vt:lpstr>Conclusion</vt:lpstr>
      <vt:lpstr>PowerPoint Presentation</vt:lpstr>
      <vt:lpstr>What About Competition?</vt:lpstr>
      <vt:lpstr>PowerPoint Presentation</vt:lpstr>
      <vt:lpstr>What About Costs of Implementing Tiered Pricing?</vt:lpstr>
      <vt:lpstr>How can ISPs use this?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Democratizing the Internet Routing: Wide-Area Route Control for Online Services</dc:title>
  <dc:creator>virtual-valas</dc:creator>
  <cp:lastModifiedBy>valas</cp:lastModifiedBy>
  <cp:revision>448</cp:revision>
  <dcterms:created xsi:type="dcterms:W3CDTF">2011-05-28T00:51:17Z</dcterms:created>
  <dcterms:modified xsi:type="dcterms:W3CDTF">2011-09-20T15:57:41Z</dcterms:modified>
</cp:coreProperties>
</file>