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5"/>
  </p:notes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20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6878-710A-3E4B-8ADC-40FD8B78000B}" type="datetimeFigureOut">
              <a:rPr lang="en-US" smtClean="0"/>
              <a:pPr/>
              <a:t>9/1/11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C5217-8E9D-2B44-8D4E-43C268C991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9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AF2F8-20E7-C940-8C81-6511AE6EE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29258-CA35-0040-85CC-D4EA7EA29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90513"/>
            <a:ext cx="2190750" cy="5835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90513"/>
            <a:ext cx="6419850" cy="5835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9E737-8849-0247-BB31-72ED7B23D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90513"/>
            <a:ext cx="8763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228600"/>
          </a:xfrm>
        </p:spPr>
        <p:txBody>
          <a:bodyPr/>
          <a:lstStyle>
            <a:lvl1pPr>
              <a:defRPr smtClean="0"/>
            </a:lvl1pPr>
          </a:lstStyle>
          <a:p>
            <a:fld id="{8361A4A7-C320-9F49-A1CE-F5E00E0E6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B2E5C-653B-DB45-AF08-A2138D770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0952-A9E3-0F41-AF67-2A374D182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6A38-37D8-FE43-907D-872F507F9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585BB-793B-5B4A-A74E-4FEBB26FE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EFB2A-0B47-E346-B0B0-1846F37BB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2CA42-1E7C-B243-9359-DA63FC85D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DDE6D-442E-9A4A-9D23-333D4CC35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E40C8-5270-9045-A2C1-46FAD282C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90513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7E6662C-50C9-3A43-A920-94AAB402B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Transit Traffic Engineering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Nick Feamster</a:t>
            </a:r>
            <a:br>
              <a:rPr lang="en-US" dirty="0" smtClean="0"/>
            </a:br>
            <a:r>
              <a:rPr lang="en-US" dirty="0" smtClean="0"/>
              <a:t>CS 6250: Computer Networks</a:t>
            </a:r>
            <a:br>
              <a:rPr lang="en-US" dirty="0" smtClean="0"/>
            </a:br>
            <a:r>
              <a:rPr lang="en-US" dirty="0" smtClean="0"/>
              <a:t>Fall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Helvetica" charset="0"/>
                <a:ea typeface="ＭＳ Ｐゴシック" charset="0"/>
                <a:cs typeface="ＭＳ Ｐゴシック" charset="0"/>
              </a:rPr>
              <a:t>Problem of Long Alternate Paths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2286000"/>
          </a:xfrm>
        </p:spPr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Picking alternate paths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Multi-hop paths look better than a congested link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Long path chosen by one router consumes resource that other packets could have used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Leads other routers to pick other alternate paths</a:t>
            </a:r>
          </a:p>
        </p:txBody>
      </p:sp>
      <p:sp>
        <p:nvSpPr>
          <p:cNvPr id="25604" name="Oval 34"/>
          <p:cNvSpPr>
            <a:spLocks noChangeArrowheads="1"/>
          </p:cNvSpPr>
          <p:nvPr/>
        </p:nvSpPr>
        <p:spPr bwMode="auto">
          <a:xfrm>
            <a:off x="2227263" y="3725863"/>
            <a:ext cx="4598987" cy="26749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2579688" y="4762500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3441700" y="5434013"/>
            <a:ext cx="287338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3536950" y="4175125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9"/>
          <p:cNvSpPr>
            <a:spLocks noChangeArrowheads="1"/>
          </p:cNvSpPr>
          <p:nvPr/>
        </p:nvSpPr>
        <p:spPr bwMode="auto">
          <a:xfrm>
            <a:off x="4303713" y="484663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10"/>
          <p:cNvSpPr>
            <a:spLocks noChangeArrowheads="1"/>
          </p:cNvSpPr>
          <p:nvPr/>
        </p:nvSpPr>
        <p:spPr bwMode="auto">
          <a:xfrm>
            <a:off x="5165725" y="5434013"/>
            <a:ext cx="287338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5165725" y="4175125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3"/>
          <p:cNvSpPr>
            <a:spLocks noChangeArrowheads="1"/>
          </p:cNvSpPr>
          <p:nvPr/>
        </p:nvSpPr>
        <p:spPr bwMode="auto">
          <a:xfrm>
            <a:off x="6122988" y="4762500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4"/>
          <p:cNvSpPr>
            <a:spLocks noChangeShapeType="1"/>
          </p:cNvSpPr>
          <p:nvPr/>
        </p:nvSpPr>
        <p:spPr bwMode="auto">
          <a:xfrm flipV="1">
            <a:off x="2867025" y="4341813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>
            <a:off x="2817813" y="4986338"/>
            <a:ext cx="623887" cy="5318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>
            <a:off x="3776663" y="4356100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V="1">
            <a:off x="3681413" y="5584825"/>
            <a:ext cx="1509712" cy="174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 flipV="1">
            <a:off x="3713163" y="5056188"/>
            <a:ext cx="638175" cy="4206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9"/>
          <p:cNvSpPr>
            <a:spLocks noChangeShapeType="1"/>
          </p:cNvSpPr>
          <p:nvPr/>
        </p:nvSpPr>
        <p:spPr bwMode="auto">
          <a:xfrm>
            <a:off x="4543425" y="5070475"/>
            <a:ext cx="654050" cy="3921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21"/>
          <p:cNvSpPr>
            <a:spLocks noChangeShapeType="1"/>
          </p:cNvSpPr>
          <p:nvPr/>
        </p:nvSpPr>
        <p:spPr bwMode="auto">
          <a:xfrm flipV="1">
            <a:off x="4591050" y="4887913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Line 22"/>
          <p:cNvSpPr>
            <a:spLocks noChangeShapeType="1"/>
          </p:cNvSpPr>
          <p:nvPr/>
        </p:nvSpPr>
        <p:spPr bwMode="auto">
          <a:xfrm>
            <a:off x="3792538" y="4286250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3"/>
          <p:cNvSpPr>
            <a:spLocks noChangeShapeType="1"/>
          </p:cNvSpPr>
          <p:nvPr/>
        </p:nvSpPr>
        <p:spPr bwMode="auto">
          <a:xfrm>
            <a:off x="5437188" y="4384675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Text Box 24"/>
          <p:cNvSpPr txBox="1">
            <a:spLocks noChangeArrowheads="1"/>
          </p:cNvSpPr>
          <p:nvPr/>
        </p:nvSpPr>
        <p:spPr bwMode="auto">
          <a:xfrm>
            <a:off x="2909888" y="41211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</a:p>
        </p:txBody>
      </p:sp>
      <p:sp>
        <p:nvSpPr>
          <p:cNvPr id="25622" name="Text Box 25"/>
          <p:cNvSpPr txBox="1">
            <a:spLocks noChangeArrowheads="1"/>
          </p:cNvSpPr>
          <p:nvPr/>
        </p:nvSpPr>
        <p:spPr bwMode="auto">
          <a:xfrm>
            <a:off x="4267200" y="3771900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</a:p>
        </p:txBody>
      </p:sp>
      <p:sp>
        <p:nvSpPr>
          <p:cNvPr id="25623" name="Text Box 26"/>
          <p:cNvSpPr txBox="1">
            <a:spLocks noChangeArrowheads="1"/>
          </p:cNvSpPr>
          <p:nvPr/>
        </p:nvSpPr>
        <p:spPr bwMode="auto">
          <a:xfrm>
            <a:off x="3022600" y="47942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</a:p>
        </p:txBody>
      </p:sp>
      <p:sp>
        <p:nvSpPr>
          <p:cNvPr id="25624" name="Text Box 27"/>
          <p:cNvSpPr txBox="1">
            <a:spLocks noChangeArrowheads="1"/>
          </p:cNvSpPr>
          <p:nvPr/>
        </p:nvSpPr>
        <p:spPr bwMode="auto">
          <a:xfrm>
            <a:off x="4027488" y="42195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5625" name="Text Box 28"/>
          <p:cNvSpPr txBox="1">
            <a:spLocks noChangeArrowheads="1"/>
          </p:cNvSpPr>
          <p:nvPr/>
        </p:nvSpPr>
        <p:spPr bwMode="auto">
          <a:xfrm>
            <a:off x="3724275" y="4864100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5626" name="Text Box 29"/>
          <p:cNvSpPr txBox="1">
            <a:spLocks noChangeArrowheads="1"/>
          </p:cNvSpPr>
          <p:nvPr/>
        </p:nvSpPr>
        <p:spPr bwMode="auto">
          <a:xfrm>
            <a:off x="5002213" y="44577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</a:p>
        </p:txBody>
      </p:sp>
      <p:sp>
        <p:nvSpPr>
          <p:cNvPr id="25627" name="Text Box 30"/>
          <p:cNvSpPr txBox="1">
            <a:spLocks noChangeArrowheads="1"/>
          </p:cNvSpPr>
          <p:nvPr/>
        </p:nvSpPr>
        <p:spPr bwMode="auto">
          <a:xfrm>
            <a:off x="5703888" y="40513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5628" name="Text Box 32"/>
          <p:cNvSpPr txBox="1">
            <a:spLocks noChangeArrowheads="1"/>
          </p:cNvSpPr>
          <p:nvPr/>
        </p:nvSpPr>
        <p:spPr bwMode="auto">
          <a:xfrm>
            <a:off x="4857750" y="4892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5</a:t>
            </a:r>
          </a:p>
        </p:txBody>
      </p:sp>
      <p:sp>
        <p:nvSpPr>
          <p:cNvPr id="25629" name="Line 35"/>
          <p:cNvSpPr>
            <a:spLocks noChangeShapeType="1"/>
          </p:cNvSpPr>
          <p:nvPr/>
        </p:nvSpPr>
        <p:spPr bwMode="auto">
          <a:xfrm flipH="1" flipV="1">
            <a:off x="1620838" y="4567238"/>
            <a:ext cx="958850" cy="2936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Line 36"/>
          <p:cNvSpPr>
            <a:spLocks noChangeShapeType="1"/>
          </p:cNvSpPr>
          <p:nvPr/>
        </p:nvSpPr>
        <p:spPr bwMode="auto">
          <a:xfrm flipH="1">
            <a:off x="1589088" y="4972050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7"/>
          <p:cNvSpPr>
            <a:spLocks noChangeShapeType="1"/>
          </p:cNvSpPr>
          <p:nvPr/>
        </p:nvSpPr>
        <p:spPr bwMode="auto">
          <a:xfrm>
            <a:off x="5453063" y="5561013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8"/>
          <p:cNvSpPr>
            <a:spLocks noChangeShapeType="1"/>
          </p:cNvSpPr>
          <p:nvPr/>
        </p:nvSpPr>
        <p:spPr bwMode="auto">
          <a:xfrm>
            <a:off x="5405438" y="5659438"/>
            <a:ext cx="11176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9"/>
          <p:cNvSpPr>
            <a:spLocks noChangeShapeType="1"/>
          </p:cNvSpPr>
          <p:nvPr/>
        </p:nvSpPr>
        <p:spPr bwMode="auto">
          <a:xfrm flipH="1">
            <a:off x="6400800" y="4648200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40"/>
          <p:cNvSpPr>
            <a:spLocks noChangeShapeType="1"/>
          </p:cNvSpPr>
          <p:nvPr/>
        </p:nvSpPr>
        <p:spPr bwMode="auto">
          <a:xfrm>
            <a:off x="2895600" y="3733800"/>
            <a:ext cx="747713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41"/>
          <p:cNvSpPr>
            <a:spLocks noChangeShapeType="1"/>
          </p:cNvSpPr>
          <p:nvPr/>
        </p:nvSpPr>
        <p:spPr bwMode="auto">
          <a:xfrm flipH="1">
            <a:off x="2552700" y="5613400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Text Box 42"/>
          <p:cNvSpPr txBox="1">
            <a:spLocks noChangeArrowheads="1"/>
          </p:cNvSpPr>
          <p:nvPr/>
        </p:nvSpPr>
        <p:spPr bwMode="auto">
          <a:xfrm>
            <a:off x="4257675" y="55610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25637" name="Text Box 43"/>
          <p:cNvSpPr txBox="1">
            <a:spLocks noChangeArrowheads="1"/>
          </p:cNvSpPr>
          <p:nvPr/>
        </p:nvSpPr>
        <p:spPr bwMode="auto">
          <a:xfrm>
            <a:off x="3316288" y="5838825"/>
            <a:ext cx="2244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congested link</a:t>
            </a:r>
          </a:p>
        </p:txBody>
      </p:sp>
    </p:spTree>
    <p:extLst>
      <p:ext uri="{BB962C8B-B14F-4D97-AF65-F5344CB8AC3E}">
        <p14:creationId xmlns:p14="http://schemas.microsoft.com/office/powerpoint/2010/main" val="80708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Revised ARPAnet Metric (1987)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403666"/>
            <a:ext cx="8229600" cy="4525963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Limit path length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Bound the value of the link metric</a:t>
            </a:r>
          </a:p>
          <a:p>
            <a:pPr lvl="1"/>
            <a:r>
              <a:rPr lang="ja-JP" altLang="en-US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link is busy enough to go two extra hops</a:t>
            </a:r>
            <a:r>
              <a:rPr lang="ja-JP" altLang="en-US" sz="2000" dirty="0" smtClean="0">
                <a:latin typeface="Arial" charset="0"/>
                <a:ea typeface="Arial" charset="0"/>
                <a:cs typeface="Arial" charset="0"/>
              </a:rPr>
              <a:t>”</a:t>
            </a:r>
            <a:endParaRPr lang="en-US" altLang="ja-JP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>
                <a:latin typeface="Arial" charset="0"/>
                <a:cs typeface="Arial" charset="0"/>
              </a:rPr>
              <a:t>Prevent over-reacting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Shed traffic from a congested link gradually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Starting with alternate paths that are just </a:t>
            </a:r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slightly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longer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Through weighted average in computing the metric, and limits on the change from one period to the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next</a:t>
            </a:r>
          </a:p>
          <a:p>
            <a:pPr lvl="1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>
                <a:latin typeface="Arial" charset="0"/>
                <a:cs typeface="Arial" charset="0"/>
              </a:rPr>
              <a:t>New algorithm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New way of computing the link weights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No change to link-state routing or shortest-path algorithm</a:t>
            </a:r>
          </a:p>
          <a:p>
            <a:pPr lvl="1">
              <a:buFont typeface="Helvetica" charset="0"/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2616585-BB8B-184D-8082-F027303ED2B4}" type="slidenum">
              <a:rPr lang="en-US" sz="1400" b="0">
                <a:latin typeface="Times New Roman" charset="0"/>
              </a:rPr>
              <a:pPr eaLnBrk="1" hangingPunct="1"/>
              <a:t>11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600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Tuning Routing-Protocol Configuration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24600"/>
            <a:ext cx="914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59C93A5-ED27-B742-9EDD-3C94EE58B2F1}" type="slidenum">
              <a:rPr lang="en-US" sz="1400" b="0">
                <a:latin typeface="Times New Roman" charset="0"/>
              </a:rPr>
              <a:pPr eaLnBrk="1" hangingPunct="1"/>
              <a:t>12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04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Routing With </a:t>
            </a:r>
            <a:r>
              <a:rPr lang="ja-JP" altLang="en-US">
                <a:latin typeface="Helvetic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Static</a:t>
            </a:r>
            <a:r>
              <a:rPr lang="ja-JP" altLang="en-US">
                <a:latin typeface="Helvetic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 Link Weights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Routers flood information to learn topology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Determine </a:t>
            </a:r>
            <a:r>
              <a:rPr lang="ja-JP" altLang="en-US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next hop</a:t>
            </a:r>
            <a:r>
              <a:rPr lang="ja-JP" altLang="en-US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 to reach other routers…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Compute shortest paths based on link weights</a:t>
            </a:r>
          </a:p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Link weights configured by network operator</a:t>
            </a:r>
          </a:p>
          <a:p>
            <a:pPr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F77D58-F1C6-D444-9946-967BDD9769F0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28677" name="Group 4"/>
          <p:cNvGrpSpPr>
            <a:grpSpLocks/>
          </p:cNvGrpSpPr>
          <p:nvPr/>
        </p:nvGrpSpPr>
        <p:grpSpPr bwMode="auto">
          <a:xfrm>
            <a:off x="1443038" y="3678238"/>
            <a:ext cx="5795962" cy="2935287"/>
            <a:chOff x="1368" y="2531"/>
            <a:chExt cx="2904" cy="1677"/>
          </a:xfrm>
        </p:grpSpPr>
        <p:sp>
          <p:nvSpPr>
            <p:cNvPr id="28678" name="Oval 5"/>
            <p:cNvSpPr>
              <a:spLocks noChangeArrowheads="1"/>
            </p:cNvSpPr>
            <p:nvPr/>
          </p:nvSpPr>
          <p:spPr bwMode="auto">
            <a:xfrm>
              <a:off x="1864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9" name="Oval 6"/>
            <p:cNvSpPr>
              <a:spLocks noChangeArrowheads="1"/>
            </p:cNvSpPr>
            <p:nvPr/>
          </p:nvSpPr>
          <p:spPr bwMode="auto">
            <a:xfrm>
              <a:off x="2296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Oval 7"/>
            <p:cNvSpPr>
              <a:spLocks noChangeArrowheads="1"/>
            </p:cNvSpPr>
            <p:nvPr/>
          </p:nvSpPr>
          <p:spPr bwMode="auto">
            <a:xfrm>
              <a:off x="2344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Oval 8"/>
            <p:cNvSpPr>
              <a:spLocks noChangeArrowheads="1"/>
            </p:cNvSpPr>
            <p:nvPr/>
          </p:nvSpPr>
          <p:spPr bwMode="auto">
            <a:xfrm>
              <a:off x="2728" y="3320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Oval 9"/>
            <p:cNvSpPr>
              <a:spLocks noChangeArrowheads="1"/>
            </p:cNvSpPr>
            <p:nvPr/>
          </p:nvSpPr>
          <p:spPr bwMode="auto">
            <a:xfrm>
              <a:off x="3160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Oval 10"/>
            <p:cNvSpPr>
              <a:spLocks noChangeArrowheads="1"/>
            </p:cNvSpPr>
            <p:nvPr/>
          </p:nvSpPr>
          <p:spPr bwMode="auto">
            <a:xfrm>
              <a:off x="3160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Oval 11"/>
            <p:cNvSpPr>
              <a:spLocks noChangeArrowheads="1"/>
            </p:cNvSpPr>
            <p:nvPr/>
          </p:nvSpPr>
          <p:spPr bwMode="auto">
            <a:xfrm>
              <a:off x="2776" y="3944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Oval 12"/>
            <p:cNvSpPr>
              <a:spLocks noChangeArrowheads="1"/>
            </p:cNvSpPr>
            <p:nvPr/>
          </p:nvSpPr>
          <p:spPr bwMode="auto">
            <a:xfrm>
              <a:off x="3640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Line 13"/>
            <p:cNvSpPr>
              <a:spLocks noChangeShapeType="1"/>
            </p:cNvSpPr>
            <p:nvPr/>
          </p:nvSpPr>
          <p:spPr bwMode="auto">
            <a:xfrm flipV="1">
              <a:off x="2008" y="3032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" name="Line 14"/>
            <p:cNvSpPr>
              <a:spLocks noChangeShapeType="1"/>
            </p:cNvSpPr>
            <p:nvPr/>
          </p:nvSpPr>
          <p:spPr bwMode="auto">
            <a:xfrm>
              <a:off x="1984" y="3400"/>
              <a:ext cx="312" cy="30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8" name="Line 15"/>
            <p:cNvSpPr>
              <a:spLocks noChangeShapeType="1"/>
            </p:cNvSpPr>
            <p:nvPr/>
          </p:nvSpPr>
          <p:spPr bwMode="auto">
            <a:xfrm>
              <a:off x="2464" y="3040"/>
              <a:ext cx="28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Line 16"/>
            <p:cNvSpPr>
              <a:spLocks noChangeShapeType="1"/>
            </p:cNvSpPr>
            <p:nvPr/>
          </p:nvSpPr>
          <p:spPr bwMode="auto">
            <a:xfrm>
              <a:off x="2416" y="3752"/>
              <a:ext cx="36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0" name="Line 17"/>
            <p:cNvSpPr>
              <a:spLocks noChangeShapeType="1"/>
            </p:cNvSpPr>
            <p:nvPr/>
          </p:nvSpPr>
          <p:spPr bwMode="auto">
            <a:xfrm flipV="1">
              <a:off x="2432" y="3440"/>
              <a:ext cx="320" cy="24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Line 18"/>
            <p:cNvSpPr>
              <a:spLocks noChangeShapeType="1"/>
            </p:cNvSpPr>
            <p:nvPr/>
          </p:nvSpPr>
          <p:spPr bwMode="auto">
            <a:xfrm>
              <a:off x="2848" y="3448"/>
              <a:ext cx="328" cy="22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Line 19"/>
            <p:cNvSpPr>
              <a:spLocks noChangeShapeType="1"/>
            </p:cNvSpPr>
            <p:nvPr/>
          </p:nvSpPr>
          <p:spPr bwMode="auto">
            <a:xfrm flipV="1">
              <a:off x="2896" y="3776"/>
              <a:ext cx="2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Line 20"/>
            <p:cNvSpPr>
              <a:spLocks noChangeShapeType="1"/>
            </p:cNvSpPr>
            <p:nvPr/>
          </p:nvSpPr>
          <p:spPr bwMode="auto">
            <a:xfrm flipV="1">
              <a:off x="2872" y="3344"/>
              <a:ext cx="768" cy="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Line 21"/>
            <p:cNvSpPr>
              <a:spLocks noChangeShapeType="1"/>
            </p:cNvSpPr>
            <p:nvPr/>
          </p:nvSpPr>
          <p:spPr bwMode="auto">
            <a:xfrm>
              <a:off x="2472" y="3000"/>
              <a:ext cx="68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Line 22"/>
            <p:cNvSpPr>
              <a:spLocks noChangeShapeType="1"/>
            </p:cNvSpPr>
            <p:nvPr/>
          </p:nvSpPr>
          <p:spPr bwMode="auto">
            <a:xfrm>
              <a:off x="3296" y="3056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Text Box 23"/>
            <p:cNvSpPr txBox="1">
              <a:spLocks noChangeArrowheads="1"/>
            </p:cNvSpPr>
            <p:nvPr/>
          </p:nvSpPr>
          <p:spPr bwMode="auto">
            <a:xfrm>
              <a:off x="2030" y="2906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3</a:t>
              </a:r>
            </a:p>
          </p:txBody>
        </p:sp>
        <p:sp>
          <p:nvSpPr>
            <p:cNvPr id="28697" name="Text Box 24"/>
            <p:cNvSpPr txBox="1">
              <a:spLocks noChangeArrowheads="1"/>
            </p:cNvSpPr>
            <p:nvPr/>
          </p:nvSpPr>
          <p:spPr bwMode="auto">
            <a:xfrm>
              <a:off x="2710" y="2706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2</a:t>
              </a:r>
            </a:p>
          </p:txBody>
        </p:sp>
        <p:sp>
          <p:nvSpPr>
            <p:cNvPr id="28698" name="Text Box 25"/>
            <p:cNvSpPr txBox="1">
              <a:spLocks noChangeArrowheads="1"/>
            </p:cNvSpPr>
            <p:nvPr/>
          </p:nvSpPr>
          <p:spPr bwMode="auto">
            <a:xfrm>
              <a:off x="2086" y="3290"/>
              <a:ext cx="16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2</a:t>
              </a:r>
            </a:p>
          </p:txBody>
        </p:sp>
        <p:sp>
          <p:nvSpPr>
            <p:cNvPr id="28699" name="Text Box 26"/>
            <p:cNvSpPr txBox="1">
              <a:spLocks noChangeArrowheads="1"/>
            </p:cNvSpPr>
            <p:nvPr/>
          </p:nvSpPr>
          <p:spPr bwMode="auto">
            <a:xfrm>
              <a:off x="2590" y="2962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1</a:t>
              </a:r>
            </a:p>
          </p:txBody>
        </p:sp>
        <p:sp>
          <p:nvSpPr>
            <p:cNvPr id="28700" name="Text Box 27"/>
            <p:cNvSpPr txBox="1">
              <a:spLocks noChangeArrowheads="1"/>
            </p:cNvSpPr>
            <p:nvPr/>
          </p:nvSpPr>
          <p:spPr bwMode="auto">
            <a:xfrm>
              <a:off x="2438" y="3330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1</a:t>
              </a:r>
            </a:p>
          </p:txBody>
        </p:sp>
        <p:sp>
          <p:nvSpPr>
            <p:cNvPr id="28701" name="Text Box 28"/>
            <p:cNvSpPr txBox="1">
              <a:spLocks noChangeArrowheads="1"/>
            </p:cNvSpPr>
            <p:nvPr/>
          </p:nvSpPr>
          <p:spPr bwMode="auto">
            <a:xfrm>
              <a:off x="3078" y="3098"/>
              <a:ext cx="16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3</a:t>
              </a:r>
            </a:p>
          </p:txBody>
        </p:sp>
        <p:sp>
          <p:nvSpPr>
            <p:cNvPr id="28702" name="Text Box 29"/>
            <p:cNvSpPr txBox="1">
              <a:spLocks noChangeArrowheads="1"/>
            </p:cNvSpPr>
            <p:nvPr/>
          </p:nvSpPr>
          <p:spPr bwMode="auto">
            <a:xfrm>
              <a:off x="3430" y="2866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1</a:t>
              </a:r>
            </a:p>
          </p:txBody>
        </p:sp>
        <p:sp>
          <p:nvSpPr>
            <p:cNvPr id="28703" name="Text Box 30"/>
            <p:cNvSpPr txBox="1">
              <a:spLocks noChangeArrowheads="1"/>
            </p:cNvSpPr>
            <p:nvPr/>
          </p:nvSpPr>
          <p:spPr bwMode="auto">
            <a:xfrm>
              <a:off x="2414" y="3794"/>
              <a:ext cx="169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4</a:t>
              </a:r>
            </a:p>
          </p:txBody>
        </p:sp>
        <p:sp>
          <p:nvSpPr>
            <p:cNvPr id="28704" name="Text Box 31"/>
            <p:cNvSpPr txBox="1">
              <a:spLocks noChangeArrowheads="1"/>
            </p:cNvSpPr>
            <p:nvPr/>
          </p:nvSpPr>
          <p:spPr bwMode="auto">
            <a:xfrm>
              <a:off x="3006" y="3346"/>
              <a:ext cx="168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5</a:t>
              </a:r>
            </a:p>
          </p:txBody>
        </p:sp>
        <p:sp>
          <p:nvSpPr>
            <p:cNvPr id="28705" name="Text Box 32"/>
            <p:cNvSpPr txBox="1">
              <a:spLocks noChangeArrowheads="1"/>
            </p:cNvSpPr>
            <p:nvPr/>
          </p:nvSpPr>
          <p:spPr bwMode="auto">
            <a:xfrm>
              <a:off x="3038" y="3810"/>
              <a:ext cx="16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3</a:t>
              </a:r>
            </a:p>
          </p:txBody>
        </p:sp>
        <p:sp>
          <p:nvSpPr>
            <p:cNvPr id="28706" name="Oval 33"/>
            <p:cNvSpPr>
              <a:spLocks noChangeArrowheads="1"/>
            </p:cNvSpPr>
            <p:nvPr/>
          </p:nvSpPr>
          <p:spPr bwMode="auto">
            <a:xfrm>
              <a:off x="1688" y="2680"/>
              <a:ext cx="2304" cy="1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Line 34"/>
            <p:cNvSpPr>
              <a:spLocks noChangeShapeType="1"/>
            </p:cNvSpPr>
            <p:nvPr/>
          </p:nvSpPr>
          <p:spPr bwMode="auto">
            <a:xfrm flipH="1" flipV="1">
              <a:off x="1384" y="3160"/>
              <a:ext cx="480" cy="16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Line 35"/>
            <p:cNvSpPr>
              <a:spLocks noChangeShapeType="1"/>
            </p:cNvSpPr>
            <p:nvPr/>
          </p:nvSpPr>
          <p:spPr bwMode="auto">
            <a:xfrm flipH="1">
              <a:off x="1368" y="3392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Line 36"/>
            <p:cNvSpPr>
              <a:spLocks noChangeShapeType="1"/>
            </p:cNvSpPr>
            <p:nvPr/>
          </p:nvSpPr>
          <p:spPr bwMode="auto">
            <a:xfrm>
              <a:off x="3304" y="3728"/>
              <a:ext cx="808" cy="4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Line 37"/>
            <p:cNvSpPr>
              <a:spLocks noChangeShapeType="1"/>
            </p:cNvSpPr>
            <p:nvPr/>
          </p:nvSpPr>
          <p:spPr bwMode="auto">
            <a:xfrm>
              <a:off x="3280" y="3784"/>
              <a:ext cx="56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Line 38"/>
            <p:cNvSpPr>
              <a:spLocks noChangeShapeType="1"/>
            </p:cNvSpPr>
            <p:nvPr/>
          </p:nvSpPr>
          <p:spPr bwMode="auto">
            <a:xfrm flipH="1">
              <a:off x="3768" y="3191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2" name="Line 39"/>
            <p:cNvSpPr>
              <a:spLocks noChangeShapeType="1"/>
            </p:cNvSpPr>
            <p:nvPr/>
          </p:nvSpPr>
          <p:spPr bwMode="auto">
            <a:xfrm>
              <a:off x="2109" y="2531"/>
              <a:ext cx="2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Line 40"/>
            <p:cNvSpPr>
              <a:spLocks noChangeShapeType="1"/>
            </p:cNvSpPr>
            <p:nvPr/>
          </p:nvSpPr>
          <p:spPr bwMode="auto">
            <a:xfrm flipH="1">
              <a:off x="1851" y="3758"/>
              <a:ext cx="45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348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Setting the Link Weights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How to set the weights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Inversely proportional to link capacity?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Proportional to propagation delay?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Network-wide optimization based on traffic?</a:t>
            </a: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D18A43E-36CC-7041-868A-11B8ECAD0D5A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9701" name="Oval 4"/>
          <p:cNvSpPr>
            <a:spLocks noChangeArrowheads="1"/>
          </p:cNvSpPr>
          <p:nvPr/>
        </p:nvSpPr>
        <p:spPr bwMode="auto">
          <a:xfrm>
            <a:off x="2633663" y="48021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5"/>
          <p:cNvSpPr>
            <a:spLocks noChangeArrowheads="1"/>
          </p:cNvSpPr>
          <p:nvPr/>
        </p:nvSpPr>
        <p:spPr bwMode="auto">
          <a:xfrm>
            <a:off x="3495675" y="54737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6"/>
          <p:cNvSpPr>
            <a:spLocks noChangeArrowheads="1"/>
          </p:cNvSpPr>
          <p:nvPr/>
        </p:nvSpPr>
        <p:spPr bwMode="auto">
          <a:xfrm>
            <a:off x="3590925" y="42148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7"/>
          <p:cNvSpPr>
            <a:spLocks noChangeArrowheads="1"/>
          </p:cNvSpPr>
          <p:nvPr/>
        </p:nvSpPr>
        <p:spPr bwMode="auto">
          <a:xfrm>
            <a:off x="4357688" y="48863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Oval 8"/>
          <p:cNvSpPr>
            <a:spLocks noChangeArrowheads="1"/>
          </p:cNvSpPr>
          <p:nvPr/>
        </p:nvSpPr>
        <p:spPr bwMode="auto">
          <a:xfrm>
            <a:off x="5219700" y="5473700"/>
            <a:ext cx="287338" cy="252413"/>
          </a:xfrm>
          <a:prstGeom prst="ellipse">
            <a:avLst/>
          </a:prstGeom>
          <a:solidFill>
            <a:srgbClr val="3333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9"/>
          <p:cNvSpPr>
            <a:spLocks noChangeArrowheads="1"/>
          </p:cNvSpPr>
          <p:nvPr/>
        </p:nvSpPr>
        <p:spPr bwMode="auto">
          <a:xfrm>
            <a:off x="5219700" y="42148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0"/>
          <p:cNvSpPr>
            <a:spLocks noChangeArrowheads="1"/>
          </p:cNvSpPr>
          <p:nvPr/>
        </p:nvSpPr>
        <p:spPr bwMode="auto">
          <a:xfrm>
            <a:off x="4452938" y="59785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Oval 11"/>
          <p:cNvSpPr>
            <a:spLocks noChangeArrowheads="1"/>
          </p:cNvSpPr>
          <p:nvPr/>
        </p:nvSpPr>
        <p:spPr bwMode="auto">
          <a:xfrm>
            <a:off x="6176963" y="48021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 flipV="1">
            <a:off x="2921000" y="4381500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>
            <a:off x="2871788" y="502602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4"/>
          <p:cNvSpPr>
            <a:spLocks noChangeShapeType="1"/>
          </p:cNvSpPr>
          <p:nvPr/>
        </p:nvSpPr>
        <p:spPr bwMode="auto">
          <a:xfrm>
            <a:off x="3830638" y="43957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5"/>
          <p:cNvSpPr>
            <a:spLocks noChangeShapeType="1"/>
          </p:cNvSpPr>
          <p:nvPr/>
        </p:nvSpPr>
        <p:spPr bwMode="auto">
          <a:xfrm>
            <a:off x="3735388" y="5641975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6"/>
          <p:cNvSpPr>
            <a:spLocks noChangeShapeType="1"/>
          </p:cNvSpPr>
          <p:nvPr/>
        </p:nvSpPr>
        <p:spPr bwMode="auto">
          <a:xfrm flipV="1">
            <a:off x="3767138" y="5095875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7"/>
          <p:cNvSpPr>
            <a:spLocks noChangeShapeType="1"/>
          </p:cNvSpPr>
          <p:nvPr/>
        </p:nvSpPr>
        <p:spPr bwMode="auto">
          <a:xfrm>
            <a:off x="4597400" y="5110163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18"/>
          <p:cNvSpPr>
            <a:spLocks noChangeShapeType="1"/>
          </p:cNvSpPr>
          <p:nvPr/>
        </p:nvSpPr>
        <p:spPr bwMode="auto">
          <a:xfrm flipV="1">
            <a:off x="4692650" y="56848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19"/>
          <p:cNvSpPr>
            <a:spLocks noChangeShapeType="1"/>
          </p:cNvSpPr>
          <p:nvPr/>
        </p:nvSpPr>
        <p:spPr bwMode="auto">
          <a:xfrm flipV="1">
            <a:off x="4645025" y="49276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0"/>
          <p:cNvSpPr>
            <a:spLocks noChangeShapeType="1"/>
          </p:cNvSpPr>
          <p:nvPr/>
        </p:nvSpPr>
        <p:spPr bwMode="auto">
          <a:xfrm>
            <a:off x="3846513" y="432593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Line 21"/>
          <p:cNvSpPr>
            <a:spLocks noChangeShapeType="1"/>
          </p:cNvSpPr>
          <p:nvPr/>
        </p:nvSpPr>
        <p:spPr bwMode="auto">
          <a:xfrm>
            <a:off x="5491163" y="4424363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Text Box 22"/>
          <p:cNvSpPr txBox="1">
            <a:spLocks noChangeArrowheads="1"/>
          </p:cNvSpPr>
          <p:nvPr/>
        </p:nvSpPr>
        <p:spPr bwMode="auto">
          <a:xfrm>
            <a:off x="2963863" y="41608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9720" name="Text Box 23"/>
          <p:cNvSpPr txBox="1">
            <a:spLocks noChangeArrowheads="1"/>
          </p:cNvSpPr>
          <p:nvPr/>
        </p:nvSpPr>
        <p:spPr bwMode="auto">
          <a:xfrm>
            <a:off x="4321175" y="381158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9721" name="Text Box 24"/>
          <p:cNvSpPr txBox="1">
            <a:spLocks noChangeArrowheads="1"/>
          </p:cNvSpPr>
          <p:nvPr/>
        </p:nvSpPr>
        <p:spPr bwMode="auto">
          <a:xfrm>
            <a:off x="3076575" y="48339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9722" name="Text Box 25"/>
          <p:cNvSpPr txBox="1">
            <a:spLocks noChangeArrowheads="1"/>
          </p:cNvSpPr>
          <p:nvPr/>
        </p:nvSpPr>
        <p:spPr bwMode="auto">
          <a:xfrm>
            <a:off x="4081463" y="42592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9723" name="Text Box 26"/>
          <p:cNvSpPr txBox="1">
            <a:spLocks noChangeArrowheads="1"/>
          </p:cNvSpPr>
          <p:nvPr/>
        </p:nvSpPr>
        <p:spPr bwMode="auto">
          <a:xfrm>
            <a:off x="3711575" y="487521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9724" name="Text Box 27"/>
          <p:cNvSpPr txBox="1">
            <a:spLocks noChangeArrowheads="1"/>
          </p:cNvSpPr>
          <p:nvPr/>
        </p:nvSpPr>
        <p:spPr bwMode="auto">
          <a:xfrm>
            <a:off x="5056188" y="44973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9725" name="Text Box 28"/>
          <p:cNvSpPr txBox="1">
            <a:spLocks noChangeArrowheads="1"/>
          </p:cNvSpPr>
          <p:nvPr/>
        </p:nvSpPr>
        <p:spPr bwMode="auto">
          <a:xfrm>
            <a:off x="5757863" y="40909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9726" name="Text Box 29"/>
          <p:cNvSpPr txBox="1">
            <a:spLocks noChangeArrowheads="1"/>
          </p:cNvSpPr>
          <p:nvPr/>
        </p:nvSpPr>
        <p:spPr bwMode="auto">
          <a:xfrm>
            <a:off x="3730625" y="5716588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4</a:t>
            </a:r>
          </a:p>
        </p:txBody>
      </p:sp>
      <p:sp>
        <p:nvSpPr>
          <p:cNvPr id="29727" name="Text Box 30"/>
          <p:cNvSpPr txBox="1">
            <a:spLocks noChangeArrowheads="1"/>
          </p:cNvSpPr>
          <p:nvPr/>
        </p:nvSpPr>
        <p:spPr bwMode="auto">
          <a:xfrm>
            <a:off x="4911725" y="49323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5</a:t>
            </a:r>
          </a:p>
        </p:txBody>
      </p:sp>
      <p:sp>
        <p:nvSpPr>
          <p:cNvPr id="29728" name="Text Box 31"/>
          <p:cNvSpPr txBox="1">
            <a:spLocks noChangeArrowheads="1"/>
          </p:cNvSpPr>
          <p:nvPr/>
        </p:nvSpPr>
        <p:spPr bwMode="auto">
          <a:xfrm>
            <a:off x="4976813" y="57435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9729" name="Oval 32"/>
          <p:cNvSpPr>
            <a:spLocks noChangeArrowheads="1"/>
          </p:cNvSpPr>
          <p:nvPr/>
        </p:nvSpPr>
        <p:spPr bwMode="auto">
          <a:xfrm>
            <a:off x="2281238" y="3765550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0" name="Line 33"/>
          <p:cNvSpPr>
            <a:spLocks noChangeShapeType="1"/>
          </p:cNvSpPr>
          <p:nvPr/>
        </p:nvSpPr>
        <p:spPr bwMode="auto">
          <a:xfrm flipH="1" flipV="1">
            <a:off x="1674813" y="4606925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1" name="Line 34"/>
          <p:cNvSpPr>
            <a:spLocks noChangeShapeType="1"/>
          </p:cNvSpPr>
          <p:nvPr/>
        </p:nvSpPr>
        <p:spPr bwMode="auto">
          <a:xfrm flipH="1">
            <a:off x="1643063" y="5011738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Line 35"/>
          <p:cNvSpPr>
            <a:spLocks noChangeShapeType="1"/>
          </p:cNvSpPr>
          <p:nvPr/>
        </p:nvSpPr>
        <p:spPr bwMode="auto">
          <a:xfrm>
            <a:off x="5507038" y="5600700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3" name="Line 36"/>
          <p:cNvSpPr>
            <a:spLocks noChangeShapeType="1"/>
          </p:cNvSpPr>
          <p:nvPr/>
        </p:nvSpPr>
        <p:spPr bwMode="auto">
          <a:xfrm>
            <a:off x="5459413" y="5699125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Line 37"/>
          <p:cNvSpPr>
            <a:spLocks noChangeShapeType="1"/>
          </p:cNvSpPr>
          <p:nvPr/>
        </p:nvSpPr>
        <p:spPr bwMode="auto">
          <a:xfrm flipH="1">
            <a:off x="6432550" y="4660900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5" name="Line 38"/>
          <p:cNvSpPr>
            <a:spLocks noChangeShapeType="1"/>
          </p:cNvSpPr>
          <p:nvPr/>
        </p:nvSpPr>
        <p:spPr bwMode="auto">
          <a:xfrm>
            <a:off x="3122613" y="3505200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6" name="Line 39"/>
          <p:cNvSpPr>
            <a:spLocks noChangeShapeType="1"/>
          </p:cNvSpPr>
          <p:nvPr/>
        </p:nvSpPr>
        <p:spPr bwMode="auto">
          <a:xfrm flipH="1">
            <a:off x="2606675" y="5653088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3703638" y="4833938"/>
            <a:ext cx="336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9900"/>
                </a:solidFill>
              </a:rPr>
              <a:t>3</a:t>
            </a:r>
          </a:p>
        </p:txBody>
      </p:sp>
      <p:sp>
        <p:nvSpPr>
          <p:cNvPr id="42" name="Oval 45"/>
          <p:cNvSpPr>
            <a:spLocks noChangeArrowheads="1"/>
          </p:cNvSpPr>
          <p:nvPr/>
        </p:nvSpPr>
        <p:spPr bwMode="auto">
          <a:xfrm>
            <a:off x="3590925" y="4891088"/>
            <a:ext cx="554038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8"/>
          <p:cNvSpPr>
            <a:spLocks/>
          </p:cNvSpPr>
          <p:nvPr/>
        </p:nvSpPr>
        <p:spPr bwMode="auto">
          <a:xfrm>
            <a:off x="1612900" y="4848225"/>
            <a:ext cx="5281613" cy="1552575"/>
          </a:xfrm>
          <a:custGeom>
            <a:avLst/>
            <a:gdLst>
              <a:gd name="T0" fmla="*/ 0 w 3327"/>
              <a:gd name="T1" fmla="*/ 0 h 978"/>
              <a:gd name="T2" fmla="*/ 206375 w 3327"/>
              <a:gd name="T3" fmla="*/ 50800 h 978"/>
              <a:gd name="T4" fmla="*/ 996950 w 3327"/>
              <a:gd name="T5" fmla="*/ 277813 h 978"/>
              <a:gd name="T6" fmla="*/ 1725613 w 3327"/>
              <a:gd name="T7" fmla="*/ 841375 h 978"/>
              <a:gd name="T8" fmla="*/ 2867025 w 3327"/>
              <a:gd name="T9" fmla="*/ 1520825 h 978"/>
              <a:gd name="T10" fmla="*/ 4048125 w 3327"/>
              <a:gd name="T11" fmla="*/ 1036638 h 978"/>
              <a:gd name="T12" fmla="*/ 5281613 w 3327"/>
              <a:gd name="T13" fmla="*/ 1139825 h 9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27"/>
              <a:gd name="T22" fmla="*/ 0 h 978"/>
              <a:gd name="T23" fmla="*/ 3327 w 3327"/>
              <a:gd name="T24" fmla="*/ 978 h 9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27" h="978">
                <a:moveTo>
                  <a:pt x="0" y="0"/>
                </a:moveTo>
                <a:cubicBezTo>
                  <a:pt x="12" y="1"/>
                  <a:pt x="25" y="3"/>
                  <a:pt x="130" y="32"/>
                </a:cubicBezTo>
                <a:cubicBezTo>
                  <a:pt x="235" y="61"/>
                  <a:pt x="469" y="92"/>
                  <a:pt x="628" y="175"/>
                </a:cubicBezTo>
                <a:cubicBezTo>
                  <a:pt x="787" y="258"/>
                  <a:pt x="891" y="400"/>
                  <a:pt x="1087" y="530"/>
                </a:cubicBezTo>
                <a:cubicBezTo>
                  <a:pt x="1283" y="660"/>
                  <a:pt x="1562" y="938"/>
                  <a:pt x="1806" y="958"/>
                </a:cubicBezTo>
                <a:cubicBezTo>
                  <a:pt x="2050" y="978"/>
                  <a:pt x="2297" y="693"/>
                  <a:pt x="2550" y="653"/>
                </a:cubicBezTo>
                <a:cubicBezTo>
                  <a:pt x="2803" y="613"/>
                  <a:pt x="3065" y="665"/>
                  <a:pt x="3327" y="718"/>
                </a:cubicBezTo>
              </a:path>
            </a:pathLst>
          </a:custGeom>
          <a:noFill/>
          <a:ln w="508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Measure, Model, and Control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0F2F217-44F2-1F45-8626-4D87AE867C0A}" type="slidenum">
              <a:rPr lang="en-US" sz="1400" b="0">
                <a:latin typeface="Times New Roman" charset="0"/>
              </a:rPr>
              <a:pPr eaLnBrk="1" hangingPunct="1"/>
              <a:t>15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0724" name="Oval 3"/>
          <p:cNvSpPr>
            <a:spLocks noChangeArrowheads="1"/>
          </p:cNvSpPr>
          <p:nvPr/>
        </p:nvSpPr>
        <p:spPr bwMode="auto">
          <a:xfrm>
            <a:off x="1895475" y="4649788"/>
            <a:ext cx="5467350" cy="1719262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701675" y="3200400"/>
            <a:ext cx="2487613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Topology/</a:t>
            </a:r>
          </a:p>
          <a:p>
            <a:pPr eaLnBrk="1" hangingPunct="1"/>
            <a:r>
              <a:rPr lang="en-US">
                <a:latin typeface="Tahoma" charset="0"/>
              </a:rPr>
              <a:t>Configuration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4122738" y="3230563"/>
            <a:ext cx="1398587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Offered</a:t>
            </a:r>
          </a:p>
          <a:p>
            <a:pPr eaLnBrk="1" hangingPunct="1"/>
            <a:r>
              <a:rPr lang="en-US">
                <a:latin typeface="Tahoma" charset="0"/>
              </a:rPr>
              <a:t>traffic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6434138" y="3249613"/>
            <a:ext cx="2106612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Changes to</a:t>
            </a:r>
          </a:p>
          <a:p>
            <a:pPr eaLnBrk="1" hangingPunct="1"/>
            <a:r>
              <a:rPr lang="en-US">
                <a:latin typeface="Tahoma" charset="0"/>
              </a:rPr>
              <a:t>the network</a:t>
            </a:r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 flipH="1" flipV="1">
            <a:off x="1254125" y="4229100"/>
            <a:ext cx="915988" cy="1189038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 flipH="1" flipV="1">
            <a:off x="2162175" y="4235450"/>
            <a:ext cx="584200" cy="1133475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 flipV="1">
            <a:off x="3995738" y="4227513"/>
            <a:ext cx="752475" cy="1149350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 flipH="1" flipV="1">
            <a:off x="5205413" y="4222750"/>
            <a:ext cx="474662" cy="1189038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/>
          <p:cNvSpPr>
            <a:spLocks noChangeShapeType="1"/>
          </p:cNvSpPr>
          <p:nvPr/>
        </p:nvSpPr>
        <p:spPr bwMode="auto">
          <a:xfrm flipH="1">
            <a:off x="6115050" y="4217988"/>
            <a:ext cx="804863" cy="1117600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/>
          <p:cNvSpPr>
            <a:spLocks noChangeShapeType="1"/>
          </p:cNvSpPr>
          <p:nvPr/>
        </p:nvSpPr>
        <p:spPr bwMode="auto">
          <a:xfrm flipH="1">
            <a:off x="6378575" y="4227513"/>
            <a:ext cx="1771650" cy="1611312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2471738" y="5511800"/>
            <a:ext cx="3875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Operational network</a:t>
            </a:r>
          </a:p>
        </p:txBody>
      </p:sp>
      <p:sp>
        <p:nvSpPr>
          <p:cNvPr id="30735" name="Text Box 14"/>
          <p:cNvSpPr txBox="1">
            <a:spLocks noChangeArrowheads="1"/>
          </p:cNvSpPr>
          <p:nvPr/>
        </p:nvSpPr>
        <p:spPr bwMode="auto">
          <a:xfrm>
            <a:off x="2157413" y="1355725"/>
            <a:ext cx="2687637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Network-wide</a:t>
            </a:r>
          </a:p>
          <a:p>
            <a:pPr eaLnBrk="1" hangingPunct="1"/>
            <a:r>
              <a:rPr lang="ja-JP" altLang="en-US">
                <a:latin typeface="Tahoma" charset="0"/>
              </a:rPr>
              <a:t>“</a:t>
            </a:r>
            <a:r>
              <a:rPr lang="en-US">
                <a:latin typeface="Tahoma" charset="0"/>
              </a:rPr>
              <a:t>what if</a:t>
            </a:r>
            <a:r>
              <a:rPr lang="ja-JP" altLang="en-US">
                <a:latin typeface="Tahoma" charset="0"/>
              </a:rPr>
              <a:t>”</a:t>
            </a:r>
            <a:r>
              <a:rPr lang="en-US">
                <a:latin typeface="Tahoma" charset="0"/>
              </a:rPr>
              <a:t> model</a:t>
            </a:r>
          </a:p>
        </p:txBody>
      </p:sp>
      <p:sp>
        <p:nvSpPr>
          <p:cNvPr id="30736" name="Line 15"/>
          <p:cNvSpPr>
            <a:spLocks noChangeShapeType="1"/>
          </p:cNvSpPr>
          <p:nvPr/>
        </p:nvSpPr>
        <p:spPr bwMode="auto">
          <a:xfrm flipV="1">
            <a:off x="1930400" y="2332038"/>
            <a:ext cx="1173163" cy="874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/>
          <p:cNvSpPr>
            <a:spLocks noChangeShapeType="1"/>
          </p:cNvSpPr>
          <p:nvPr/>
        </p:nvSpPr>
        <p:spPr bwMode="auto">
          <a:xfrm flipH="1" flipV="1">
            <a:off x="3800475" y="2336800"/>
            <a:ext cx="1173163" cy="8747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/>
          <p:cNvSpPr>
            <a:spLocks noChangeShapeType="1"/>
          </p:cNvSpPr>
          <p:nvPr/>
        </p:nvSpPr>
        <p:spPr bwMode="auto">
          <a:xfrm>
            <a:off x="4930775" y="1760538"/>
            <a:ext cx="2413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/>
          <p:cNvSpPr>
            <a:spLocks noChangeShapeType="1"/>
          </p:cNvSpPr>
          <p:nvPr/>
        </p:nvSpPr>
        <p:spPr bwMode="auto">
          <a:xfrm>
            <a:off x="7319963" y="1754188"/>
            <a:ext cx="15875" cy="1466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Text Box 19"/>
          <p:cNvSpPr txBox="1">
            <a:spLocks noChangeArrowheads="1"/>
          </p:cNvSpPr>
          <p:nvPr/>
        </p:nvSpPr>
        <p:spPr bwMode="auto">
          <a:xfrm>
            <a:off x="2640013" y="4175125"/>
            <a:ext cx="1530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3333FF"/>
                </a:solidFill>
                <a:latin typeface="Tahoma" charset="0"/>
              </a:rPr>
              <a:t>measure</a:t>
            </a:r>
          </a:p>
        </p:txBody>
      </p:sp>
      <p:sp>
        <p:nvSpPr>
          <p:cNvPr id="30741" name="Text Box 20"/>
          <p:cNvSpPr txBox="1">
            <a:spLocks noChangeArrowheads="1"/>
          </p:cNvSpPr>
          <p:nvPr/>
        </p:nvSpPr>
        <p:spPr bwMode="auto">
          <a:xfrm>
            <a:off x="7496175" y="4860925"/>
            <a:ext cx="1262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3333FF"/>
                </a:solidFill>
                <a:latin typeface="Tahoma" charset="0"/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399550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Key Ingredients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latin typeface="Arial" charset="0"/>
                <a:cs typeface="Arial" charset="0"/>
              </a:rPr>
              <a:t>Measurement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Topology: monitoring of the routing protocols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Traffic matrix: passive traffic measurement</a:t>
            </a:r>
          </a:p>
          <a:p>
            <a:r>
              <a:rPr lang="en-US" sz="3200" dirty="0">
                <a:latin typeface="Arial" charset="0"/>
                <a:cs typeface="Arial" charset="0"/>
              </a:rPr>
              <a:t>Network-wide </a:t>
            </a:r>
            <a:r>
              <a:rPr lang="en-US" sz="3200" b="1" dirty="0">
                <a:solidFill>
                  <a:srgbClr val="333399"/>
                </a:solidFill>
                <a:latin typeface="Arial" charset="0"/>
                <a:cs typeface="Arial" charset="0"/>
              </a:rPr>
              <a:t>models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Representations of topology and traffic</a:t>
            </a:r>
          </a:p>
          <a:p>
            <a:pPr lvl="1"/>
            <a:r>
              <a:rPr lang="ja-JP" altLang="en-US" sz="28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What-if</a:t>
            </a:r>
            <a:r>
              <a:rPr lang="ja-JP" altLang="en-US" sz="28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models of shortest-path routing</a:t>
            </a:r>
          </a:p>
          <a:p>
            <a:r>
              <a:rPr lang="en-US" sz="3200" dirty="0">
                <a:latin typeface="Arial" charset="0"/>
                <a:cs typeface="Arial" charset="0"/>
              </a:rPr>
              <a:t>Network </a:t>
            </a:r>
            <a:r>
              <a:rPr lang="en-US" sz="3200" b="1" dirty="0">
                <a:solidFill>
                  <a:srgbClr val="333399"/>
                </a:solidFill>
                <a:latin typeface="Arial" charset="0"/>
                <a:cs typeface="Arial" charset="0"/>
              </a:rPr>
              <a:t>optimization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Efficient algorithms to find good configurations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Operational experience to identify constraints </a:t>
            </a:r>
          </a:p>
          <a:p>
            <a:pPr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964062A-A60C-B044-9794-32306F39AC60}" type="slidenum">
              <a:rPr lang="en-US" sz="1400" b="0">
                <a:latin typeface="Times New Roman" charset="0"/>
              </a:rPr>
              <a:pPr eaLnBrk="1" hangingPunct="1"/>
              <a:t>16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20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Optimization Problem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443072"/>
            <a:ext cx="8229600" cy="4525963"/>
          </a:xfrm>
        </p:spPr>
        <p:txBody>
          <a:bodyPr/>
          <a:lstStyle/>
          <a:p>
            <a:r>
              <a:rPr lang="en-US" sz="3200" b="1" dirty="0">
                <a:solidFill>
                  <a:srgbClr val="333399"/>
                </a:solidFill>
                <a:latin typeface="Arial" charset="0"/>
                <a:cs typeface="Arial" charset="0"/>
              </a:rPr>
              <a:t>Input:</a:t>
            </a:r>
            <a:r>
              <a:rPr lang="en-US" sz="3200" dirty="0">
                <a:latin typeface="Arial" charset="0"/>
                <a:cs typeface="Arial" charset="0"/>
              </a:rPr>
              <a:t> graph </a:t>
            </a:r>
            <a:r>
              <a:rPr lang="en-US" sz="3200" i="1" dirty="0">
                <a:latin typeface="Arial" charset="0"/>
                <a:cs typeface="Arial" charset="0"/>
              </a:rPr>
              <a:t>G(R,L)</a:t>
            </a:r>
          </a:p>
          <a:p>
            <a:pPr lvl="1"/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is the set of routers</a:t>
            </a:r>
          </a:p>
          <a:p>
            <a:pPr lvl="1"/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L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is the set of unidirectional links</a:t>
            </a:r>
          </a:p>
          <a:p>
            <a:pPr lvl="1"/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2800" i="1" baseline="-25000" dirty="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is the capacity of link 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l</a:t>
            </a:r>
          </a:p>
          <a:p>
            <a:r>
              <a:rPr lang="en-US" sz="3200" b="1" dirty="0">
                <a:solidFill>
                  <a:srgbClr val="333399"/>
                </a:solidFill>
                <a:latin typeface="Arial" charset="0"/>
                <a:cs typeface="Arial" charset="0"/>
              </a:rPr>
              <a:t>Input:</a:t>
            </a:r>
            <a:r>
              <a:rPr lang="en-US" sz="3200" dirty="0">
                <a:latin typeface="Arial" charset="0"/>
                <a:cs typeface="Arial" charset="0"/>
              </a:rPr>
              <a:t> traffic matrix</a:t>
            </a:r>
          </a:p>
          <a:p>
            <a:pPr lvl="1"/>
            <a:r>
              <a:rPr lang="en-US" sz="2800" i="1" dirty="0" err="1"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sz="2800" i="1" baseline="-25000" dirty="0" err="1">
                <a:latin typeface="Arial" charset="0"/>
                <a:ea typeface="Arial" charset="0"/>
                <a:cs typeface="Arial" charset="0"/>
              </a:rPr>
              <a:t>i,j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is traffic load from router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i="1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to 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j</a:t>
            </a:r>
          </a:p>
          <a:p>
            <a:r>
              <a:rPr lang="en-US" sz="3200" b="1" dirty="0">
                <a:solidFill>
                  <a:srgbClr val="333399"/>
                </a:solidFill>
                <a:latin typeface="Arial" charset="0"/>
                <a:cs typeface="Arial" charset="0"/>
              </a:rPr>
              <a:t>Output:</a:t>
            </a:r>
            <a:r>
              <a:rPr lang="en-US" sz="3200" dirty="0">
                <a:latin typeface="Arial" charset="0"/>
                <a:cs typeface="Arial" charset="0"/>
              </a:rPr>
              <a:t> setting of the link weights</a:t>
            </a:r>
          </a:p>
          <a:p>
            <a:pPr lvl="1"/>
            <a:r>
              <a:rPr lang="en-US" sz="2800" i="1" dirty="0" err="1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i="1" baseline="-25000" dirty="0" err="1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is weight on unidirectional link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l</a:t>
            </a:r>
          </a:p>
          <a:p>
            <a:pPr lvl="1"/>
            <a:r>
              <a:rPr lang="en-US" sz="2800" i="1" dirty="0" err="1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2800" i="1" baseline="-25000" dirty="0" err="1">
                <a:latin typeface="Arial" charset="0"/>
                <a:ea typeface="Arial" charset="0"/>
                <a:cs typeface="Arial" charset="0"/>
              </a:rPr>
              <a:t>i,j,l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is fraction of traffic from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i="1" dirty="0" err="1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to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j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traversing link</a:t>
            </a:r>
            <a:r>
              <a:rPr lang="en-US" sz="2800" i="1" dirty="0">
                <a:latin typeface="Arial" charset="0"/>
                <a:ea typeface="Arial" charset="0"/>
                <a:cs typeface="Arial" charset="0"/>
              </a:rPr>
              <a:t> l</a:t>
            </a:r>
          </a:p>
          <a:p>
            <a:pPr>
              <a:buFontTx/>
              <a:buNone/>
            </a:pP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269F337-A2AC-1C45-BFDE-5E2C835477D2}" type="slidenum">
              <a:rPr lang="en-US" sz="1400" b="0">
                <a:latin typeface="Times New Roman" charset="0"/>
              </a:rPr>
              <a:pPr eaLnBrk="1" hangingPunct="1"/>
              <a:t>17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8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Equal-Cost Multipath (ECMP)</a:t>
            </a:r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CD7EFAB-A013-3B43-8571-4D2B25173446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33796" name="Group 3"/>
          <p:cNvGrpSpPr>
            <a:grpSpLocks/>
          </p:cNvGrpSpPr>
          <p:nvPr/>
        </p:nvGrpSpPr>
        <p:grpSpPr bwMode="auto">
          <a:xfrm>
            <a:off x="430213" y="1660525"/>
            <a:ext cx="8382000" cy="3744913"/>
            <a:chOff x="480" y="1104"/>
            <a:chExt cx="4883" cy="1951"/>
          </a:xfrm>
        </p:grpSpPr>
        <p:sp>
          <p:nvSpPr>
            <p:cNvPr id="33798" name="Oval 4"/>
            <p:cNvSpPr>
              <a:spLocks noChangeAspect="1" noChangeArrowheads="1"/>
            </p:cNvSpPr>
            <p:nvPr/>
          </p:nvSpPr>
          <p:spPr bwMode="auto">
            <a:xfrm flipH="1" flipV="1">
              <a:off x="2108" y="1563"/>
              <a:ext cx="216" cy="23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9" name="Oval 5"/>
            <p:cNvSpPr>
              <a:spLocks noChangeAspect="1" noChangeArrowheads="1"/>
            </p:cNvSpPr>
            <p:nvPr/>
          </p:nvSpPr>
          <p:spPr bwMode="auto">
            <a:xfrm>
              <a:off x="1239" y="2022"/>
              <a:ext cx="217" cy="2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0" name="Oval 6"/>
            <p:cNvSpPr>
              <a:spLocks noChangeAspect="1" noChangeArrowheads="1"/>
            </p:cNvSpPr>
            <p:nvPr/>
          </p:nvSpPr>
          <p:spPr bwMode="auto">
            <a:xfrm>
              <a:off x="2108" y="2481"/>
              <a:ext cx="216" cy="23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1" name="Oval 7"/>
            <p:cNvSpPr>
              <a:spLocks noChangeAspect="1" noChangeArrowheads="1"/>
            </p:cNvSpPr>
            <p:nvPr/>
          </p:nvSpPr>
          <p:spPr bwMode="auto">
            <a:xfrm>
              <a:off x="3084" y="1104"/>
              <a:ext cx="218" cy="23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Oval 8"/>
            <p:cNvSpPr>
              <a:spLocks noChangeAspect="1" noChangeArrowheads="1"/>
            </p:cNvSpPr>
            <p:nvPr/>
          </p:nvSpPr>
          <p:spPr bwMode="auto">
            <a:xfrm>
              <a:off x="3084" y="2137"/>
              <a:ext cx="218" cy="23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Oval 9"/>
            <p:cNvSpPr>
              <a:spLocks noChangeAspect="1" noChangeArrowheads="1"/>
            </p:cNvSpPr>
            <p:nvPr/>
          </p:nvSpPr>
          <p:spPr bwMode="auto">
            <a:xfrm>
              <a:off x="3084" y="2826"/>
              <a:ext cx="218" cy="22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Oval 10"/>
            <p:cNvSpPr>
              <a:spLocks noChangeAspect="1" noChangeArrowheads="1"/>
            </p:cNvSpPr>
            <p:nvPr/>
          </p:nvSpPr>
          <p:spPr bwMode="auto">
            <a:xfrm>
              <a:off x="4169" y="1908"/>
              <a:ext cx="218" cy="22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Line 11"/>
            <p:cNvSpPr>
              <a:spLocks noChangeAspect="1" noChangeShapeType="1"/>
            </p:cNvSpPr>
            <p:nvPr/>
          </p:nvSpPr>
          <p:spPr bwMode="auto">
            <a:xfrm flipV="1">
              <a:off x="1456" y="1722"/>
              <a:ext cx="660" cy="3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Line 12"/>
            <p:cNvSpPr>
              <a:spLocks noChangeAspect="1" noChangeShapeType="1"/>
            </p:cNvSpPr>
            <p:nvPr/>
          </p:nvSpPr>
          <p:spPr bwMode="auto">
            <a:xfrm>
              <a:off x="1415" y="2221"/>
              <a:ext cx="701" cy="3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Line 13"/>
            <p:cNvSpPr>
              <a:spLocks noChangeAspect="1" noChangeShapeType="1"/>
            </p:cNvSpPr>
            <p:nvPr/>
          </p:nvSpPr>
          <p:spPr bwMode="auto">
            <a:xfrm flipV="1">
              <a:off x="2298" y="1219"/>
              <a:ext cx="786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14"/>
            <p:cNvSpPr>
              <a:spLocks noChangeAspect="1" noChangeShapeType="1"/>
            </p:cNvSpPr>
            <p:nvPr/>
          </p:nvSpPr>
          <p:spPr bwMode="auto">
            <a:xfrm>
              <a:off x="2324" y="1752"/>
              <a:ext cx="760" cy="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15"/>
            <p:cNvSpPr>
              <a:spLocks noChangeAspect="1" noChangeShapeType="1"/>
            </p:cNvSpPr>
            <p:nvPr/>
          </p:nvSpPr>
          <p:spPr bwMode="auto">
            <a:xfrm>
              <a:off x="2306" y="2653"/>
              <a:ext cx="795" cy="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Line 16"/>
            <p:cNvSpPr>
              <a:spLocks noChangeAspect="1" noChangeShapeType="1"/>
            </p:cNvSpPr>
            <p:nvPr/>
          </p:nvSpPr>
          <p:spPr bwMode="auto">
            <a:xfrm>
              <a:off x="3302" y="1219"/>
              <a:ext cx="976" cy="6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Line 17"/>
            <p:cNvSpPr>
              <a:spLocks noChangeAspect="1" noChangeShapeType="1"/>
            </p:cNvSpPr>
            <p:nvPr/>
          </p:nvSpPr>
          <p:spPr bwMode="auto">
            <a:xfrm flipV="1">
              <a:off x="3302" y="2022"/>
              <a:ext cx="867" cy="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18"/>
            <p:cNvSpPr>
              <a:spLocks noChangeAspect="1" noChangeShapeType="1"/>
            </p:cNvSpPr>
            <p:nvPr/>
          </p:nvSpPr>
          <p:spPr bwMode="auto">
            <a:xfrm flipV="1">
              <a:off x="3302" y="2137"/>
              <a:ext cx="976" cy="8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Text Box 19"/>
            <p:cNvSpPr txBox="1">
              <a:spLocks noChangeAspect="1" noChangeArrowheads="1"/>
            </p:cNvSpPr>
            <p:nvPr/>
          </p:nvSpPr>
          <p:spPr bwMode="auto">
            <a:xfrm>
              <a:off x="1468" y="1637"/>
              <a:ext cx="29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0.5</a:t>
              </a:r>
              <a:endParaRPr lang="en-US" sz="2400"/>
            </a:p>
          </p:txBody>
        </p:sp>
        <p:sp>
          <p:nvSpPr>
            <p:cNvPr id="33814" name="Text Box 20"/>
            <p:cNvSpPr txBox="1">
              <a:spLocks noChangeAspect="1" noChangeArrowheads="1"/>
            </p:cNvSpPr>
            <p:nvPr/>
          </p:nvSpPr>
          <p:spPr bwMode="auto">
            <a:xfrm>
              <a:off x="1410" y="2393"/>
              <a:ext cx="293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0.5</a:t>
              </a:r>
              <a:endParaRPr lang="en-US" sz="2400"/>
            </a:p>
          </p:txBody>
        </p:sp>
        <p:sp>
          <p:nvSpPr>
            <p:cNvPr id="33815" name="Text Box 21"/>
            <p:cNvSpPr txBox="1">
              <a:spLocks noChangeAspect="1" noChangeArrowheads="1"/>
            </p:cNvSpPr>
            <p:nvPr/>
          </p:nvSpPr>
          <p:spPr bwMode="auto">
            <a:xfrm>
              <a:off x="2421" y="2752"/>
              <a:ext cx="292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0.5</a:t>
              </a:r>
              <a:endParaRPr lang="en-US" sz="2400"/>
            </a:p>
          </p:txBody>
        </p:sp>
        <p:sp>
          <p:nvSpPr>
            <p:cNvPr id="33816" name="Text Box 22"/>
            <p:cNvSpPr txBox="1">
              <a:spLocks noChangeAspect="1" noChangeArrowheads="1"/>
            </p:cNvSpPr>
            <p:nvPr/>
          </p:nvSpPr>
          <p:spPr bwMode="auto">
            <a:xfrm>
              <a:off x="3786" y="2481"/>
              <a:ext cx="292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0.5</a:t>
              </a:r>
              <a:endParaRPr lang="en-US" sz="2400"/>
            </a:p>
          </p:txBody>
        </p:sp>
        <p:sp>
          <p:nvSpPr>
            <p:cNvPr id="33817" name="Text Box 23"/>
            <p:cNvSpPr txBox="1">
              <a:spLocks noChangeAspect="1" noChangeArrowheads="1"/>
            </p:cNvSpPr>
            <p:nvPr/>
          </p:nvSpPr>
          <p:spPr bwMode="auto">
            <a:xfrm>
              <a:off x="2324" y="1146"/>
              <a:ext cx="36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0.25</a:t>
              </a:r>
              <a:endParaRPr lang="en-US" sz="2400"/>
            </a:p>
          </p:txBody>
        </p:sp>
        <p:sp>
          <p:nvSpPr>
            <p:cNvPr id="33818" name="Text Box 24"/>
            <p:cNvSpPr txBox="1">
              <a:spLocks noChangeAspect="1" noChangeArrowheads="1"/>
            </p:cNvSpPr>
            <p:nvPr/>
          </p:nvSpPr>
          <p:spPr bwMode="auto">
            <a:xfrm>
              <a:off x="3619" y="1230"/>
              <a:ext cx="36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0.25</a:t>
              </a:r>
              <a:endParaRPr lang="en-US" sz="2400"/>
            </a:p>
          </p:txBody>
        </p:sp>
        <p:sp>
          <p:nvSpPr>
            <p:cNvPr id="33819" name="Text Box 25"/>
            <p:cNvSpPr txBox="1">
              <a:spLocks noChangeAspect="1" noChangeArrowheads="1"/>
            </p:cNvSpPr>
            <p:nvPr/>
          </p:nvSpPr>
          <p:spPr bwMode="auto">
            <a:xfrm>
              <a:off x="2340" y="1986"/>
              <a:ext cx="366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0.25</a:t>
              </a:r>
              <a:endParaRPr lang="en-US" sz="2400"/>
            </a:p>
          </p:txBody>
        </p:sp>
        <p:sp>
          <p:nvSpPr>
            <p:cNvPr id="33820" name="Text Box 26"/>
            <p:cNvSpPr txBox="1">
              <a:spLocks noChangeAspect="1" noChangeArrowheads="1"/>
            </p:cNvSpPr>
            <p:nvPr/>
          </p:nvSpPr>
          <p:spPr bwMode="auto">
            <a:xfrm>
              <a:off x="3328" y="1869"/>
              <a:ext cx="895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0.25</a:t>
              </a:r>
              <a:endParaRPr lang="en-US" sz="2400"/>
            </a:p>
          </p:txBody>
        </p:sp>
        <p:sp>
          <p:nvSpPr>
            <p:cNvPr id="33821" name="Line 27"/>
            <p:cNvSpPr>
              <a:spLocks noChangeAspect="1" noChangeShapeType="1"/>
            </p:cNvSpPr>
            <p:nvPr/>
          </p:nvSpPr>
          <p:spPr bwMode="auto">
            <a:xfrm flipV="1">
              <a:off x="480" y="2148"/>
              <a:ext cx="759" cy="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Line 28"/>
            <p:cNvSpPr>
              <a:spLocks noChangeAspect="1" noChangeShapeType="1"/>
            </p:cNvSpPr>
            <p:nvPr/>
          </p:nvSpPr>
          <p:spPr bwMode="auto">
            <a:xfrm>
              <a:off x="4387" y="2022"/>
              <a:ext cx="976" cy="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3" name="Text Box 29"/>
            <p:cNvSpPr txBox="1">
              <a:spLocks noChangeAspect="1" noChangeArrowheads="1"/>
            </p:cNvSpPr>
            <p:nvPr/>
          </p:nvSpPr>
          <p:spPr bwMode="auto">
            <a:xfrm>
              <a:off x="654" y="1869"/>
              <a:ext cx="292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1.0</a:t>
              </a:r>
              <a:endParaRPr lang="en-US" sz="2400"/>
            </a:p>
          </p:txBody>
        </p:sp>
        <p:sp>
          <p:nvSpPr>
            <p:cNvPr id="33824" name="Text Box 30"/>
            <p:cNvSpPr txBox="1">
              <a:spLocks noChangeAspect="1" noChangeArrowheads="1"/>
            </p:cNvSpPr>
            <p:nvPr/>
          </p:nvSpPr>
          <p:spPr bwMode="auto">
            <a:xfrm>
              <a:off x="4607" y="1753"/>
              <a:ext cx="293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1.0</a:t>
              </a:r>
              <a:endParaRPr lang="en-US" sz="2400"/>
            </a:p>
          </p:txBody>
        </p:sp>
      </p:grpSp>
      <p:sp>
        <p:nvSpPr>
          <p:cNvPr id="33797" name="Text Box 31"/>
          <p:cNvSpPr txBox="1">
            <a:spLocks noChangeArrowheads="1"/>
          </p:cNvSpPr>
          <p:nvPr/>
        </p:nvSpPr>
        <p:spPr bwMode="auto">
          <a:xfrm>
            <a:off x="3317875" y="5880100"/>
            <a:ext cx="3040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4000"/>
              <a:t>Values of </a:t>
            </a:r>
            <a:r>
              <a:rPr lang="en-US" sz="4000" i="1"/>
              <a:t>P</a:t>
            </a:r>
            <a:r>
              <a:rPr lang="en-US" sz="4000" i="1" baseline="-25000"/>
              <a:t>i,j,l</a:t>
            </a:r>
          </a:p>
        </p:txBody>
      </p:sp>
    </p:spTree>
    <p:extLst>
      <p:ext uri="{BB962C8B-B14F-4D97-AF65-F5344CB8AC3E}">
        <p14:creationId xmlns:p14="http://schemas.microsoft.com/office/powerpoint/2010/main" val="429269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Objective Function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>
                <a:latin typeface="Arial" charset="0"/>
                <a:cs typeface="Arial" charset="0"/>
              </a:rPr>
              <a:t>Computing the link utilization</a:t>
            </a:r>
            <a:endParaRPr lang="en-US" i="1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5400" i="1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Link load:</a:t>
            </a:r>
            <a:r>
              <a:rPr lang="en-US" sz="4800" i="1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400" i="1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44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4400" i="1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sz="5400">
                <a:latin typeface="Symbol" charset="0"/>
                <a:ea typeface="Arial" charset="0"/>
                <a:cs typeface="Arial" charset="0"/>
              </a:rPr>
              <a:t>S</a:t>
            </a:r>
            <a:r>
              <a:rPr lang="en-US" sz="4400" i="1" baseline="-25000">
                <a:latin typeface="Arial" charset="0"/>
                <a:ea typeface="Arial" charset="0"/>
                <a:cs typeface="Arial" charset="0"/>
              </a:rPr>
              <a:t>i,j</a:t>
            </a:r>
            <a:r>
              <a:rPr lang="en-US" sz="4400" i="1">
                <a:latin typeface="Arial" charset="0"/>
                <a:ea typeface="Arial" charset="0"/>
                <a:cs typeface="Arial" charset="0"/>
              </a:rPr>
              <a:t> M</a:t>
            </a:r>
            <a:r>
              <a:rPr lang="en-US" sz="4400" i="1" baseline="-25000">
                <a:latin typeface="Arial" charset="0"/>
                <a:ea typeface="Arial" charset="0"/>
                <a:cs typeface="Arial" charset="0"/>
              </a:rPr>
              <a:t>i,j</a:t>
            </a:r>
            <a:r>
              <a:rPr lang="en-US" sz="4400" i="1">
                <a:latin typeface="Arial" charset="0"/>
                <a:ea typeface="Arial" charset="0"/>
                <a:cs typeface="Arial" charset="0"/>
              </a:rPr>
              <a:t> P</a:t>
            </a:r>
            <a:r>
              <a:rPr lang="en-US" sz="4400" i="1" baseline="-25000">
                <a:latin typeface="Arial" charset="0"/>
                <a:ea typeface="Arial" charset="0"/>
                <a:cs typeface="Arial" charset="0"/>
              </a:rPr>
              <a:t>i,j,l</a:t>
            </a:r>
          </a:p>
          <a:p>
            <a:pPr lvl="1">
              <a:lnSpc>
                <a:spcPct val="80000"/>
              </a:lnSpc>
            </a:pPr>
            <a:r>
              <a:rPr lang="en-US" sz="480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Utilization: </a:t>
            </a:r>
            <a:r>
              <a:rPr lang="en-US" sz="4400" i="1"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US" sz="44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4400" i="1">
                <a:latin typeface="Arial" charset="0"/>
                <a:ea typeface="Arial" charset="0"/>
                <a:cs typeface="Arial" charset="0"/>
              </a:rPr>
              <a:t>/c</a:t>
            </a:r>
            <a:r>
              <a:rPr lang="en-US" sz="4400" i="1" baseline="-25000">
                <a:latin typeface="Arial" charset="0"/>
                <a:ea typeface="Arial" charset="0"/>
                <a:cs typeface="Arial" charset="0"/>
              </a:rPr>
              <a:t>l</a:t>
            </a:r>
            <a:endParaRPr lang="en-US" sz="200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>
                <a:latin typeface="Arial" charset="0"/>
                <a:cs typeface="Arial" charset="0"/>
              </a:rPr>
              <a:t>Objective functions</a:t>
            </a:r>
          </a:p>
          <a:p>
            <a:pPr lvl="1">
              <a:lnSpc>
                <a:spcPct val="80000"/>
              </a:lnSpc>
            </a:pPr>
            <a:r>
              <a:rPr lang="en-US" sz="440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min(max</a:t>
            </a:r>
            <a:r>
              <a:rPr lang="en-US" sz="36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(u</a:t>
            </a:r>
            <a:r>
              <a:rPr lang="en-US" sz="36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/c</a:t>
            </a:r>
            <a:r>
              <a:rPr lang="en-US" sz="36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))</a:t>
            </a:r>
          </a:p>
          <a:p>
            <a:pPr lvl="1">
              <a:lnSpc>
                <a:spcPct val="80000"/>
              </a:lnSpc>
            </a:pPr>
            <a:r>
              <a:rPr lang="en-US" sz="400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min(</a:t>
            </a:r>
            <a:r>
              <a:rPr lang="en-US" sz="5400" i="1">
                <a:latin typeface="Symbol" charset="0"/>
                <a:ea typeface="Arial" charset="0"/>
                <a:cs typeface="Arial" charset="0"/>
              </a:rPr>
              <a:t>S</a:t>
            </a:r>
            <a:r>
              <a:rPr lang="en-US" sz="36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5400" i="1">
                <a:latin typeface="Symbol" charset="0"/>
                <a:ea typeface="Arial" charset="0"/>
                <a:cs typeface="Arial" charset="0"/>
              </a:rPr>
              <a:t> 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f(u</a:t>
            </a:r>
            <a:r>
              <a:rPr lang="en-US" sz="36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/c</a:t>
            </a:r>
            <a:r>
              <a:rPr lang="en-US" sz="3600" i="1" baseline="-2500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en-US" sz="3600" i="1">
                <a:latin typeface="Arial" charset="0"/>
                <a:ea typeface="Arial" charset="0"/>
                <a:cs typeface="Arial" charset="0"/>
              </a:rPr>
              <a:t>))</a:t>
            </a:r>
          </a:p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6C05B41-B2EB-604F-8985-85CB86074A17}" type="slidenum">
              <a:rPr lang="en-US" sz="1400" b="0">
                <a:latin typeface="Times New Roman" charset="0"/>
              </a:rPr>
              <a:pPr eaLnBrk="1" hangingPunct="1"/>
              <a:t>19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4953000" y="3124200"/>
            <a:ext cx="3416300" cy="3435350"/>
            <a:chOff x="885" y="1372"/>
            <a:chExt cx="2152" cy="2164"/>
          </a:xfrm>
        </p:grpSpPr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>
              <a:off x="1382" y="1477"/>
              <a:ext cx="0" cy="17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>
              <a:off x="1372" y="3215"/>
              <a:ext cx="166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 flipV="1">
              <a:off x="1382" y="3152"/>
              <a:ext cx="807" cy="6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 flipV="1">
              <a:off x="2189" y="2890"/>
              <a:ext cx="429" cy="26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 flipV="1">
              <a:off x="2629" y="2231"/>
              <a:ext cx="209" cy="65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Line 11"/>
            <p:cNvSpPr>
              <a:spLocks noChangeShapeType="1"/>
            </p:cNvSpPr>
            <p:nvPr/>
          </p:nvSpPr>
          <p:spPr bwMode="auto">
            <a:xfrm flipV="1">
              <a:off x="2849" y="1414"/>
              <a:ext cx="94" cy="817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885" y="2007"/>
              <a:ext cx="47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3200" i="1"/>
                <a:t>f(x)</a:t>
              </a:r>
            </a:p>
          </p:txBody>
        </p:sp>
        <p:sp>
          <p:nvSpPr>
            <p:cNvPr id="34829" name="Line 13"/>
            <p:cNvSpPr>
              <a:spLocks noChangeShapeType="1"/>
            </p:cNvSpPr>
            <p:nvPr/>
          </p:nvSpPr>
          <p:spPr bwMode="auto">
            <a:xfrm flipH="1">
              <a:off x="2900" y="1372"/>
              <a:ext cx="10" cy="18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0" name="Text Box 15"/>
            <p:cNvSpPr txBox="1">
              <a:spLocks noChangeArrowheads="1"/>
            </p:cNvSpPr>
            <p:nvPr/>
          </p:nvSpPr>
          <p:spPr bwMode="auto">
            <a:xfrm>
              <a:off x="2109" y="3209"/>
              <a:ext cx="2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800" i="1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5698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Helvetica" charset="0"/>
                <a:ea typeface="ＭＳ Ｐゴシック" charset="0"/>
                <a:cs typeface="ＭＳ Ｐゴシック" charset="0"/>
              </a:rPr>
              <a:t>Do IP Networks Manage Themselves?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In some sense, yes: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TCP senders send less traffic during congestion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Routing protocols adapt to topology changes</a:t>
            </a:r>
          </a:p>
          <a:p>
            <a:r>
              <a:rPr lang="en-US">
                <a:latin typeface="Arial" charset="0"/>
                <a:cs typeface="Arial" charset="0"/>
              </a:rPr>
              <a:t>But, does the network run </a:t>
            </a:r>
            <a:r>
              <a:rPr lang="en-US" i="1">
                <a:latin typeface="Arial" charset="0"/>
                <a:cs typeface="Arial" charset="0"/>
              </a:rPr>
              <a:t>efficiently</a:t>
            </a:r>
            <a:r>
              <a:rPr lang="en-US">
                <a:latin typeface="Arial" charset="0"/>
                <a:cs typeface="Arial" charset="0"/>
              </a:rPr>
              <a:t>?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Congested link when idle paths exist?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High-delay path when a low-delay path exists?</a:t>
            </a:r>
          </a:p>
          <a:p>
            <a:r>
              <a:rPr lang="en-US">
                <a:latin typeface="Arial" charset="0"/>
                <a:cs typeface="Arial" charset="0"/>
              </a:rPr>
              <a:t>How should routing adapt to the traffic?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Avoiding congested links in the network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Satisfying application requirements (e.g., delay)</a:t>
            </a:r>
          </a:p>
          <a:p>
            <a:r>
              <a:rPr lang="en-US">
                <a:latin typeface="Arial" charset="0"/>
                <a:cs typeface="Arial" charset="0"/>
              </a:rPr>
              <a:t>… essential questions of traffic engineering</a:t>
            </a:r>
          </a:p>
          <a:p>
            <a:pPr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0EF9079-9E09-ED4C-85FC-953B9DEBF05E}" type="slidenum">
              <a:rPr lang="en-US" sz="1400" b="0">
                <a:latin typeface="Times New Roman" charset="0"/>
              </a:rPr>
              <a:pPr eaLnBrk="1" hangingPunct="1"/>
              <a:t>2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0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Complexity of Optimization Problem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NP-complete optimization problem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No efficient algorithm to find the link weights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Even for simple objective functions</a:t>
            </a:r>
          </a:p>
          <a:p>
            <a:r>
              <a:rPr lang="en-US">
                <a:latin typeface="Arial" charset="0"/>
                <a:cs typeface="Arial" charset="0"/>
              </a:rPr>
              <a:t>What are the implications?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Have to resort to </a:t>
            </a:r>
            <a:r>
              <a:rPr lang="en-US" i="1">
                <a:latin typeface="Arial" charset="0"/>
                <a:ea typeface="Arial" charset="0"/>
                <a:cs typeface="Arial" charset="0"/>
              </a:rPr>
              <a:t>searching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 through weight settings</a:t>
            </a:r>
          </a:p>
          <a:p>
            <a:r>
              <a:rPr lang="en-US">
                <a:latin typeface="Arial" charset="0"/>
                <a:cs typeface="Arial" charset="0"/>
              </a:rPr>
              <a:t>Clearly suboptimal, but effective in practice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Fast computation of the link weights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Good performance, compared to </a:t>
            </a:r>
            <a:r>
              <a:rPr lang="ja-JP" altLang="en-US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optimal</a:t>
            </a:r>
            <a:r>
              <a:rPr lang="ja-JP" altLang="en-US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 solution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45EAE5C-2898-374F-A3C0-0FEDF6531920}" type="slidenum">
              <a:rPr lang="en-US" sz="1400" b="0">
                <a:latin typeface="Times New Roman" charset="0"/>
              </a:rPr>
              <a:pPr eaLnBrk="1" hangingPunct="1"/>
              <a:t>20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70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Incorporating Operational Realities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Minimize number of changes to the network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Changing just 1 or 2 link weights is often enough</a:t>
            </a:r>
          </a:p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Tolerate failure of network equipment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Weights settings usually remain good after failure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… or can be fixed by changing one or two weights</a:t>
            </a:r>
          </a:p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Limit dependence on measurement accuracy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Good weights remain good, despite random noise</a:t>
            </a:r>
          </a:p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Limit frequency of changes to the weights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Joint optimization for day &amp; night traffic matrices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CEDCFF4-11F1-4749-8C41-6C6945DCACBD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86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Apply to Interdomain Routing</a:t>
            </a:r>
          </a:p>
        </p:txBody>
      </p:sp>
      <p:sp>
        <p:nvSpPr>
          <p:cNvPr id="378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Limitations of intradomain traffic engineering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Alleviating congestion on edge links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Making use of new or upgraded edge links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Influencing choice of end-to-end path</a:t>
            </a:r>
          </a:p>
          <a:p>
            <a:pPr>
              <a:lnSpc>
                <a:spcPct val="110000"/>
              </a:lnSpc>
            </a:pPr>
            <a:r>
              <a:rPr lang="en-US">
                <a:latin typeface="Arial" charset="0"/>
                <a:cs typeface="Arial" charset="0"/>
              </a:rPr>
              <a:t>Extra flexibility by changing BGP policies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Direct traffic toward/from certain edge links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Change the set of egress links for a destination</a:t>
            </a:r>
          </a:p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78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1411449-71DB-364D-B60B-0D9A0143B15B}" type="slidenum">
              <a:rPr lang="en-US" sz="1400" b="0">
                <a:latin typeface="Times New Roman" charset="0"/>
              </a:rPr>
              <a:pPr eaLnBrk="1" hangingPunct="1"/>
              <a:t>22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7897" name="Line 4"/>
          <p:cNvSpPr>
            <a:spLocks noChangeShapeType="1"/>
          </p:cNvSpPr>
          <p:nvPr/>
        </p:nvSpPr>
        <p:spPr bwMode="auto">
          <a:xfrm>
            <a:off x="914400" y="5675313"/>
            <a:ext cx="554038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5"/>
          <p:cNvSpPr>
            <a:spLocks noChangeShapeType="1"/>
          </p:cNvSpPr>
          <p:nvPr/>
        </p:nvSpPr>
        <p:spPr bwMode="auto">
          <a:xfrm flipV="1">
            <a:off x="4078288" y="5072063"/>
            <a:ext cx="755650" cy="20955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6"/>
          <p:cNvSpPr>
            <a:spLocks noChangeShapeType="1"/>
          </p:cNvSpPr>
          <p:nvPr/>
        </p:nvSpPr>
        <p:spPr bwMode="auto">
          <a:xfrm>
            <a:off x="4125913" y="5835650"/>
            <a:ext cx="1017587" cy="227013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7"/>
          <p:cNvSpPr>
            <a:spLocks noChangeShapeType="1"/>
          </p:cNvSpPr>
          <p:nvPr/>
        </p:nvSpPr>
        <p:spPr bwMode="auto">
          <a:xfrm>
            <a:off x="3744913" y="6219825"/>
            <a:ext cx="1217612" cy="300038"/>
          </a:xfrm>
          <a:prstGeom prst="line">
            <a:avLst/>
          </a:prstGeom>
          <a:noFill/>
          <a:ln w="635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8"/>
          <p:cNvSpPr>
            <a:spLocks noChangeShapeType="1"/>
          </p:cNvSpPr>
          <p:nvPr/>
        </p:nvSpPr>
        <p:spPr bwMode="auto">
          <a:xfrm flipV="1">
            <a:off x="6153150" y="5970588"/>
            <a:ext cx="581025" cy="2905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9"/>
          <p:cNvSpPr>
            <a:spLocks noChangeShapeType="1"/>
          </p:cNvSpPr>
          <p:nvPr/>
        </p:nvSpPr>
        <p:spPr bwMode="auto">
          <a:xfrm>
            <a:off x="5854700" y="5095875"/>
            <a:ext cx="881063" cy="3429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0"/>
          <p:cNvSpPr>
            <a:spLocks noChangeShapeType="1"/>
          </p:cNvSpPr>
          <p:nvPr/>
        </p:nvSpPr>
        <p:spPr bwMode="auto">
          <a:xfrm>
            <a:off x="7767638" y="5661025"/>
            <a:ext cx="509587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244600" y="4632325"/>
          <a:ext cx="3048000" cy="222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7" name="Photo Editor Photo" r:id="rId3" imgW="1905266" imgH="1390844" progId="MSPhotoEd.3">
                  <p:embed/>
                </p:oleObj>
              </mc:Choice>
              <mc:Fallback>
                <p:oleObj name="Photo Editor Photo" r:id="rId3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4632325"/>
                        <a:ext cx="3048000" cy="222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4" name="Text Box 12"/>
          <p:cNvSpPr txBox="1">
            <a:spLocks noChangeArrowheads="1"/>
          </p:cNvSpPr>
          <p:nvPr/>
        </p:nvSpPr>
        <p:spPr bwMode="auto">
          <a:xfrm>
            <a:off x="2649538" y="5475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  <a:endParaRPr lang="en-US" sz="160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4716463" y="4543425"/>
          <a:ext cx="1295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8" name="Photo Editor Photo" r:id="rId5" imgW="1905266" imgH="1390844" progId="MSPhotoEd.3">
                  <p:embed/>
                </p:oleObj>
              </mc:Choice>
              <mc:Fallback>
                <p:oleObj name="Photo Editor Photo" r:id="rId5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543425"/>
                        <a:ext cx="12954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5" name="Text Box 14"/>
          <p:cNvSpPr txBox="1">
            <a:spLocks noChangeArrowheads="1"/>
          </p:cNvSpPr>
          <p:nvPr/>
        </p:nvSpPr>
        <p:spPr bwMode="auto">
          <a:xfrm>
            <a:off x="5200650" y="47593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  <a:endParaRPr lang="en-US" sz="160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926013" y="5791200"/>
          <a:ext cx="1295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9" name="Photo Editor Photo" r:id="rId7" imgW="1905266" imgH="1390844" progId="MSPhotoEd.3">
                  <p:embed/>
                </p:oleObj>
              </mc:Choice>
              <mc:Fallback>
                <p:oleObj name="Photo Editor Photo" r:id="rId7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013" y="5791200"/>
                        <a:ext cx="12954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6" name="Text Box 16"/>
          <p:cNvSpPr txBox="1">
            <a:spLocks noChangeArrowheads="1"/>
          </p:cNvSpPr>
          <p:nvPr/>
        </p:nvSpPr>
        <p:spPr bwMode="auto">
          <a:xfrm>
            <a:off x="5410200" y="60737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  <a:endParaRPr lang="en-US" sz="1600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535738" y="5176838"/>
          <a:ext cx="1295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0" name="Photo Editor Photo" r:id="rId8" imgW="1905266" imgH="1390844" progId="MSPhotoEd.3">
                  <p:embed/>
                </p:oleObj>
              </mc:Choice>
              <mc:Fallback>
                <p:oleObj name="Photo Editor Photo" r:id="rId8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5176838"/>
                        <a:ext cx="12954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7" name="Text Box 18"/>
          <p:cNvSpPr txBox="1">
            <a:spLocks noChangeArrowheads="1"/>
          </p:cNvSpPr>
          <p:nvPr/>
        </p:nvSpPr>
        <p:spPr bwMode="auto">
          <a:xfrm>
            <a:off x="7019925" y="54546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4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82546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BGP Model for Traffic Engineering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403667"/>
            <a:ext cx="8229600" cy="157462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Arial" charset="0"/>
                <a:cs typeface="Arial" charset="0"/>
              </a:rPr>
              <a:t>Predict effects of changes to import policies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Inputs: routing, traffic, and configuration data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Outputs: flow of traffic through the network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5C8B1C0-FD2D-F149-8514-C7DFFF1B838C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2906713" y="4037013"/>
            <a:ext cx="3154362" cy="114458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2665413" y="3154363"/>
            <a:ext cx="1416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ahoma" charset="0"/>
              </a:rPr>
              <a:t>Topology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4502150" y="2819400"/>
            <a:ext cx="1941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  <a:latin typeface="Tahoma" charset="0"/>
              </a:rPr>
              <a:t>BGP policy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  <a:latin typeface="Tahoma" charset="0"/>
              </a:rPr>
              <a:t>configuration</a:t>
            </a:r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1116013" y="4373563"/>
            <a:ext cx="11731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ahoma" charset="0"/>
              </a:rPr>
              <a:t>BGP </a:t>
            </a:r>
          </a:p>
          <a:p>
            <a:pPr eaLnBrk="1" hangingPunct="1"/>
            <a:r>
              <a:rPr lang="en-US" sz="2400">
                <a:latin typeface="Tahoma" charset="0"/>
              </a:rPr>
              <a:t>routes</a:t>
            </a: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6865938" y="4402138"/>
            <a:ext cx="12874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ahoma" charset="0"/>
              </a:rPr>
              <a:t>Offered </a:t>
            </a:r>
          </a:p>
          <a:p>
            <a:pPr eaLnBrk="1" hangingPunct="1"/>
            <a:r>
              <a:rPr lang="en-US" sz="2400">
                <a:latin typeface="Tahoma" charset="0"/>
              </a:rPr>
              <a:t>traffic</a:t>
            </a:r>
          </a:p>
        </p:txBody>
      </p:sp>
      <p:sp>
        <p:nvSpPr>
          <p:cNvPr id="38922" name="Line 9"/>
          <p:cNvSpPr>
            <a:spLocks noChangeShapeType="1"/>
          </p:cNvSpPr>
          <p:nvPr/>
        </p:nvSpPr>
        <p:spPr bwMode="auto">
          <a:xfrm>
            <a:off x="2143125" y="4611688"/>
            <a:ext cx="763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10"/>
          <p:cNvSpPr>
            <a:spLocks noChangeShapeType="1"/>
          </p:cNvSpPr>
          <p:nvPr/>
        </p:nvSpPr>
        <p:spPr bwMode="auto">
          <a:xfrm flipH="1">
            <a:off x="6038850" y="4613275"/>
            <a:ext cx="765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11"/>
          <p:cNvSpPr>
            <a:spLocks noChangeShapeType="1"/>
          </p:cNvSpPr>
          <p:nvPr/>
        </p:nvSpPr>
        <p:spPr bwMode="auto">
          <a:xfrm>
            <a:off x="3398838" y="3532188"/>
            <a:ext cx="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12"/>
          <p:cNvSpPr>
            <a:spLocks noChangeShapeType="1"/>
          </p:cNvSpPr>
          <p:nvPr/>
        </p:nvSpPr>
        <p:spPr bwMode="auto">
          <a:xfrm>
            <a:off x="5480050" y="3605213"/>
            <a:ext cx="0" cy="4349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Text Box 13"/>
          <p:cNvSpPr txBox="1">
            <a:spLocks noChangeArrowheads="1"/>
          </p:cNvSpPr>
          <p:nvPr/>
        </p:nvSpPr>
        <p:spPr bwMode="auto">
          <a:xfrm>
            <a:off x="3341688" y="4100513"/>
            <a:ext cx="2322512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Tahoma" charset="0"/>
              </a:rPr>
              <a:t>BGP routing</a:t>
            </a:r>
          </a:p>
          <a:p>
            <a:pPr eaLnBrk="1" hangingPunct="1">
              <a:lnSpc>
                <a:spcPct val="80000"/>
              </a:lnSpc>
            </a:pPr>
            <a:r>
              <a:rPr lang="en-US" sz="3200">
                <a:solidFill>
                  <a:schemeClr val="accent2"/>
                </a:solidFill>
                <a:latin typeface="Tahoma" charset="0"/>
              </a:rPr>
              <a:t>model</a:t>
            </a:r>
          </a:p>
        </p:txBody>
      </p:sp>
      <p:sp>
        <p:nvSpPr>
          <p:cNvPr id="38927" name="Line 14"/>
          <p:cNvSpPr>
            <a:spLocks noChangeShapeType="1"/>
          </p:cNvSpPr>
          <p:nvPr/>
        </p:nvSpPr>
        <p:spPr bwMode="auto">
          <a:xfrm>
            <a:off x="4427538" y="5184775"/>
            <a:ext cx="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Text Box 15"/>
          <p:cNvSpPr txBox="1">
            <a:spLocks noChangeArrowheads="1"/>
          </p:cNvSpPr>
          <p:nvPr/>
        </p:nvSpPr>
        <p:spPr bwMode="auto">
          <a:xfrm>
            <a:off x="2178050" y="5857875"/>
            <a:ext cx="489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ahoma" charset="0"/>
              </a:rPr>
              <a:t>Flow of traffic through the network</a:t>
            </a:r>
          </a:p>
        </p:txBody>
      </p:sp>
    </p:spTree>
    <p:extLst>
      <p:ext uri="{BB962C8B-B14F-4D97-AF65-F5344CB8AC3E}">
        <p14:creationId xmlns:p14="http://schemas.microsoft.com/office/powerpoint/2010/main" val="340623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</a:t>
            </a:r>
            <a:r>
              <a:rPr lang="en-US" dirty="0" err="1" smtClean="0"/>
              <a:t>Interdomain</a:t>
            </a:r>
            <a:r>
              <a:rPr lang="en-US" dirty="0" smtClean="0"/>
              <a:t> 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Congested Edge Link</a:t>
            </a:r>
          </a:p>
          <a:p>
            <a:pPr lvl="1"/>
            <a:r>
              <a:rPr lang="en-US" dirty="0" smtClean="0"/>
              <a:t>Links between domains are common points of congestion in the Internet</a:t>
            </a:r>
          </a:p>
          <a:p>
            <a:pPr lvl="1"/>
            <a:endParaRPr lang="en-US" dirty="0"/>
          </a:p>
          <a:p>
            <a:r>
              <a:rPr lang="en-US" dirty="0" smtClean="0"/>
              <a:t>Upgraded Link Capacity</a:t>
            </a:r>
          </a:p>
          <a:p>
            <a:pPr lvl="1"/>
            <a:r>
              <a:rPr lang="en-US" dirty="0" smtClean="0"/>
              <a:t>Operators frequently install higher-bandwidth links</a:t>
            </a:r>
          </a:p>
          <a:p>
            <a:pPr lvl="1"/>
            <a:r>
              <a:rPr lang="en-US" dirty="0" smtClean="0"/>
              <a:t>Aim to exploit the additional capacity</a:t>
            </a:r>
          </a:p>
          <a:p>
            <a:pPr lvl="1"/>
            <a:endParaRPr lang="en-US" dirty="0"/>
          </a:p>
          <a:p>
            <a:r>
              <a:rPr lang="en-US" dirty="0" smtClean="0"/>
              <a:t>Violation of Peering 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B2E5C-653B-DB45-AF08-A2138D770F3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74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Peering 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B2E5C-653B-DB45-AF08-A2138D770F3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214" y="1181888"/>
            <a:ext cx="8331200" cy="570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36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err="1" smtClean="0"/>
              <a:t>Interdomain</a:t>
            </a:r>
            <a:r>
              <a:rPr lang="en-US" dirty="0" smtClean="0"/>
              <a:t> 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Predictable traffic </a:t>
            </a:r>
            <a:r>
              <a:rPr lang="en-US" dirty="0"/>
              <a:t>f</a:t>
            </a:r>
            <a:r>
              <a:rPr lang="en-US" dirty="0" smtClean="0"/>
              <a:t>low changes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Limiting the influence of neighboring domains</a:t>
            </a:r>
          </a:p>
          <a:p>
            <a:pPr lvl="1"/>
            <a:r>
              <a:rPr lang="en-US" dirty="0" smtClean="0"/>
              <a:t>Check for consistent advertisements</a:t>
            </a:r>
          </a:p>
          <a:p>
            <a:pPr lvl="1"/>
            <a:r>
              <a:rPr lang="en-US" dirty="0" smtClean="0"/>
              <a:t>Use BGP policies that limit the influence of neighbors</a:t>
            </a:r>
          </a:p>
          <a:p>
            <a:endParaRPr lang="en-US" dirty="0" smtClean="0"/>
          </a:p>
          <a:p>
            <a:r>
              <a:rPr lang="en-US" dirty="0" smtClean="0"/>
              <a:t>Reduce the overhead of routing changes</a:t>
            </a:r>
          </a:p>
          <a:p>
            <a:pPr lvl="1"/>
            <a:r>
              <a:rPr lang="en-US" dirty="0" smtClean="0"/>
              <a:t>Focus on small number of prefixes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5EFB2A-0B47-E346-B0B0-1846F37BB97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84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for </a:t>
            </a:r>
            <a:r>
              <a:rPr lang="en-US" dirty="0" err="1" smtClean="0"/>
              <a:t>Interdomain</a:t>
            </a:r>
            <a:r>
              <a:rPr lang="en-US" dirty="0" smtClean="0"/>
              <a:t> 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73408"/>
            <a:ext cx="8229600" cy="1451593"/>
          </a:xfrm>
        </p:spPr>
        <p:txBody>
          <a:bodyPr/>
          <a:lstStyle/>
          <a:p>
            <a:r>
              <a:rPr lang="en-US" dirty="0" smtClean="0"/>
              <a:t>Essentially, adjusting local preference to affect egress point selection</a:t>
            </a:r>
          </a:p>
          <a:p>
            <a:r>
              <a:rPr lang="en-US" dirty="0" smtClean="0"/>
              <a:t>Prediction</a:t>
            </a:r>
          </a:p>
          <a:p>
            <a:pPr lvl="1"/>
            <a:r>
              <a:rPr lang="en-US" dirty="0" smtClean="0"/>
              <a:t>Set of egress points per prefix</a:t>
            </a:r>
          </a:p>
          <a:p>
            <a:pPr lvl="1"/>
            <a:r>
              <a:rPr lang="en-US" dirty="0" smtClean="0"/>
              <a:t>Figure out the path from each router to egress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B2E5C-653B-DB45-AF08-A2138D770F3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600" y="1162188"/>
            <a:ext cx="51181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14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Predictable Traffic Flow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44694"/>
          </a:xfrm>
        </p:spPr>
        <p:txBody>
          <a:bodyPr/>
          <a:lstStyle/>
          <a:p>
            <a:r>
              <a:rPr lang="en-US" dirty="0" smtClean="0"/>
              <a:t>Avoid globally visible changes</a:t>
            </a:r>
          </a:p>
          <a:p>
            <a:pPr lvl="1"/>
            <a:r>
              <a:rPr lang="en-US" dirty="0" smtClean="0"/>
              <a:t>Don’t do things that would result in changes to routing decisions from a neighboring AS</a:t>
            </a:r>
          </a:p>
          <a:p>
            <a:pPr lvl="1"/>
            <a:r>
              <a:rPr lang="en-US" dirty="0" smtClean="0"/>
              <a:t>For example, make adjustments for prefixes that are only advertised via one neighbor 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B2E5C-653B-DB45-AF08-A2138D770F3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145" y="3942670"/>
            <a:ext cx="3913123" cy="287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63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the Influence of Neighbors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 the influence of AS path length</a:t>
            </a:r>
          </a:p>
          <a:p>
            <a:pPr lvl="1"/>
            <a:r>
              <a:rPr lang="en-US" dirty="0" smtClean="0"/>
              <a:t>Consider treating paths that have “almost the same length” as a common group</a:t>
            </a:r>
          </a:p>
          <a:p>
            <a:pPr lvl="1"/>
            <a:endParaRPr lang="en-US" dirty="0"/>
          </a:p>
          <a:p>
            <a:r>
              <a:rPr lang="en-US" dirty="0" smtClean="0"/>
              <a:t>Try to enforce consistent advertisements from neighbors (note: difficult problem!)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B2E5C-653B-DB45-AF08-A2138D770F3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5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cs typeface="Arial" charset="0"/>
              </a:rPr>
              <a:t>ARPAnet</a:t>
            </a:r>
            <a:r>
              <a:rPr lang="en-US" dirty="0">
                <a:latin typeface="Arial" charset="0"/>
                <a:cs typeface="Arial" charset="0"/>
              </a:rPr>
              <a:t> routing protocols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Three protocols, with complexity/stability trade-offs</a:t>
            </a:r>
          </a:p>
          <a:p>
            <a:r>
              <a:rPr lang="en-US" dirty="0">
                <a:latin typeface="Arial" charset="0"/>
                <a:cs typeface="Arial" charset="0"/>
              </a:rPr>
              <a:t>Tuning routing-protocol configuration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Tuning link weights in shortest-path routing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Tuning BGP policies on edge routers</a:t>
            </a:r>
          </a:p>
          <a:p>
            <a:r>
              <a:rPr lang="en-US" dirty="0">
                <a:latin typeface="Arial" charset="0"/>
                <a:cs typeface="Arial" charset="0"/>
              </a:rPr>
              <a:t>MPLS traffic engineering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Explicit signaling of paths with sufficient resources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Constrained shortest-path first routing</a:t>
            </a:r>
          </a:p>
          <a:p>
            <a:r>
              <a:rPr lang="en-US" dirty="0">
                <a:latin typeface="Arial" charset="0"/>
                <a:cs typeface="Arial" charset="0"/>
              </a:rPr>
              <a:t>Multipath load </a:t>
            </a:r>
            <a:r>
              <a:rPr lang="en-US" dirty="0" smtClean="0">
                <a:latin typeface="Arial" charset="0"/>
                <a:cs typeface="Arial" charset="0"/>
              </a:rPr>
              <a:t>balancing</a:t>
            </a:r>
            <a:endParaRPr lang="en-US" dirty="0">
              <a:latin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Preconfigure multiple (disjoint) paths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Dynamics adjust splitting of traffic over the path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AC0CE5B-49D0-5D42-BB7C-DC5D3E113D1C}" type="slidenum">
              <a:rPr lang="en-US" sz="1400" b="0">
                <a:latin typeface="Times New Roman" charset="0"/>
              </a:rPr>
              <a:pPr eaLnBrk="1" hangingPunct="1"/>
              <a:t>3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4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the Overhead of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related prefixes</a:t>
            </a:r>
          </a:p>
          <a:p>
            <a:pPr lvl="1"/>
            <a:r>
              <a:rPr lang="en-US" dirty="0" smtClean="0"/>
              <a:t>Don’t explore all combinations of prefixes</a:t>
            </a:r>
          </a:p>
          <a:p>
            <a:pPr lvl="1"/>
            <a:r>
              <a:rPr lang="en-US" dirty="0" smtClean="0"/>
              <a:t>Simplify configuration changes</a:t>
            </a:r>
          </a:p>
          <a:p>
            <a:pPr lvl="1"/>
            <a:r>
              <a:rPr lang="en-US" b="1" dirty="0" smtClean="0"/>
              <a:t>Routing choices: </a:t>
            </a:r>
            <a:r>
              <a:rPr lang="en-US" dirty="0" smtClean="0"/>
              <a:t>groups routes that have the same AS paths (lots of different granularities to choose from)</a:t>
            </a:r>
          </a:p>
          <a:p>
            <a:pPr lvl="1"/>
            <a:endParaRPr lang="en-US" b="1" dirty="0"/>
          </a:p>
          <a:p>
            <a:r>
              <a:rPr lang="en-US" dirty="0" smtClean="0"/>
              <a:t>Focus on the (small) fraction of prefixes that carry the majority of the traffic </a:t>
            </a:r>
          </a:p>
          <a:p>
            <a:pPr lvl="1"/>
            <a:r>
              <a:rPr lang="en-US" dirty="0" smtClean="0"/>
              <a:t>E.g., top 10% of origin </a:t>
            </a:r>
            <a:r>
              <a:rPr lang="en-US" dirty="0" err="1" smtClean="0"/>
              <a:t>ASes</a:t>
            </a:r>
            <a:r>
              <a:rPr lang="en-US" dirty="0" smtClean="0"/>
              <a:t> are responsible for about 82% of outbound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B2E5C-653B-DB45-AF08-A2138D770F3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79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MPLS Traffic Engineering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24600"/>
            <a:ext cx="914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4477D57-C959-654F-9385-79A9B341F476}" type="slidenum">
              <a:rPr lang="en-US" sz="1400" b="0">
                <a:latin typeface="Times New Roman" charset="0"/>
              </a:rPr>
              <a:pPr eaLnBrk="1" hangingPunct="1"/>
              <a:t>31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77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Helvetica" charset="0"/>
                <a:ea typeface="ＭＳ Ｐゴシック" charset="0"/>
                <a:cs typeface="ＭＳ Ｐゴシック" charset="0"/>
              </a:rPr>
              <a:t>Limitations of Shortest-Path Routing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Sub-optimal traffic engineering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Restricted to paths expressible as link weights</a:t>
            </a:r>
          </a:p>
          <a:p>
            <a:r>
              <a:rPr lang="en-US">
                <a:latin typeface="Arial" charset="0"/>
                <a:cs typeface="Arial" charset="0"/>
              </a:rPr>
              <a:t>Limited use of multiple paths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Only equal-cost multi-path, with even splitting</a:t>
            </a:r>
          </a:p>
          <a:p>
            <a:r>
              <a:rPr lang="en-US">
                <a:latin typeface="Arial" charset="0"/>
                <a:cs typeface="Arial" charset="0"/>
              </a:rPr>
              <a:t>Disruptions when changing the link weights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Transient packet loss and delay, and out-of-order</a:t>
            </a:r>
          </a:p>
          <a:p>
            <a:r>
              <a:rPr lang="en-US">
                <a:latin typeface="Arial" charset="0"/>
                <a:cs typeface="Arial" charset="0"/>
              </a:rPr>
              <a:t>Slow adaptation to congestion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Network-wide re-optimization and configuration</a:t>
            </a:r>
          </a:p>
          <a:p>
            <a:r>
              <a:rPr lang="en-US">
                <a:latin typeface="Arial" charset="0"/>
                <a:cs typeface="Arial" charset="0"/>
              </a:rPr>
              <a:t>Overhead of the management system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Collecting measurements and performing optimization</a:t>
            </a:r>
          </a:p>
          <a:p>
            <a:pPr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C04544F-B734-3743-993A-D17BBA396B17}" type="slidenum">
              <a:rPr lang="en-US" sz="1400" b="0">
                <a:latin typeface="Times New Roman" charset="0"/>
              </a:rPr>
              <a:pPr eaLnBrk="1" hangingPunct="1"/>
              <a:t>32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77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Explicit End-to-End Paths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390697"/>
            <a:ext cx="8229600" cy="2800304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Establish end-to-end path in advance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Learn the topology (as in link-state routing)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End host or router computes and signals a path</a:t>
            </a:r>
          </a:p>
          <a:p>
            <a:r>
              <a:rPr lang="en-US" dirty="0">
                <a:latin typeface="Arial" charset="0"/>
                <a:cs typeface="Arial" charset="0"/>
              </a:rPr>
              <a:t>Routers supports virtual circuits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Signaling: install entry for each circuit at each hop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Forwarding: look up the circuit id in the table</a:t>
            </a:r>
          </a:p>
          <a:p>
            <a:pPr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596C9EF-1AD1-2943-9776-9E3F1D420A12}" type="slidenum">
              <a:rPr lang="en-US" sz="1400" b="0">
                <a:latin typeface="Times New Roman" charset="0"/>
              </a:rPr>
              <a:pPr eaLnBrk="1" hangingPunct="1"/>
              <a:t>33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1989" name="Oval 4"/>
          <p:cNvSpPr>
            <a:spLocks noChangeArrowheads="1"/>
          </p:cNvSpPr>
          <p:nvPr/>
        </p:nvSpPr>
        <p:spPr bwMode="auto">
          <a:xfrm>
            <a:off x="2387600" y="5235575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Oval 5"/>
          <p:cNvSpPr>
            <a:spLocks noChangeArrowheads="1"/>
          </p:cNvSpPr>
          <p:nvPr/>
        </p:nvSpPr>
        <p:spPr bwMode="auto">
          <a:xfrm>
            <a:off x="4851400" y="5235575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 flipV="1">
            <a:off x="1371600" y="5724525"/>
            <a:ext cx="104140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3213100" y="5584825"/>
            <a:ext cx="163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3" name="Line 8"/>
          <p:cNvSpPr>
            <a:spLocks noChangeShapeType="1"/>
          </p:cNvSpPr>
          <p:nvPr/>
        </p:nvSpPr>
        <p:spPr bwMode="auto">
          <a:xfrm flipV="1">
            <a:off x="5664200" y="5076825"/>
            <a:ext cx="7747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638800" y="5724525"/>
            <a:ext cx="838200" cy="139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1397000" y="5178425"/>
            <a:ext cx="10160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6" name="Freeform 11"/>
          <p:cNvSpPr>
            <a:spLocks/>
          </p:cNvSpPr>
          <p:nvPr/>
        </p:nvSpPr>
        <p:spPr bwMode="auto">
          <a:xfrm>
            <a:off x="1485900" y="4797425"/>
            <a:ext cx="4889500" cy="639763"/>
          </a:xfrm>
          <a:custGeom>
            <a:avLst/>
            <a:gdLst>
              <a:gd name="T0" fmla="*/ 0 w 3080"/>
              <a:gd name="T1" fmla="*/ 2147483647 h 403"/>
              <a:gd name="T2" fmla="*/ 2147483647 w 3080"/>
              <a:gd name="T3" fmla="*/ 2147483647 h 403"/>
              <a:gd name="T4" fmla="*/ 2147483647 w 3080"/>
              <a:gd name="T5" fmla="*/ 2147483647 h 403"/>
              <a:gd name="T6" fmla="*/ 2147483647 w 3080"/>
              <a:gd name="T7" fmla="*/ 0 h 403"/>
              <a:gd name="T8" fmla="*/ 0 60000 65536"/>
              <a:gd name="T9" fmla="*/ 0 60000 65536"/>
              <a:gd name="T10" fmla="*/ 0 60000 65536"/>
              <a:gd name="T11" fmla="*/ 0 60000 65536"/>
              <a:gd name="T12" fmla="*/ 0 w 3080"/>
              <a:gd name="T13" fmla="*/ 0 h 403"/>
              <a:gd name="T14" fmla="*/ 3080 w 3080"/>
              <a:gd name="T15" fmla="*/ 403 h 4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80" h="403">
                <a:moveTo>
                  <a:pt x="0" y="96"/>
                </a:moveTo>
                <a:cubicBezTo>
                  <a:pt x="196" y="203"/>
                  <a:pt x="393" y="311"/>
                  <a:pt x="792" y="352"/>
                </a:cubicBezTo>
                <a:cubicBezTo>
                  <a:pt x="1191" y="393"/>
                  <a:pt x="2011" y="403"/>
                  <a:pt x="2392" y="344"/>
                </a:cubicBezTo>
                <a:cubicBezTo>
                  <a:pt x="2773" y="285"/>
                  <a:pt x="2926" y="142"/>
                  <a:pt x="308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7" name="Freeform 12"/>
          <p:cNvSpPr>
            <a:spLocks/>
          </p:cNvSpPr>
          <p:nvPr/>
        </p:nvSpPr>
        <p:spPr bwMode="auto">
          <a:xfrm>
            <a:off x="1382713" y="5707063"/>
            <a:ext cx="4954587" cy="384175"/>
          </a:xfrm>
          <a:custGeom>
            <a:avLst/>
            <a:gdLst>
              <a:gd name="T0" fmla="*/ 2147483647 w 3121"/>
              <a:gd name="T1" fmla="*/ 2147483647 h 242"/>
              <a:gd name="T2" fmla="*/ 2147483647 w 3121"/>
              <a:gd name="T3" fmla="*/ 2147483647 h 242"/>
              <a:gd name="T4" fmla="*/ 2147483647 w 3121"/>
              <a:gd name="T5" fmla="*/ 2147483647 h 242"/>
              <a:gd name="T6" fmla="*/ 2147483647 w 3121"/>
              <a:gd name="T7" fmla="*/ 2147483647 h 242"/>
              <a:gd name="T8" fmla="*/ 2147483647 w 3121"/>
              <a:gd name="T9" fmla="*/ 2147483647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1"/>
              <a:gd name="T16" fmla="*/ 0 h 242"/>
              <a:gd name="T17" fmla="*/ 3121 w 312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1" h="242">
                <a:moveTo>
                  <a:pt x="73" y="235"/>
                </a:moveTo>
                <a:cubicBezTo>
                  <a:pt x="36" y="238"/>
                  <a:pt x="0" y="242"/>
                  <a:pt x="121" y="211"/>
                </a:cubicBezTo>
                <a:cubicBezTo>
                  <a:pt x="242" y="180"/>
                  <a:pt x="485" y="82"/>
                  <a:pt x="801" y="51"/>
                </a:cubicBezTo>
                <a:cubicBezTo>
                  <a:pt x="1117" y="20"/>
                  <a:pt x="1630" y="0"/>
                  <a:pt x="2017" y="27"/>
                </a:cubicBezTo>
                <a:cubicBezTo>
                  <a:pt x="2404" y="54"/>
                  <a:pt x="2762" y="132"/>
                  <a:pt x="3121" y="211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998" name="Text Box 13"/>
          <p:cNvSpPr txBox="1">
            <a:spLocks noChangeArrowheads="1"/>
          </p:cNvSpPr>
          <p:nvPr/>
        </p:nvSpPr>
        <p:spPr bwMode="auto">
          <a:xfrm>
            <a:off x="1482725" y="45847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1999" name="Text Box 14"/>
          <p:cNvSpPr txBox="1">
            <a:spLocks noChangeArrowheads="1"/>
          </p:cNvSpPr>
          <p:nvPr/>
        </p:nvSpPr>
        <p:spPr bwMode="auto">
          <a:xfrm>
            <a:off x="1508125" y="54229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42000" name="Text Box 15"/>
          <p:cNvSpPr txBox="1">
            <a:spLocks noChangeArrowheads="1"/>
          </p:cNvSpPr>
          <p:nvPr/>
        </p:nvSpPr>
        <p:spPr bwMode="auto">
          <a:xfrm>
            <a:off x="2514600" y="4191000"/>
            <a:ext cx="7366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1: 7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2: 7</a:t>
            </a:r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flipH="1">
            <a:off x="3479800" y="4695825"/>
            <a:ext cx="4953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02" name="Text Box 17"/>
          <p:cNvSpPr txBox="1">
            <a:spLocks noChangeArrowheads="1"/>
          </p:cNvSpPr>
          <p:nvPr/>
        </p:nvSpPr>
        <p:spPr bwMode="auto">
          <a:xfrm>
            <a:off x="3587750" y="4254500"/>
            <a:ext cx="1003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7</a:t>
            </a:r>
          </a:p>
        </p:txBody>
      </p:sp>
      <p:sp>
        <p:nvSpPr>
          <p:cNvPr id="42003" name="Text Box 18"/>
          <p:cNvSpPr txBox="1">
            <a:spLocks noChangeArrowheads="1"/>
          </p:cNvSpPr>
          <p:nvPr/>
        </p:nvSpPr>
        <p:spPr bwMode="auto">
          <a:xfrm>
            <a:off x="4826000" y="4229100"/>
            <a:ext cx="9144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1: 14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2: 8</a:t>
            </a:r>
          </a:p>
        </p:txBody>
      </p:sp>
      <p:sp>
        <p:nvSpPr>
          <p:cNvPr id="42004" name="Line 19"/>
          <p:cNvSpPr>
            <a:spLocks noChangeShapeType="1"/>
          </p:cNvSpPr>
          <p:nvPr/>
        </p:nvSpPr>
        <p:spPr bwMode="auto">
          <a:xfrm flipH="1" flipV="1">
            <a:off x="6235700" y="5305425"/>
            <a:ext cx="8001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05" name="Line 20"/>
          <p:cNvSpPr>
            <a:spLocks noChangeShapeType="1"/>
          </p:cNvSpPr>
          <p:nvPr/>
        </p:nvSpPr>
        <p:spPr bwMode="auto">
          <a:xfrm flipH="1">
            <a:off x="6223000" y="5686425"/>
            <a:ext cx="8128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006" name="Text Box 21"/>
          <p:cNvSpPr txBox="1">
            <a:spLocks noChangeArrowheads="1"/>
          </p:cNvSpPr>
          <p:nvPr/>
        </p:nvSpPr>
        <p:spPr bwMode="auto">
          <a:xfrm>
            <a:off x="7016750" y="5003800"/>
            <a:ext cx="1181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14</a:t>
            </a:r>
          </a:p>
        </p:txBody>
      </p:sp>
      <p:sp>
        <p:nvSpPr>
          <p:cNvPr id="42007" name="Text Box 22"/>
          <p:cNvSpPr txBox="1">
            <a:spLocks noChangeArrowheads="1"/>
          </p:cNvSpPr>
          <p:nvPr/>
        </p:nvSpPr>
        <p:spPr bwMode="auto">
          <a:xfrm>
            <a:off x="7016750" y="5459413"/>
            <a:ext cx="1003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8</a:t>
            </a:r>
          </a:p>
        </p:txBody>
      </p:sp>
      <p:sp>
        <p:nvSpPr>
          <p:cNvPr id="42008" name="TextBox 23"/>
          <p:cNvSpPr txBox="1">
            <a:spLocks noChangeArrowheads="1"/>
          </p:cNvSpPr>
          <p:nvPr/>
        </p:nvSpPr>
        <p:spPr bwMode="auto">
          <a:xfrm>
            <a:off x="2286000" y="6248400"/>
            <a:ext cx="3249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Used in MPLS with RSVP</a:t>
            </a:r>
          </a:p>
        </p:txBody>
      </p:sp>
    </p:spTree>
    <p:extLst>
      <p:ext uri="{BB962C8B-B14F-4D97-AF65-F5344CB8AC3E}">
        <p14:creationId xmlns:p14="http://schemas.microsoft.com/office/powerpoint/2010/main" val="250451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Label Swapping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256853"/>
            <a:ext cx="8229600" cy="4525963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Problem: using VC ID along the whole path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Each virtual circuit consumes a unique ID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Starts to use up all of the ID space in the network</a:t>
            </a:r>
          </a:p>
          <a:p>
            <a:r>
              <a:rPr lang="en-US" dirty="0">
                <a:latin typeface="Arial" charset="0"/>
                <a:cs typeface="Arial" charset="0"/>
              </a:rPr>
              <a:t>Label swapping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Map the VC ID to a new value at each hop</a:t>
            </a:r>
          </a:p>
          <a:p>
            <a:pPr lvl="2"/>
            <a:r>
              <a:rPr lang="en-US" dirty="0">
                <a:latin typeface="Arial" charset="0"/>
                <a:ea typeface="Arial" charset="0"/>
                <a:cs typeface="Arial" charset="0"/>
              </a:rPr>
              <a:t>Table has old ID, next link, and new ID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Allows reuse of the IDs at different links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3D1E58B-72B8-6848-9C85-053CFCE688B6}" type="slidenum">
              <a:rPr lang="en-US" sz="1400" b="0">
                <a:latin typeface="Times New Roman" charset="0"/>
              </a:rPr>
              <a:pPr eaLnBrk="1" hangingPunct="1"/>
              <a:t>34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3013" name="Oval 4"/>
          <p:cNvSpPr>
            <a:spLocks noChangeArrowheads="1"/>
          </p:cNvSpPr>
          <p:nvPr/>
        </p:nvSpPr>
        <p:spPr bwMode="auto">
          <a:xfrm>
            <a:off x="2260600" y="5697538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4724400" y="5697538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6"/>
          <p:cNvSpPr>
            <a:spLocks noChangeShapeType="1"/>
          </p:cNvSpPr>
          <p:nvPr/>
        </p:nvSpPr>
        <p:spPr bwMode="auto">
          <a:xfrm flipV="1">
            <a:off x="1244600" y="6186488"/>
            <a:ext cx="104140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6" name="Line 7"/>
          <p:cNvSpPr>
            <a:spLocks noChangeShapeType="1"/>
          </p:cNvSpPr>
          <p:nvPr/>
        </p:nvSpPr>
        <p:spPr bwMode="auto">
          <a:xfrm>
            <a:off x="3086100" y="6046788"/>
            <a:ext cx="163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7" name="Line 8"/>
          <p:cNvSpPr>
            <a:spLocks noChangeShapeType="1"/>
          </p:cNvSpPr>
          <p:nvPr/>
        </p:nvSpPr>
        <p:spPr bwMode="auto">
          <a:xfrm flipV="1">
            <a:off x="5537200" y="5538788"/>
            <a:ext cx="7747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8" name="Line 9"/>
          <p:cNvSpPr>
            <a:spLocks noChangeShapeType="1"/>
          </p:cNvSpPr>
          <p:nvPr/>
        </p:nvSpPr>
        <p:spPr bwMode="auto">
          <a:xfrm>
            <a:off x="5511800" y="6186488"/>
            <a:ext cx="838200" cy="139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9" name="Line 10"/>
          <p:cNvSpPr>
            <a:spLocks noChangeShapeType="1"/>
          </p:cNvSpPr>
          <p:nvPr/>
        </p:nvSpPr>
        <p:spPr bwMode="auto">
          <a:xfrm>
            <a:off x="1270000" y="5640388"/>
            <a:ext cx="10160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0" name="Freeform 11"/>
          <p:cNvSpPr>
            <a:spLocks/>
          </p:cNvSpPr>
          <p:nvPr/>
        </p:nvSpPr>
        <p:spPr bwMode="auto">
          <a:xfrm>
            <a:off x="1358900" y="5259388"/>
            <a:ext cx="4889500" cy="639762"/>
          </a:xfrm>
          <a:custGeom>
            <a:avLst/>
            <a:gdLst>
              <a:gd name="T0" fmla="*/ 0 w 3080"/>
              <a:gd name="T1" fmla="*/ 96 h 403"/>
              <a:gd name="T2" fmla="*/ 792 w 3080"/>
              <a:gd name="T3" fmla="*/ 352 h 403"/>
              <a:gd name="T4" fmla="*/ 2392 w 3080"/>
              <a:gd name="T5" fmla="*/ 344 h 403"/>
              <a:gd name="T6" fmla="*/ 3080 w 3080"/>
              <a:gd name="T7" fmla="*/ 0 h 403"/>
              <a:gd name="T8" fmla="*/ 0 60000 65536"/>
              <a:gd name="T9" fmla="*/ 0 60000 65536"/>
              <a:gd name="T10" fmla="*/ 0 60000 65536"/>
              <a:gd name="T11" fmla="*/ 0 60000 65536"/>
              <a:gd name="T12" fmla="*/ 0 w 3080"/>
              <a:gd name="T13" fmla="*/ 0 h 403"/>
              <a:gd name="T14" fmla="*/ 3080 w 3080"/>
              <a:gd name="T15" fmla="*/ 403 h 4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80" h="403">
                <a:moveTo>
                  <a:pt x="0" y="96"/>
                </a:moveTo>
                <a:cubicBezTo>
                  <a:pt x="196" y="203"/>
                  <a:pt x="393" y="311"/>
                  <a:pt x="792" y="352"/>
                </a:cubicBezTo>
                <a:cubicBezTo>
                  <a:pt x="1191" y="393"/>
                  <a:pt x="2011" y="403"/>
                  <a:pt x="2392" y="344"/>
                </a:cubicBezTo>
                <a:cubicBezTo>
                  <a:pt x="2773" y="285"/>
                  <a:pt x="2926" y="142"/>
                  <a:pt x="308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1" name="Freeform 12"/>
          <p:cNvSpPr>
            <a:spLocks/>
          </p:cNvSpPr>
          <p:nvPr/>
        </p:nvSpPr>
        <p:spPr bwMode="auto">
          <a:xfrm>
            <a:off x="1255713" y="6169025"/>
            <a:ext cx="4954587" cy="384175"/>
          </a:xfrm>
          <a:custGeom>
            <a:avLst/>
            <a:gdLst>
              <a:gd name="T0" fmla="*/ 73 w 3121"/>
              <a:gd name="T1" fmla="*/ 235 h 242"/>
              <a:gd name="T2" fmla="*/ 121 w 3121"/>
              <a:gd name="T3" fmla="*/ 211 h 242"/>
              <a:gd name="T4" fmla="*/ 801 w 3121"/>
              <a:gd name="T5" fmla="*/ 51 h 242"/>
              <a:gd name="T6" fmla="*/ 2017 w 3121"/>
              <a:gd name="T7" fmla="*/ 27 h 242"/>
              <a:gd name="T8" fmla="*/ 3121 w 3121"/>
              <a:gd name="T9" fmla="*/ 211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1"/>
              <a:gd name="T16" fmla="*/ 0 h 242"/>
              <a:gd name="T17" fmla="*/ 3121 w 312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1" h="242">
                <a:moveTo>
                  <a:pt x="73" y="235"/>
                </a:moveTo>
                <a:cubicBezTo>
                  <a:pt x="36" y="238"/>
                  <a:pt x="0" y="242"/>
                  <a:pt x="121" y="211"/>
                </a:cubicBezTo>
                <a:cubicBezTo>
                  <a:pt x="242" y="180"/>
                  <a:pt x="485" y="82"/>
                  <a:pt x="801" y="51"/>
                </a:cubicBezTo>
                <a:cubicBezTo>
                  <a:pt x="1117" y="20"/>
                  <a:pt x="1630" y="0"/>
                  <a:pt x="2017" y="27"/>
                </a:cubicBezTo>
                <a:cubicBezTo>
                  <a:pt x="2404" y="54"/>
                  <a:pt x="2762" y="132"/>
                  <a:pt x="3121" y="211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2" name="Text Box 13"/>
          <p:cNvSpPr txBox="1">
            <a:spLocks noChangeArrowheads="1"/>
          </p:cNvSpPr>
          <p:nvPr/>
        </p:nvSpPr>
        <p:spPr bwMode="auto">
          <a:xfrm>
            <a:off x="1355725" y="5046663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3023" name="Text Box 14"/>
          <p:cNvSpPr txBox="1">
            <a:spLocks noChangeArrowheads="1"/>
          </p:cNvSpPr>
          <p:nvPr/>
        </p:nvSpPr>
        <p:spPr bwMode="auto">
          <a:xfrm>
            <a:off x="1381125" y="5884863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1925638" y="4449763"/>
            <a:ext cx="1279525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1: 7: 20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2: 7: 53</a:t>
            </a:r>
          </a:p>
        </p:txBody>
      </p:sp>
      <p:sp>
        <p:nvSpPr>
          <p:cNvPr id="43025" name="Line 16"/>
          <p:cNvSpPr>
            <a:spLocks noChangeShapeType="1"/>
          </p:cNvSpPr>
          <p:nvPr/>
        </p:nvSpPr>
        <p:spPr bwMode="auto">
          <a:xfrm flipH="1">
            <a:off x="3352800" y="5157788"/>
            <a:ext cx="4953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6" name="Text Box 17"/>
          <p:cNvSpPr txBox="1">
            <a:spLocks noChangeArrowheads="1"/>
          </p:cNvSpPr>
          <p:nvPr/>
        </p:nvSpPr>
        <p:spPr bwMode="auto">
          <a:xfrm>
            <a:off x="3257550" y="4691063"/>
            <a:ext cx="1003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7</a:t>
            </a:r>
          </a:p>
        </p:txBody>
      </p:sp>
      <p:sp>
        <p:nvSpPr>
          <p:cNvPr id="43027" name="Text Box 18"/>
          <p:cNvSpPr txBox="1">
            <a:spLocks noChangeArrowheads="1"/>
          </p:cNvSpPr>
          <p:nvPr/>
        </p:nvSpPr>
        <p:spPr bwMode="auto">
          <a:xfrm>
            <a:off x="4338638" y="4449763"/>
            <a:ext cx="1635125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20: 14: 78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53: 8: 42</a:t>
            </a:r>
          </a:p>
        </p:txBody>
      </p:sp>
      <p:sp>
        <p:nvSpPr>
          <p:cNvPr id="43028" name="Line 19"/>
          <p:cNvSpPr>
            <a:spLocks noChangeShapeType="1"/>
          </p:cNvSpPr>
          <p:nvPr/>
        </p:nvSpPr>
        <p:spPr bwMode="auto">
          <a:xfrm flipH="1" flipV="1">
            <a:off x="6108700" y="5767388"/>
            <a:ext cx="8001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29" name="Line 20"/>
          <p:cNvSpPr>
            <a:spLocks noChangeShapeType="1"/>
          </p:cNvSpPr>
          <p:nvPr/>
        </p:nvSpPr>
        <p:spPr bwMode="auto">
          <a:xfrm flipH="1">
            <a:off x="6096000" y="6148388"/>
            <a:ext cx="8128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0" name="Text Box 21"/>
          <p:cNvSpPr txBox="1">
            <a:spLocks noChangeArrowheads="1"/>
          </p:cNvSpPr>
          <p:nvPr/>
        </p:nvSpPr>
        <p:spPr bwMode="auto">
          <a:xfrm>
            <a:off x="6889750" y="5465763"/>
            <a:ext cx="1181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14</a:t>
            </a:r>
          </a:p>
        </p:txBody>
      </p:sp>
      <p:sp>
        <p:nvSpPr>
          <p:cNvPr id="43031" name="Text Box 22"/>
          <p:cNvSpPr txBox="1">
            <a:spLocks noChangeArrowheads="1"/>
          </p:cNvSpPr>
          <p:nvPr/>
        </p:nvSpPr>
        <p:spPr bwMode="auto">
          <a:xfrm>
            <a:off x="6889750" y="5921375"/>
            <a:ext cx="1003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8</a:t>
            </a:r>
          </a:p>
        </p:txBody>
      </p:sp>
    </p:spTree>
    <p:extLst>
      <p:ext uri="{BB962C8B-B14F-4D97-AF65-F5344CB8AC3E}">
        <p14:creationId xmlns:p14="http://schemas.microsoft.com/office/powerpoint/2010/main" val="31457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Multi-Protocol Label Switching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267604"/>
            <a:ext cx="8229600" cy="4525963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Multi-Protocol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Encapsulate a data packet</a:t>
            </a:r>
          </a:p>
          <a:p>
            <a:pPr lvl="2"/>
            <a:r>
              <a:rPr lang="en-US" dirty="0">
                <a:latin typeface="Arial" charset="0"/>
                <a:ea typeface="Arial" charset="0"/>
                <a:cs typeface="Arial" charset="0"/>
              </a:rPr>
              <a:t>Could be IP, or some other protocol (e.g., IPX)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Put an MPLS header in front of the packet</a:t>
            </a:r>
          </a:p>
          <a:p>
            <a:pPr lvl="2"/>
            <a:r>
              <a:rPr lang="en-US" dirty="0">
                <a:latin typeface="Arial" charset="0"/>
                <a:ea typeface="Arial" charset="0"/>
                <a:cs typeface="Arial" charset="0"/>
              </a:rPr>
              <a:t>Actually, can even build a stack of labels…</a:t>
            </a:r>
          </a:p>
          <a:p>
            <a:r>
              <a:rPr lang="en-US" dirty="0">
                <a:latin typeface="Arial" charset="0"/>
                <a:cs typeface="Arial" charset="0"/>
              </a:rPr>
              <a:t>Label Switching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MPLS header includes a label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Label switching between MPLS-capable routers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4D2BEF2-8464-7B4C-9A74-E39A1C4E48AF}" type="slidenum">
              <a:rPr lang="en-US" sz="1400" b="0">
                <a:latin typeface="Times New Roman" charset="0"/>
              </a:rPr>
              <a:pPr eaLnBrk="1" hangingPunct="1"/>
              <a:t>35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3492500" y="5507479"/>
            <a:ext cx="2171700" cy="115093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IP packet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3492500" y="4982016"/>
            <a:ext cx="2171700" cy="520700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/>
              <a:t>MPLS header</a:t>
            </a:r>
          </a:p>
        </p:txBody>
      </p:sp>
    </p:spTree>
    <p:extLst>
      <p:ext uri="{BB962C8B-B14F-4D97-AF65-F5344CB8AC3E}">
        <p14:creationId xmlns:p14="http://schemas.microsoft.com/office/powerpoint/2010/main" val="265154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Pushing, Popping, and Swapping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Pushing: add the initial </a:t>
            </a: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cs typeface="Arial" charset="0"/>
              </a:rPr>
              <a:t>in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 label</a:t>
            </a:r>
          </a:p>
          <a:p>
            <a:r>
              <a:rPr lang="en-US">
                <a:latin typeface="Arial" charset="0"/>
                <a:cs typeface="Arial" charset="0"/>
              </a:rPr>
              <a:t>Swapping: map </a:t>
            </a: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cs typeface="Arial" charset="0"/>
              </a:rPr>
              <a:t>in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 label to </a:t>
            </a: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cs typeface="Arial" charset="0"/>
              </a:rPr>
              <a:t>out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 label</a:t>
            </a:r>
          </a:p>
          <a:p>
            <a:r>
              <a:rPr lang="en-US">
                <a:latin typeface="Arial" charset="0"/>
                <a:cs typeface="Arial" charset="0"/>
              </a:rPr>
              <a:t>Popping: remove the </a:t>
            </a: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>
                <a:latin typeface="Arial" charset="0"/>
                <a:cs typeface="Arial" charset="0"/>
              </a:rPr>
              <a:t>out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 label</a:t>
            </a:r>
          </a:p>
          <a:p>
            <a:pPr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4E78759-940D-3E45-830B-464A134AF21F}" type="slidenum">
              <a:rPr lang="en-US" sz="1400" b="0">
                <a:latin typeface="Times New Roman" charset="0"/>
              </a:rPr>
              <a:pPr eaLnBrk="1" hangingPunct="1"/>
              <a:t>36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45061" name="Group 58"/>
          <p:cNvGrpSpPr>
            <a:grpSpLocks/>
          </p:cNvGrpSpPr>
          <p:nvPr/>
        </p:nvGrpSpPr>
        <p:grpSpPr bwMode="auto">
          <a:xfrm>
            <a:off x="1941513" y="3589338"/>
            <a:ext cx="1262062" cy="1089025"/>
            <a:chOff x="1044" y="2092"/>
            <a:chExt cx="795" cy="686"/>
          </a:xfrm>
        </p:grpSpPr>
        <p:sp>
          <p:nvSpPr>
            <p:cNvPr id="45097" name="Rectangle 36"/>
            <p:cNvSpPr>
              <a:spLocks noChangeArrowheads="1"/>
            </p:cNvSpPr>
            <p:nvPr/>
          </p:nvSpPr>
          <p:spPr bwMode="auto">
            <a:xfrm>
              <a:off x="1044" y="2092"/>
              <a:ext cx="530" cy="3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2400"/>
                <a:t>IP</a:t>
              </a:r>
            </a:p>
          </p:txBody>
        </p:sp>
        <p:sp>
          <p:nvSpPr>
            <p:cNvPr id="45098" name="Line 37"/>
            <p:cNvSpPr>
              <a:spLocks noChangeShapeType="1"/>
            </p:cNvSpPr>
            <p:nvPr/>
          </p:nvSpPr>
          <p:spPr bwMode="auto">
            <a:xfrm>
              <a:off x="1375" y="2549"/>
              <a:ext cx="464" cy="229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62" name="Group 59"/>
          <p:cNvGrpSpPr>
            <a:grpSpLocks/>
          </p:cNvGrpSpPr>
          <p:nvPr/>
        </p:nvGrpSpPr>
        <p:grpSpPr bwMode="auto">
          <a:xfrm>
            <a:off x="2540000" y="3094038"/>
            <a:ext cx="1924050" cy="1584325"/>
            <a:chOff x="1421" y="1780"/>
            <a:chExt cx="1212" cy="998"/>
          </a:xfrm>
        </p:grpSpPr>
        <p:sp>
          <p:nvSpPr>
            <p:cNvPr id="45093" name="Text Box 40"/>
            <p:cNvSpPr txBox="1">
              <a:spLocks noChangeArrowheads="1"/>
            </p:cNvSpPr>
            <p:nvPr/>
          </p:nvSpPr>
          <p:spPr bwMode="auto">
            <a:xfrm>
              <a:off x="1421" y="1780"/>
              <a:ext cx="8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2400"/>
                <a:t>Pushing</a:t>
              </a:r>
            </a:p>
          </p:txBody>
        </p:sp>
        <p:sp>
          <p:nvSpPr>
            <p:cNvPr id="45094" name="Rectangle 38"/>
            <p:cNvSpPr>
              <a:spLocks noChangeArrowheads="1"/>
            </p:cNvSpPr>
            <p:nvPr/>
          </p:nvSpPr>
          <p:spPr bwMode="auto">
            <a:xfrm>
              <a:off x="1905" y="2207"/>
              <a:ext cx="530" cy="34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2400"/>
                <a:t>IP</a:t>
              </a:r>
            </a:p>
          </p:txBody>
        </p:sp>
        <p:sp>
          <p:nvSpPr>
            <p:cNvPr id="45095" name="Rectangle 39"/>
            <p:cNvSpPr>
              <a:spLocks noChangeArrowheads="1"/>
            </p:cNvSpPr>
            <p:nvPr/>
          </p:nvSpPr>
          <p:spPr bwMode="auto">
            <a:xfrm>
              <a:off x="2435" y="2207"/>
              <a:ext cx="66" cy="342"/>
            </a:xfrm>
            <a:prstGeom prst="rect">
              <a:avLst/>
            </a:prstGeom>
            <a:solidFill>
              <a:schemeClr val="bg2"/>
            </a:solidFill>
            <a:ln w="508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6" name="Line 44"/>
            <p:cNvSpPr>
              <a:spLocks noChangeShapeType="1"/>
            </p:cNvSpPr>
            <p:nvPr/>
          </p:nvSpPr>
          <p:spPr bwMode="auto">
            <a:xfrm>
              <a:off x="2037" y="2778"/>
              <a:ext cx="596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63" name="Group 61"/>
          <p:cNvGrpSpPr>
            <a:grpSpLocks/>
          </p:cNvGrpSpPr>
          <p:nvPr/>
        </p:nvGrpSpPr>
        <p:grpSpPr bwMode="auto">
          <a:xfrm>
            <a:off x="6256338" y="3094038"/>
            <a:ext cx="2097087" cy="1674812"/>
            <a:chOff x="3762" y="1780"/>
            <a:chExt cx="1321" cy="1055"/>
          </a:xfrm>
        </p:grpSpPr>
        <p:sp>
          <p:nvSpPr>
            <p:cNvPr id="45090" name="Rectangle 43"/>
            <p:cNvSpPr>
              <a:spLocks noChangeArrowheads="1"/>
            </p:cNvSpPr>
            <p:nvPr/>
          </p:nvSpPr>
          <p:spPr bwMode="auto">
            <a:xfrm>
              <a:off x="4553" y="1921"/>
              <a:ext cx="530" cy="3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2400"/>
                <a:t>IP</a:t>
              </a:r>
            </a:p>
          </p:txBody>
        </p:sp>
        <p:sp>
          <p:nvSpPr>
            <p:cNvPr id="45091" name="Line 46"/>
            <p:cNvSpPr>
              <a:spLocks noChangeShapeType="1"/>
            </p:cNvSpPr>
            <p:nvPr/>
          </p:nvSpPr>
          <p:spPr bwMode="auto">
            <a:xfrm flipV="1">
              <a:off x="4222" y="2606"/>
              <a:ext cx="331" cy="229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2" name="Text Box 48"/>
            <p:cNvSpPr txBox="1">
              <a:spLocks noChangeArrowheads="1"/>
            </p:cNvSpPr>
            <p:nvPr/>
          </p:nvSpPr>
          <p:spPr bwMode="auto">
            <a:xfrm>
              <a:off x="3762" y="1780"/>
              <a:ext cx="10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2400"/>
                <a:t>Popping</a:t>
              </a:r>
            </a:p>
          </p:txBody>
        </p:sp>
      </p:grpSp>
      <p:grpSp>
        <p:nvGrpSpPr>
          <p:cNvPr id="45064" name="Group 60"/>
          <p:cNvGrpSpPr>
            <a:grpSpLocks/>
          </p:cNvGrpSpPr>
          <p:nvPr/>
        </p:nvGrpSpPr>
        <p:grpSpPr bwMode="auto">
          <a:xfrm>
            <a:off x="4233863" y="3095625"/>
            <a:ext cx="2227262" cy="1673225"/>
            <a:chOff x="2488" y="1781"/>
            <a:chExt cx="1403" cy="1054"/>
          </a:xfrm>
        </p:grpSpPr>
        <p:sp>
          <p:nvSpPr>
            <p:cNvPr id="45086" name="Rectangle 41"/>
            <p:cNvSpPr>
              <a:spLocks noChangeArrowheads="1"/>
            </p:cNvSpPr>
            <p:nvPr/>
          </p:nvSpPr>
          <p:spPr bwMode="auto">
            <a:xfrm>
              <a:off x="3295" y="2216"/>
              <a:ext cx="530" cy="34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2400"/>
                <a:t>IP</a:t>
              </a:r>
            </a:p>
          </p:txBody>
        </p:sp>
        <p:sp>
          <p:nvSpPr>
            <p:cNvPr id="45087" name="Rectangle 42"/>
            <p:cNvSpPr>
              <a:spLocks noChangeArrowheads="1"/>
            </p:cNvSpPr>
            <p:nvPr/>
          </p:nvSpPr>
          <p:spPr bwMode="auto">
            <a:xfrm>
              <a:off x="3825" y="2216"/>
              <a:ext cx="66" cy="342"/>
            </a:xfrm>
            <a:prstGeom prst="rect">
              <a:avLst/>
            </a:prstGeom>
            <a:solidFill>
              <a:schemeClr val="bg2"/>
            </a:solidFill>
            <a:ln w="508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Line 45"/>
            <p:cNvSpPr>
              <a:spLocks noChangeShapeType="1"/>
            </p:cNvSpPr>
            <p:nvPr/>
          </p:nvSpPr>
          <p:spPr bwMode="auto">
            <a:xfrm>
              <a:off x="3361" y="2778"/>
              <a:ext cx="464" cy="57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Text Box 50"/>
            <p:cNvSpPr txBox="1">
              <a:spLocks noChangeArrowheads="1"/>
            </p:cNvSpPr>
            <p:nvPr/>
          </p:nvSpPr>
          <p:spPr bwMode="auto">
            <a:xfrm>
              <a:off x="2488" y="1781"/>
              <a:ext cx="10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sz="2400"/>
                <a:t>Swapping</a:t>
              </a:r>
            </a:p>
          </p:txBody>
        </p:sp>
      </p:grpSp>
      <p:grpSp>
        <p:nvGrpSpPr>
          <p:cNvPr id="45065" name="Group 57"/>
          <p:cNvGrpSpPr>
            <a:grpSpLocks/>
          </p:cNvGrpSpPr>
          <p:nvPr/>
        </p:nvGrpSpPr>
        <p:grpSpPr bwMode="auto">
          <a:xfrm>
            <a:off x="458788" y="4133850"/>
            <a:ext cx="7923212" cy="2266950"/>
            <a:chOff x="110" y="2435"/>
            <a:chExt cx="4991" cy="1428"/>
          </a:xfrm>
        </p:grpSpPr>
        <p:sp>
          <p:nvSpPr>
            <p:cNvPr id="45077" name="Rectangle 4"/>
            <p:cNvSpPr>
              <a:spLocks noChangeArrowheads="1"/>
            </p:cNvSpPr>
            <p:nvPr/>
          </p:nvSpPr>
          <p:spPr bwMode="auto">
            <a:xfrm>
              <a:off x="647" y="2549"/>
              <a:ext cx="397" cy="343"/>
            </a:xfrm>
            <a:prstGeom prst="rect">
              <a:avLst/>
            </a:prstGeom>
            <a:solidFill>
              <a:srgbClr val="FF3300"/>
            </a:solidFill>
            <a:ln w="508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A</a:t>
              </a:r>
            </a:p>
          </p:txBody>
        </p:sp>
        <p:sp>
          <p:nvSpPr>
            <p:cNvPr id="45078" name="Rectangle 5"/>
            <p:cNvSpPr>
              <a:spLocks noChangeArrowheads="1"/>
            </p:cNvSpPr>
            <p:nvPr/>
          </p:nvSpPr>
          <p:spPr bwMode="auto">
            <a:xfrm>
              <a:off x="713" y="3520"/>
              <a:ext cx="397" cy="343"/>
            </a:xfrm>
            <a:prstGeom prst="rect">
              <a:avLst/>
            </a:prstGeom>
            <a:solidFill>
              <a:srgbClr val="FF3300"/>
            </a:solidFill>
            <a:ln w="508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B</a:t>
              </a:r>
            </a:p>
          </p:txBody>
        </p:sp>
        <p:sp>
          <p:nvSpPr>
            <p:cNvPr id="45079" name="Rectangle 10"/>
            <p:cNvSpPr>
              <a:spLocks noChangeArrowheads="1"/>
            </p:cNvSpPr>
            <p:nvPr/>
          </p:nvSpPr>
          <p:spPr bwMode="auto">
            <a:xfrm>
              <a:off x="4686" y="2435"/>
              <a:ext cx="397" cy="343"/>
            </a:xfrm>
            <a:prstGeom prst="rect">
              <a:avLst/>
            </a:prstGeom>
            <a:solidFill>
              <a:srgbClr val="FF3300"/>
            </a:solidFill>
            <a:ln w="508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C</a:t>
              </a:r>
            </a:p>
          </p:txBody>
        </p:sp>
        <p:sp>
          <p:nvSpPr>
            <p:cNvPr id="45080" name="Line 11"/>
            <p:cNvSpPr>
              <a:spLocks noChangeShapeType="1"/>
            </p:cNvSpPr>
            <p:nvPr/>
          </p:nvSpPr>
          <p:spPr bwMode="auto">
            <a:xfrm>
              <a:off x="1044" y="2721"/>
              <a:ext cx="596" cy="285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Line 12"/>
            <p:cNvSpPr>
              <a:spLocks noChangeShapeType="1"/>
            </p:cNvSpPr>
            <p:nvPr/>
          </p:nvSpPr>
          <p:spPr bwMode="auto">
            <a:xfrm flipV="1">
              <a:off x="1110" y="3349"/>
              <a:ext cx="530" cy="171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Line 17"/>
            <p:cNvSpPr>
              <a:spLocks noChangeShapeType="1"/>
            </p:cNvSpPr>
            <p:nvPr/>
          </p:nvSpPr>
          <p:spPr bwMode="auto">
            <a:xfrm flipV="1">
              <a:off x="4222" y="2778"/>
              <a:ext cx="464" cy="285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Rectangle 34"/>
            <p:cNvSpPr>
              <a:spLocks noChangeArrowheads="1"/>
            </p:cNvSpPr>
            <p:nvPr/>
          </p:nvSpPr>
          <p:spPr bwMode="auto">
            <a:xfrm>
              <a:off x="4704" y="3520"/>
              <a:ext cx="397" cy="343"/>
            </a:xfrm>
            <a:prstGeom prst="rect">
              <a:avLst/>
            </a:prstGeom>
            <a:solidFill>
              <a:srgbClr val="FF3300"/>
            </a:solidFill>
            <a:ln w="508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D</a:t>
              </a:r>
            </a:p>
          </p:txBody>
        </p:sp>
        <p:sp>
          <p:nvSpPr>
            <p:cNvPr id="45084" name="Line 35"/>
            <p:cNvSpPr>
              <a:spLocks noChangeShapeType="1"/>
            </p:cNvSpPr>
            <p:nvPr/>
          </p:nvSpPr>
          <p:spPr bwMode="auto">
            <a:xfrm>
              <a:off x="4232" y="3406"/>
              <a:ext cx="464" cy="114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5" name="Text Box 55"/>
            <p:cNvSpPr txBox="1">
              <a:spLocks noChangeArrowheads="1"/>
            </p:cNvSpPr>
            <p:nvPr/>
          </p:nvSpPr>
          <p:spPr bwMode="auto">
            <a:xfrm>
              <a:off x="110" y="3028"/>
              <a:ext cx="79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IP edge</a:t>
              </a:r>
            </a:p>
          </p:txBody>
        </p:sp>
      </p:grpSp>
      <p:grpSp>
        <p:nvGrpSpPr>
          <p:cNvPr id="45066" name="Group 56"/>
          <p:cNvGrpSpPr>
            <a:grpSpLocks/>
          </p:cNvGrpSpPr>
          <p:nvPr/>
        </p:nvGrpSpPr>
        <p:grpSpPr bwMode="auto">
          <a:xfrm>
            <a:off x="2578100" y="4260850"/>
            <a:ext cx="4660900" cy="2673350"/>
            <a:chOff x="1428" y="2540"/>
            <a:chExt cx="2936" cy="1684"/>
          </a:xfrm>
        </p:grpSpPr>
        <p:sp>
          <p:nvSpPr>
            <p:cNvPr id="45067" name="Rectangle 6"/>
            <p:cNvSpPr>
              <a:spLocks noChangeArrowheads="1"/>
            </p:cNvSpPr>
            <p:nvPr/>
          </p:nvSpPr>
          <p:spPr bwMode="auto">
            <a:xfrm>
              <a:off x="2766" y="2606"/>
              <a:ext cx="397" cy="343"/>
            </a:xfrm>
            <a:prstGeom prst="rect">
              <a:avLst/>
            </a:prstGeom>
            <a:solidFill>
              <a:srgbClr val="008000"/>
            </a:solidFill>
            <a:ln w="508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R2</a:t>
              </a:r>
            </a:p>
          </p:txBody>
        </p:sp>
        <p:sp>
          <p:nvSpPr>
            <p:cNvPr id="45068" name="Rectangle 7"/>
            <p:cNvSpPr>
              <a:spLocks noChangeArrowheads="1"/>
            </p:cNvSpPr>
            <p:nvPr/>
          </p:nvSpPr>
          <p:spPr bwMode="auto">
            <a:xfrm>
              <a:off x="1640" y="3006"/>
              <a:ext cx="397" cy="343"/>
            </a:xfrm>
            <a:prstGeom prst="rect">
              <a:avLst/>
            </a:prstGeom>
            <a:solidFill>
              <a:srgbClr val="008000"/>
            </a:solidFill>
            <a:ln w="508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>
                  <a:latin typeface="ヒラギノ角ゴ Pro W3" charset="0"/>
                </a:rPr>
                <a:t>R1</a:t>
              </a:r>
              <a:endParaRPr lang="en-US" sz="2400"/>
            </a:p>
          </p:txBody>
        </p:sp>
        <p:sp>
          <p:nvSpPr>
            <p:cNvPr id="45069" name="Rectangle 8"/>
            <p:cNvSpPr>
              <a:spLocks noChangeArrowheads="1"/>
            </p:cNvSpPr>
            <p:nvPr/>
          </p:nvSpPr>
          <p:spPr bwMode="auto">
            <a:xfrm>
              <a:off x="2766" y="3520"/>
              <a:ext cx="397" cy="343"/>
            </a:xfrm>
            <a:prstGeom prst="rect">
              <a:avLst/>
            </a:prstGeom>
            <a:solidFill>
              <a:srgbClr val="008000"/>
            </a:solidFill>
            <a:ln w="508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>
                  <a:latin typeface="ヒラギノ角ゴ Pro W3" charset="0"/>
                </a:rPr>
                <a:t>R3</a:t>
              </a:r>
              <a:endParaRPr lang="en-US" sz="2400"/>
            </a:p>
          </p:txBody>
        </p:sp>
        <p:sp>
          <p:nvSpPr>
            <p:cNvPr id="45070" name="Rectangle 9"/>
            <p:cNvSpPr>
              <a:spLocks noChangeArrowheads="1"/>
            </p:cNvSpPr>
            <p:nvPr/>
          </p:nvSpPr>
          <p:spPr bwMode="auto">
            <a:xfrm>
              <a:off x="3825" y="3063"/>
              <a:ext cx="397" cy="343"/>
            </a:xfrm>
            <a:prstGeom prst="rect">
              <a:avLst/>
            </a:prstGeom>
            <a:solidFill>
              <a:srgbClr val="008000"/>
            </a:solidFill>
            <a:ln w="508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/>
                <a:t>R4</a:t>
              </a:r>
            </a:p>
          </p:txBody>
        </p:sp>
        <p:sp>
          <p:nvSpPr>
            <p:cNvPr id="45071" name="Line 13"/>
            <p:cNvSpPr>
              <a:spLocks noChangeShapeType="1"/>
            </p:cNvSpPr>
            <p:nvPr/>
          </p:nvSpPr>
          <p:spPr bwMode="auto">
            <a:xfrm flipV="1">
              <a:off x="2037" y="2949"/>
              <a:ext cx="729" cy="57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Line 14"/>
            <p:cNvSpPr>
              <a:spLocks noChangeShapeType="1"/>
            </p:cNvSpPr>
            <p:nvPr/>
          </p:nvSpPr>
          <p:spPr bwMode="auto">
            <a:xfrm>
              <a:off x="2037" y="3349"/>
              <a:ext cx="729" cy="17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3" name="Line 15"/>
            <p:cNvSpPr>
              <a:spLocks noChangeShapeType="1"/>
            </p:cNvSpPr>
            <p:nvPr/>
          </p:nvSpPr>
          <p:spPr bwMode="auto">
            <a:xfrm>
              <a:off x="3163" y="2949"/>
              <a:ext cx="728" cy="114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Line 16"/>
            <p:cNvSpPr>
              <a:spLocks noChangeShapeType="1"/>
            </p:cNvSpPr>
            <p:nvPr/>
          </p:nvSpPr>
          <p:spPr bwMode="auto">
            <a:xfrm flipV="1">
              <a:off x="3163" y="3406"/>
              <a:ext cx="662" cy="114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Oval 53"/>
            <p:cNvSpPr>
              <a:spLocks noChangeArrowheads="1"/>
            </p:cNvSpPr>
            <p:nvPr/>
          </p:nvSpPr>
          <p:spPr bwMode="auto">
            <a:xfrm>
              <a:off x="1428" y="2540"/>
              <a:ext cx="2936" cy="1390"/>
            </a:xfrm>
            <a:prstGeom prst="ellipse">
              <a:avLst/>
            </a:prstGeom>
            <a:noFill/>
            <a:ln w="9525">
              <a:solidFill>
                <a:srgbClr val="008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Text Box 54"/>
            <p:cNvSpPr txBox="1">
              <a:spLocks noChangeArrowheads="1"/>
            </p:cNvSpPr>
            <p:nvPr/>
          </p:nvSpPr>
          <p:spPr bwMode="auto">
            <a:xfrm>
              <a:off x="2336" y="3897"/>
              <a:ext cx="11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MPLS core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399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Constrained Shortest Path First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17921" y="1272850"/>
            <a:ext cx="8229600" cy="4525963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Run a link-state routing protocol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Configurable link weights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Plus other metrics like available bandwidth</a:t>
            </a:r>
          </a:p>
          <a:p>
            <a:r>
              <a:rPr lang="en-US" dirty="0">
                <a:latin typeface="Arial" charset="0"/>
                <a:cs typeface="Arial" charset="0"/>
              </a:rPr>
              <a:t>Constrained shortest-path computation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Prune unwanted links (e.g., not enough bandwidth)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Compute shortest path on the remaining graph</a:t>
            </a:r>
          </a:p>
          <a:p>
            <a:r>
              <a:rPr lang="en-US" dirty="0">
                <a:latin typeface="Arial" charset="0"/>
                <a:cs typeface="Arial" charset="0"/>
              </a:rPr>
              <a:t>Signal along the path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Source router sends a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message to pin the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path to destination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Revisit decisions periodically,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in case better options exist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4844674-C858-6D49-9C81-DE8EDF52BF92}" type="slidenum">
              <a:rPr lang="en-US" sz="1400" b="0">
                <a:latin typeface="Times New Roman" charset="0"/>
              </a:rPr>
              <a:pPr eaLnBrk="1" hangingPunct="1"/>
              <a:t>37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6085" name="Oval 8"/>
          <p:cNvSpPr>
            <a:spLocks noChangeArrowheads="1"/>
          </p:cNvSpPr>
          <p:nvPr/>
        </p:nvSpPr>
        <p:spPr bwMode="auto">
          <a:xfrm>
            <a:off x="5481638" y="4572000"/>
            <a:ext cx="287337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Oval 11"/>
          <p:cNvSpPr>
            <a:spLocks noChangeArrowheads="1"/>
          </p:cNvSpPr>
          <p:nvPr/>
        </p:nvSpPr>
        <p:spPr bwMode="auto">
          <a:xfrm>
            <a:off x="7110413" y="4572000"/>
            <a:ext cx="287337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22"/>
          <p:cNvSpPr>
            <a:spLocks noChangeShapeType="1"/>
          </p:cNvSpPr>
          <p:nvPr/>
        </p:nvSpPr>
        <p:spPr bwMode="auto">
          <a:xfrm>
            <a:off x="5737225" y="4683125"/>
            <a:ext cx="1373188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5514975" y="5791200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1"/>
          <p:cNvSpPr>
            <a:spLocks noChangeArrowheads="1"/>
          </p:cNvSpPr>
          <p:nvPr/>
        </p:nvSpPr>
        <p:spPr bwMode="auto">
          <a:xfrm>
            <a:off x="7143750" y="5791200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22"/>
          <p:cNvSpPr>
            <a:spLocks noChangeShapeType="1"/>
          </p:cNvSpPr>
          <p:nvPr/>
        </p:nvSpPr>
        <p:spPr bwMode="auto">
          <a:xfrm>
            <a:off x="5770563" y="5902325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22"/>
          <p:cNvSpPr>
            <a:spLocks noChangeShapeType="1"/>
          </p:cNvSpPr>
          <p:nvPr/>
        </p:nvSpPr>
        <p:spPr bwMode="auto">
          <a:xfrm>
            <a:off x="5602288" y="4800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22"/>
          <p:cNvSpPr>
            <a:spLocks noChangeShapeType="1"/>
          </p:cNvSpPr>
          <p:nvPr/>
        </p:nvSpPr>
        <p:spPr bwMode="auto">
          <a:xfrm>
            <a:off x="7278688" y="48006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Box 12"/>
          <p:cNvSpPr txBox="1">
            <a:spLocks noChangeArrowheads="1"/>
          </p:cNvSpPr>
          <p:nvPr/>
        </p:nvSpPr>
        <p:spPr bwMode="auto">
          <a:xfrm>
            <a:off x="5145088" y="434340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s</a:t>
            </a:r>
          </a:p>
        </p:txBody>
      </p:sp>
      <p:sp>
        <p:nvSpPr>
          <p:cNvPr id="46094" name="TextBox 14"/>
          <p:cNvSpPr txBox="1">
            <a:spLocks noChangeArrowheads="1"/>
          </p:cNvSpPr>
          <p:nvPr/>
        </p:nvSpPr>
        <p:spPr bwMode="auto">
          <a:xfrm>
            <a:off x="7431088" y="4419600"/>
            <a:ext cx="341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46095" name="TextBox 15"/>
          <p:cNvSpPr txBox="1">
            <a:spLocks noChangeArrowheads="1"/>
          </p:cNvSpPr>
          <p:nvPr/>
        </p:nvSpPr>
        <p:spPr bwMode="auto">
          <a:xfrm>
            <a:off x="5792788" y="4267200"/>
            <a:ext cx="1262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5, bw=10</a:t>
            </a:r>
          </a:p>
        </p:txBody>
      </p: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826125" y="5867400"/>
            <a:ext cx="126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6, bw=60</a:t>
            </a:r>
          </a:p>
        </p:txBody>
      </p:sp>
      <p:sp>
        <p:nvSpPr>
          <p:cNvPr id="46097" name="TextBox 17"/>
          <p:cNvSpPr txBox="1">
            <a:spLocks noChangeArrowheads="1"/>
          </p:cNvSpPr>
          <p:nvPr/>
        </p:nvSpPr>
        <p:spPr bwMode="auto">
          <a:xfrm>
            <a:off x="7350125" y="5029200"/>
            <a:ext cx="1260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5, bw=70</a:t>
            </a:r>
          </a:p>
        </p:txBody>
      </p:sp>
      <p:sp>
        <p:nvSpPr>
          <p:cNvPr id="46098" name="TextBox 18"/>
          <p:cNvSpPr txBox="1">
            <a:spLocks noChangeArrowheads="1"/>
          </p:cNvSpPr>
          <p:nvPr/>
        </p:nvSpPr>
        <p:spPr bwMode="auto">
          <a:xfrm>
            <a:off x="4192588" y="5029200"/>
            <a:ext cx="1262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3, bw=80</a:t>
            </a:r>
          </a:p>
        </p:txBody>
      </p:sp>
    </p:spTree>
    <p:extLst>
      <p:ext uri="{BB962C8B-B14F-4D97-AF65-F5344CB8AC3E}">
        <p14:creationId xmlns:p14="http://schemas.microsoft.com/office/powerpoint/2010/main" val="422583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Multipath Load Balancing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24600"/>
            <a:ext cx="914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E626DCF-54AB-8341-9C02-E3D7222AD19B}" type="slidenum">
              <a:rPr lang="en-US" sz="1400" b="0">
                <a:latin typeface="Times New Roman" charset="0"/>
              </a:rPr>
              <a:pPr eaLnBrk="1" hangingPunct="1"/>
              <a:t>38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66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Multiple Paths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Establish multiple paths in advance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To make good use of the bandwidth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To survive link and router failures</a:t>
            </a:r>
          </a:p>
          <a:p>
            <a:pPr lvl="1">
              <a:buFont typeface="Helvetica" charset="0"/>
              <a:buNone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FB1DBC6-10FA-8647-8828-A0A8089256DE}" type="slidenum">
              <a:rPr lang="en-US" sz="1400" b="0">
                <a:latin typeface="Times New Roman" charset="0"/>
              </a:rPr>
              <a:pPr eaLnBrk="1" hangingPunct="1"/>
              <a:t>39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48133" name="Group 4"/>
          <p:cNvGrpSpPr>
            <a:grpSpLocks/>
          </p:cNvGrpSpPr>
          <p:nvPr/>
        </p:nvGrpSpPr>
        <p:grpSpPr bwMode="auto">
          <a:xfrm>
            <a:off x="1595438" y="3313113"/>
            <a:ext cx="5795962" cy="2935287"/>
            <a:chOff x="1368" y="2531"/>
            <a:chExt cx="2904" cy="1677"/>
          </a:xfrm>
        </p:grpSpPr>
        <p:sp>
          <p:nvSpPr>
            <p:cNvPr id="48140" name="Oval 5"/>
            <p:cNvSpPr>
              <a:spLocks noChangeArrowheads="1"/>
            </p:cNvSpPr>
            <p:nvPr/>
          </p:nvSpPr>
          <p:spPr bwMode="auto">
            <a:xfrm>
              <a:off x="1864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1" name="Oval 6"/>
            <p:cNvSpPr>
              <a:spLocks noChangeArrowheads="1"/>
            </p:cNvSpPr>
            <p:nvPr/>
          </p:nvSpPr>
          <p:spPr bwMode="auto">
            <a:xfrm>
              <a:off x="2296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Oval 7"/>
            <p:cNvSpPr>
              <a:spLocks noChangeArrowheads="1"/>
            </p:cNvSpPr>
            <p:nvPr/>
          </p:nvSpPr>
          <p:spPr bwMode="auto">
            <a:xfrm>
              <a:off x="2344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Oval 8"/>
            <p:cNvSpPr>
              <a:spLocks noChangeArrowheads="1"/>
            </p:cNvSpPr>
            <p:nvPr/>
          </p:nvSpPr>
          <p:spPr bwMode="auto">
            <a:xfrm>
              <a:off x="2728" y="3320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4" name="Oval 9"/>
            <p:cNvSpPr>
              <a:spLocks noChangeArrowheads="1"/>
            </p:cNvSpPr>
            <p:nvPr/>
          </p:nvSpPr>
          <p:spPr bwMode="auto">
            <a:xfrm>
              <a:off x="3160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Oval 10"/>
            <p:cNvSpPr>
              <a:spLocks noChangeArrowheads="1"/>
            </p:cNvSpPr>
            <p:nvPr/>
          </p:nvSpPr>
          <p:spPr bwMode="auto">
            <a:xfrm>
              <a:off x="3160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6" name="Oval 11"/>
            <p:cNvSpPr>
              <a:spLocks noChangeArrowheads="1"/>
            </p:cNvSpPr>
            <p:nvPr/>
          </p:nvSpPr>
          <p:spPr bwMode="auto">
            <a:xfrm>
              <a:off x="2776" y="3944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7" name="Oval 12"/>
            <p:cNvSpPr>
              <a:spLocks noChangeArrowheads="1"/>
            </p:cNvSpPr>
            <p:nvPr/>
          </p:nvSpPr>
          <p:spPr bwMode="auto">
            <a:xfrm>
              <a:off x="3640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8" name="Line 13"/>
            <p:cNvSpPr>
              <a:spLocks noChangeShapeType="1"/>
            </p:cNvSpPr>
            <p:nvPr/>
          </p:nvSpPr>
          <p:spPr bwMode="auto">
            <a:xfrm flipV="1">
              <a:off x="2008" y="3032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9" name="Line 14"/>
            <p:cNvSpPr>
              <a:spLocks noChangeShapeType="1"/>
            </p:cNvSpPr>
            <p:nvPr/>
          </p:nvSpPr>
          <p:spPr bwMode="auto">
            <a:xfrm>
              <a:off x="1984" y="3400"/>
              <a:ext cx="312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0" name="Line 15"/>
            <p:cNvSpPr>
              <a:spLocks noChangeShapeType="1"/>
            </p:cNvSpPr>
            <p:nvPr/>
          </p:nvSpPr>
          <p:spPr bwMode="auto">
            <a:xfrm>
              <a:off x="2464" y="3040"/>
              <a:ext cx="28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1" name="Line 16"/>
            <p:cNvSpPr>
              <a:spLocks noChangeShapeType="1"/>
            </p:cNvSpPr>
            <p:nvPr/>
          </p:nvSpPr>
          <p:spPr bwMode="auto">
            <a:xfrm>
              <a:off x="2416" y="3752"/>
              <a:ext cx="36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2" name="Line 17"/>
            <p:cNvSpPr>
              <a:spLocks noChangeShapeType="1"/>
            </p:cNvSpPr>
            <p:nvPr/>
          </p:nvSpPr>
          <p:spPr bwMode="auto">
            <a:xfrm flipV="1">
              <a:off x="2432" y="3440"/>
              <a:ext cx="32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Line 18"/>
            <p:cNvSpPr>
              <a:spLocks noChangeShapeType="1"/>
            </p:cNvSpPr>
            <p:nvPr/>
          </p:nvSpPr>
          <p:spPr bwMode="auto">
            <a:xfrm>
              <a:off x="2848" y="3448"/>
              <a:ext cx="328" cy="2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4" name="Line 19"/>
            <p:cNvSpPr>
              <a:spLocks noChangeShapeType="1"/>
            </p:cNvSpPr>
            <p:nvPr/>
          </p:nvSpPr>
          <p:spPr bwMode="auto">
            <a:xfrm flipV="1">
              <a:off x="2896" y="3776"/>
              <a:ext cx="2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5" name="Line 20"/>
            <p:cNvSpPr>
              <a:spLocks noChangeShapeType="1"/>
            </p:cNvSpPr>
            <p:nvPr/>
          </p:nvSpPr>
          <p:spPr bwMode="auto">
            <a:xfrm flipV="1">
              <a:off x="2872" y="3344"/>
              <a:ext cx="768" cy="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6" name="Line 21"/>
            <p:cNvSpPr>
              <a:spLocks noChangeShapeType="1"/>
            </p:cNvSpPr>
            <p:nvPr/>
          </p:nvSpPr>
          <p:spPr bwMode="auto">
            <a:xfrm>
              <a:off x="2472" y="3000"/>
              <a:ext cx="68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7" name="Line 22"/>
            <p:cNvSpPr>
              <a:spLocks noChangeShapeType="1"/>
            </p:cNvSpPr>
            <p:nvPr/>
          </p:nvSpPr>
          <p:spPr bwMode="auto">
            <a:xfrm>
              <a:off x="3296" y="3056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8" name="Oval 33"/>
            <p:cNvSpPr>
              <a:spLocks noChangeArrowheads="1"/>
            </p:cNvSpPr>
            <p:nvPr/>
          </p:nvSpPr>
          <p:spPr bwMode="auto">
            <a:xfrm>
              <a:off x="1688" y="2680"/>
              <a:ext cx="2304" cy="1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9" name="Line 34"/>
            <p:cNvSpPr>
              <a:spLocks noChangeShapeType="1"/>
            </p:cNvSpPr>
            <p:nvPr/>
          </p:nvSpPr>
          <p:spPr bwMode="auto">
            <a:xfrm flipH="1" flipV="1">
              <a:off x="1384" y="3160"/>
              <a:ext cx="480" cy="1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0" name="Line 35"/>
            <p:cNvSpPr>
              <a:spLocks noChangeShapeType="1"/>
            </p:cNvSpPr>
            <p:nvPr/>
          </p:nvSpPr>
          <p:spPr bwMode="auto">
            <a:xfrm flipH="1">
              <a:off x="1368" y="3392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Line 36"/>
            <p:cNvSpPr>
              <a:spLocks noChangeShapeType="1"/>
            </p:cNvSpPr>
            <p:nvPr/>
          </p:nvSpPr>
          <p:spPr bwMode="auto">
            <a:xfrm>
              <a:off x="3304" y="3728"/>
              <a:ext cx="808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2" name="Line 37"/>
            <p:cNvSpPr>
              <a:spLocks noChangeShapeType="1"/>
            </p:cNvSpPr>
            <p:nvPr/>
          </p:nvSpPr>
          <p:spPr bwMode="auto">
            <a:xfrm>
              <a:off x="3280" y="3784"/>
              <a:ext cx="56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Line 38"/>
            <p:cNvSpPr>
              <a:spLocks noChangeShapeType="1"/>
            </p:cNvSpPr>
            <p:nvPr/>
          </p:nvSpPr>
          <p:spPr bwMode="auto">
            <a:xfrm flipH="1">
              <a:off x="3768" y="3191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Line 39"/>
            <p:cNvSpPr>
              <a:spLocks noChangeShapeType="1"/>
            </p:cNvSpPr>
            <p:nvPr/>
          </p:nvSpPr>
          <p:spPr bwMode="auto">
            <a:xfrm>
              <a:off x="2109" y="2531"/>
              <a:ext cx="2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Line 40"/>
            <p:cNvSpPr>
              <a:spLocks noChangeShapeType="1"/>
            </p:cNvSpPr>
            <p:nvPr/>
          </p:nvSpPr>
          <p:spPr bwMode="auto">
            <a:xfrm flipH="1">
              <a:off x="1851" y="3758"/>
              <a:ext cx="45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8134" name="Straight Arrow Connector 54"/>
          <p:cNvCxnSpPr>
            <a:cxnSpLocks noChangeShapeType="1"/>
          </p:cNvCxnSpPr>
          <p:nvPr/>
        </p:nvCxnSpPr>
        <p:spPr bwMode="auto">
          <a:xfrm flipV="1">
            <a:off x="2895600" y="4038600"/>
            <a:ext cx="609600" cy="4572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5" name="Straight Arrow Connector 56"/>
          <p:cNvCxnSpPr>
            <a:cxnSpLocks noChangeShapeType="1"/>
          </p:cNvCxnSpPr>
          <p:nvPr/>
        </p:nvCxnSpPr>
        <p:spPr bwMode="auto">
          <a:xfrm>
            <a:off x="3962400" y="4191000"/>
            <a:ext cx="533400" cy="4572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6" name="Straight Arrow Connector 60"/>
          <p:cNvCxnSpPr>
            <a:cxnSpLocks noChangeShapeType="1"/>
          </p:cNvCxnSpPr>
          <p:nvPr/>
        </p:nvCxnSpPr>
        <p:spPr bwMode="auto">
          <a:xfrm>
            <a:off x="4724400" y="4876800"/>
            <a:ext cx="533400" cy="3810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7" name="Straight Arrow Connector 62"/>
          <p:cNvCxnSpPr>
            <a:cxnSpLocks noChangeShapeType="1"/>
          </p:cNvCxnSpPr>
          <p:nvPr/>
        </p:nvCxnSpPr>
        <p:spPr bwMode="auto">
          <a:xfrm>
            <a:off x="2743200" y="4953000"/>
            <a:ext cx="5334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8" name="Straight Arrow Connector 65"/>
          <p:cNvCxnSpPr>
            <a:cxnSpLocks noChangeShapeType="1"/>
          </p:cNvCxnSpPr>
          <p:nvPr/>
        </p:nvCxnSpPr>
        <p:spPr bwMode="auto">
          <a:xfrm>
            <a:off x="3657600" y="5562600"/>
            <a:ext cx="6858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39" name="Straight Arrow Connector 67"/>
          <p:cNvCxnSpPr>
            <a:cxnSpLocks noChangeShapeType="1"/>
          </p:cNvCxnSpPr>
          <p:nvPr/>
        </p:nvCxnSpPr>
        <p:spPr bwMode="auto">
          <a:xfrm flipV="1">
            <a:off x="4724400" y="5562600"/>
            <a:ext cx="533400" cy="381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45343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Helvetica" charset="0"/>
                <a:ea typeface="ＭＳ Ｐゴシック" charset="0"/>
                <a:cs typeface="ＭＳ Ｐゴシック" charset="0"/>
              </a:rPr>
              <a:t>ARPAnet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 Routing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24600"/>
            <a:ext cx="914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D156F14-609D-6D4B-88E4-22284DA8007D}" type="slidenum">
              <a:rPr lang="en-US" sz="1400" b="0">
                <a:latin typeface="Times New Roman" charset="0"/>
              </a:rPr>
              <a:pPr eaLnBrk="1" hangingPunct="1"/>
              <a:t>4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111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Measure Link Congestion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Disseminate link-congestion information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Flood throughout the network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Piggyback on data packets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Direct through a central controller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E7D9E2-2640-AB42-A1B4-81DE80122216}" type="slidenum">
              <a:rPr lang="en-US" sz="1400" b="0">
                <a:latin typeface="Times New Roman" charset="0"/>
              </a:rPr>
              <a:pPr eaLnBrk="1" hangingPunct="1"/>
              <a:t>40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49157" name="Group 4"/>
          <p:cNvGrpSpPr>
            <a:grpSpLocks/>
          </p:cNvGrpSpPr>
          <p:nvPr/>
        </p:nvGrpSpPr>
        <p:grpSpPr bwMode="auto">
          <a:xfrm>
            <a:off x="1595438" y="3313113"/>
            <a:ext cx="5795962" cy="2935287"/>
            <a:chOff x="1368" y="2531"/>
            <a:chExt cx="2904" cy="1677"/>
          </a:xfrm>
        </p:grpSpPr>
        <p:sp>
          <p:nvSpPr>
            <p:cNvPr id="49164" name="Oval 5"/>
            <p:cNvSpPr>
              <a:spLocks noChangeArrowheads="1"/>
            </p:cNvSpPr>
            <p:nvPr/>
          </p:nvSpPr>
          <p:spPr bwMode="auto">
            <a:xfrm>
              <a:off x="1864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5" name="Oval 6"/>
            <p:cNvSpPr>
              <a:spLocks noChangeArrowheads="1"/>
            </p:cNvSpPr>
            <p:nvPr/>
          </p:nvSpPr>
          <p:spPr bwMode="auto">
            <a:xfrm>
              <a:off x="2296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6" name="Oval 7"/>
            <p:cNvSpPr>
              <a:spLocks noChangeArrowheads="1"/>
            </p:cNvSpPr>
            <p:nvPr/>
          </p:nvSpPr>
          <p:spPr bwMode="auto">
            <a:xfrm>
              <a:off x="2344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Oval 8"/>
            <p:cNvSpPr>
              <a:spLocks noChangeArrowheads="1"/>
            </p:cNvSpPr>
            <p:nvPr/>
          </p:nvSpPr>
          <p:spPr bwMode="auto">
            <a:xfrm>
              <a:off x="2728" y="3320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8" name="Oval 9"/>
            <p:cNvSpPr>
              <a:spLocks noChangeArrowheads="1"/>
            </p:cNvSpPr>
            <p:nvPr/>
          </p:nvSpPr>
          <p:spPr bwMode="auto">
            <a:xfrm>
              <a:off x="3160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9" name="Oval 10"/>
            <p:cNvSpPr>
              <a:spLocks noChangeArrowheads="1"/>
            </p:cNvSpPr>
            <p:nvPr/>
          </p:nvSpPr>
          <p:spPr bwMode="auto">
            <a:xfrm>
              <a:off x="3160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0" name="Oval 11"/>
            <p:cNvSpPr>
              <a:spLocks noChangeArrowheads="1"/>
            </p:cNvSpPr>
            <p:nvPr/>
          </p:nvSpPr>
          <p:spPr bwMode="auto">
            <a:xfrm>
              <a:off x="2776" y="3944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1" name="Oval 12"/>
            <p:cNvSpPr>
              <a:spLocks noChangeArrowheads="1"/>
            </p:cNvSpPr>
            <p:nvPr/>
          </p:nvSpPr>
          <p:spPr bwMode="auto">
            <a:xfrm>
              <a:off x="3640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2" name="Line 13"/>
            <p:cNvSpPr>
              <a:spLocks noChangeShapeType="1"/>
            </p:cNvSpPr>
            <p:nvPr/>
          </p:nvSpPr>
          <p:spPr bwMode="auto">
            <a:xfrm flipV="1">
              <a:off x="2008" y="3032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3" name="Line 14"/>
            <p:cNvSpPr>
              <a:spLocks noChangeShapeType="1"/>
            </p:cNvSpPr>
            <p:nvPr/>
          </p:nvSpPr>
          <p:spPr bwMode="auto">
            <a:xfrm>
              <a:off x="1984" y="3400"/>
              <a:ext cx="312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Line 15"/>
            <p:cNvSpPr>
              <a:spLocks noChangeShapeType="1"/>
            </p:cNvSpPr>
            <p:nvPr/>
          </p:nvSpPr>
          <p:spPr bwMode="auto">
            <a:xfrm>
              <a:off x="2464" y="3040"/>
              <a:ext cx="28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5" name="Line 16"/>
            <p:cNvSpPr>
              <a:spLocks noChangeShapeType="1"/>
            </p:cNvSpPr>
            <p:nvPr/>
          </p:nvSpPr>
          <p:spPr bwMode="auto">
            <a:xfrm>
              <a:off x="2416" y="3752"/>
              <a:ext cx="36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6" name="Line 17"/>
            <p:cNvSpPr>
              <a:spLocks noChangeShapeType="1"/>
            </p:cNvSpPr>
            <p:nvPr/>
          </p:nvSpPr>
          <p:spPr bwMode="auto">
            <a:xfrm flipV="1">
              <a:off x="2432" y="3440"/>
              <a:ext cx="32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7" name="Line 18"/>
            <p:cNvSpPr>
              <a:spLocks noChangeShapeType="1"/>
            </p:cNvSpPr>
            <p:nvPr/>
          </p:nvSpPr>
          <p:spPr bwMode="auto">
            <a:xfrm>
              <a:off x="2848" y="3448"/>
              <a:ext cx="328" cy="2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8" name="Line 19"/>
            <p:cNvSpPr>
              <a:spLocks noChangeShapeType="1"/>
            </p:cNvSpPr>
            <p:nvPr/>
          </p:nvSpPr>
          <p:spPr bwMode="auto">
            <a:xfrm flipV="1">
              <a:off x="2896" y="3776"/>
              <a:ext cx="2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9" name="Line 20"/>
            <p:cNvSpPr>
              <a:spLocks noChangeShapeType="1"/>
            </p:cNvSpPr>
            <p:nvPr/>
          </p:nvSpPr>
          <p:spPr bwMode="auto">
            <a:xfrm flipV="1">
              <a:off x="2872" y="3344"/>
              <a:ext cx="768" cy="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0" name="Line 21"/>
            <p:cNvSpPr>
              <a:spLocks noChangeShapeType="1"/>
            </p:cNvSpPr>
            <p:nvPr/>
          </p:nvSpPr>
          <p:spPr bwMode="auto">
            <a:xfrm>
              <a:off x="2472" y="3000"/>
              <a:ext cx="68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1" name="Line 22"/>
            <p:cNvSpPr>
              <a:spLocks noChangeShapeType="1"/>
            </p:cNvSpPr>
            <p:nvPr/>
          </p:nvSpPr>
          <p:spPr bwMode="auto">
            <a:xfrm>
              <a:off x="3296" y="3056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2" name="Oval 23"/>
            <p:cNvSpPr>
              <a:spLocks noChangeArrowheads="1"/>
            </p:cNvSpPr>
            <p:nvPr/>
          </p:nvSpPr>
          <p:spPr bwMode="auto">
            <a:xfrm>
              <a:off x="1688" y="2680"/>
              <a:ext cx="2304" cy="1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3" name="Line 34"/>
            <p:cNvSpPr>
              <a:spLocks noChangeShapeType="1"/>
            </p:cNvSpPr>
            <p:nvPr/>
          </p:nvSpPr>
          <p:spPr bwMode="auto">
            <a:xfrm flipH="1" flipV="1">
              <a:off x="1384" y="3160"/>
              <a:ext cx="480" cy="1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4" name="Line 35"/>
            <p:cNvSpPr>
              <a:spLocks noChangeShapeType="1"/>
            </p:cNvSpPr>
            <p:nvPr/>
          </p:nvSpPr>
          <p:spPr bwMode="auto">
            <a:xfrm flipH="1">
              <a:off x="1368" y="3392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5" name="Line 36"/>
            <p:cNvSpPr>
              <a:spLocks noChangeShapeType="1"/>
            </p:cNvSpPr>
            <p:nvPr/>
          </p:nvSpPr>
          <p:spPr bwMode="auto">
            <a:xfrm>
              <a:off x="3304" y="3728"/>
              <a:ext cx="808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6" name="Line 37"/>
            <p:cNvSpPr>
              <a:spLocks noChangeShapeType="1"/>
            </p:cNvSpPr>
            <p:nvPr/>
          </p:nvSpPr>
          <p:spPr bwMode="auto">
            <a:xfrm>
              <a:off x="3280" y="3784"/>
              <a:ext cx="56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7" name="Line 38"/>
            <p:cNvSpPr>
              <a:spLocks noChangeShapeType="1"/>
            </p:cNvSpPr>
            <p:nvPr/>
          </p:nvSpPr>
          <p:spPr bwMode="auto">
            <a:xfrm flipH="1">
              <a:off x="3768" y="3191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8" name="Line 39"/>
            <p:cNvSpPr>
              <a:spLocks noChangeShapeType="1"/>
            </p:cNvSpPr>
            <p:nvPr/>
          </p:nvSpPr>
          <p:spPr bwMode="auto">
            <a:xfrm>
              <a:off x="2109" y="2531"/>
              <a:ext cx="2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9" name="Line 40"/>
            <p:cNvSpPr>
              <a:spLocks noChangeShapeType="1"/>
            </p:cNvSpPr>
            <p:nvPr/>
          </p:nvSpPr>
          <p:spPr bwMode="auto">
            <a:xfrm flipH="1">
              <a:off x="1851" y="3758"/>
              <a:ext cx="45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9158" name="Straight Arrow Connector 31"/>
          <p:cNvCxnSpPr>
            <a:cxnSpLocks noChangeShapeType="1"/>
          </p:cNvCxnSpPr>
          <p:nvPr/>
        </p:nvCxnSpPr>
        <p:spPr bwMode="auto">
          <a:xfrm flipV="1">
            <a:off x="2895600" y="4038600"/>
            <a:ext cx="609600" cy="4572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59" name="Straight Arrow Connector 32"/>
          <p:cNvCxnSpPr>
            <a:cxnSpLocks noChangeShapeType="1"/>
          </p:cNvCxnSpPr>
          <p:nvPr/>
        </p:nvCxnSpPr>
        <p:spPr bwMode="auto">
          <a:xfrm>
            <a:off x="3962400" y="4191000"/>
            <a:ext cx="533400" cy="4572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0" name="Straight Arrow Connector 33"/>
          <p:cNvCxnSpPr>
            <a:cxnSpLocks noChangeShapeType="1"/>
          </p:cNvCxnSpPr>
          <p:nvPr/>
        </p:nvCxnSpPr>
        <p:spPr bwMode="auto">
          <a:xfrm>
            <a:off x="4724400" y="4876800"/>
            <a:ext cx="533400" cy="3810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1" name="Straight Arrow Connector 34"/>
          <p:cNvCxnSpPr>
            <a:cxnSpLocks noChangeShapeType="1"/>
          </p:cNvCxnSpPr>
          <p:nvPr/>
        </p:nvCxnSpPr>
        <p:spPr bwMode="auto">
          <a:xfrm>
            <a:off x="2743200" y="4953000"/>
            <a:ext cx="5334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Straight Arrow Connector 35"/>
          <p:cNvCxnSpPr>
            <a:cxnSpLocks noChangeShapeType="1"/>
          </p:cNvCxnSpPr>
          <p:nvPr/>
        </p:nvCxnSpPr>
        <p:spPr bwMode="auto">
          <a:xfrm>
            <a:off x="3657600" y="5562600"/>
            <a:ext cx="6858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3" name="Straight Arrow Connector 36"/>
          <p:cNvCxnSpPr>
            <a:cxnSpLocks noChangeShapeType="1"/>
          </p:cNvCxnSpPr>
          <p:nvPr/>
        </p:nvCxnSpPr>
        <p:spPr bwMode="auto">
          <a:xfrm flipV="1">
            <a:off x="4724400" y="5562600"/>
            <a:ext cx="533400" cy="381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2336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Adjust Traffic Splitting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Source router adjusts the traffic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Changing traffic rate or fraction on each path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… based on the level of congestion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535739C-43BD-A742-A440-77A1035A912B}" type="slidenum">
              <a:rPr lang="en-US" sz="1400" b="0">
                <a:latin typeface="Times New Roman" charset="0"/>
              </a:rPr>
              <a:pPr eaLnBrk="1" hangingPunct="1"/>
              <a:t>41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50181" name="Group 4"/>
          <p:cNvGrpSpPr>
            <a:grpSpLocks/>
          </p:cNvGrpSpPr>
          <p:nvPr/>
        </p:nvGrpSpPr>
        <p:grpSpPr bwMode="auto">
          <a:xfrm>
            <a:off x="1595438" y="3313113"/>
            <a:ext cx="5795962" cy="2935287"/>
            <a:chOff x="1368" y="2531"/>
            <a:chExt cx="2904" cy="1677"/>
          </a:xfrm>
        </p:grpSpPr>
        <p:sp>
          <p:nvSpPr>
            <p:cNvPr id="50190" name="Oval 5"/>
            <p:cNvSpPr>
              <a:spLocks noChangeArrowheads="1"/>
            </p:cNvSpPr>
            <p:nvPr/>
          </p:nvSpPr>
          <p:spPr bwMode="auto">
            <a:xfrm>
              <a:off x="1864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1" name="Oval 6"/>
            <p:cNvSpPr>
              <a:spLocks noChangeArrowheads="1"/>
            </p:cNvSpPr>
            <p:nvPr/>
          </p:nvSpPr>
          <p:spPr bwMode="auto">
            <a:xfrm>
              <a:off x="2296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Oval 7"/>
            <p:cNvSpPr>
              <a:spLocks noChangeArrowheads="1"/>
            </p:cNvSpPr>
            <p:nvPr/>
          </p:nvSpPr>
          <p:spPr bwMode="auto">
            <a:xfrm>
              <a:off x="2344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3" name="Oval 8"/>
            <p:cNvSpPr>
              <a:spLocks noChangeArrowheads="1"/>
            </p:cNvSpPr>
            <p:nvPr/>
          </p:nvSpPr>
          <p:spPr bwMode="auto">
            <a:xfrm>
              <a:off x="2728" y="3320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Oval 9"/>
            <p:cNvSpPr>
              <a:spLocks noChangeArrowheads="1"/>
            </p:cNvSpPr>
            <p:nvPr/>
          </p:nvSpPr>
          <p:spPr bwMode="auto">
            <a:xfrm>
              <a:off x="3160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5" name="Oval 10"/>
            <p:cNvSpPr>
              <a:spLocks noChangeArrowheads="1"/>
            </p:cNvSpPr>
            <p:nvPr/>
          </p:nvSpPr>
          <p:spPr bwMode="auto">
            <a:xfrm>
              <a:off x="3160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6" name="Oval 11"/>
            <p:cNvSpPr>
              <a:spLocks noChangeArrowheads="1"/>
            </p:cNvSpPr>
            <p:nvPr/>
          </p:nvSpPr>
          <p:spPr bwMode="auto">
            <a:xfrm>
              <a:off x="2776" y="3944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7" name="Oval 12"/>
            <p:cNvSpPr>
              <a:spLocks noChangeArrowheads="1"/>
            </p:cNvSpPr>
            <p:nvPr/>
          </p:nvSpPr>
          <p:spPr bwMode="auto">
            <a:xfrm>
              <a:off x="3640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8" name="Line 13"/>
            <p:cNvSpPr>
              <a:spLocks noChangeShapeType="1"/>
            </p:cNvSpPr>
            <p:nvPr/>
          </p:nvSpPr>
          <p:spPr bwMode="auto">
            <a:xfrm flipV="1">
              <a:off x="2008" y="3032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9" name="Line 14"/>
            <p:cNvSpPr>
              <a:spLocks noChangeShapeType="1"/>
            </p:cNvSpPr>
            <p:nvPr/>
          </p:nvSpPr>
          <p:spPr bwMode="auto">
            <a:xfrm>
              <a:off x="1984" y="3400"/>
              <a:ext cx="312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0" name="Line 15"/>
            <p:cNvSpPr>
              <a:spLocks noChangeShapeType="1"/>
            </p:cNvSpPr>
            <p:nvPr/>
          </p:nvSpPr>
          <p:spPr bwMode="auto">
            <a:xfrm>
              <a:off x="2464" y="3040"/>
              <a:ext cx="28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1" name="Line 16"/>
            <p:cNvSpPr>
              <a:spLocks noChangeShapeType="1"/>
            </p:cNvSpPr>
            <p:nvPr/>
          </p:nvSpPr>
          <p:spPr bwMode="auto">
            <a:xfrm>
              <a:off x="2416" y="3752"/>
              <a:ext cx="36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2" name="Line 17"/>
            <p:cNvSpPr>
              <a:spLocks noChangeShapeType="1"/>
            </p:cNvSpPr>
            <p:nvPr/>
          </p:nvSpPr>
          <p:spPr bwMode="auto">
            <a:xfrm flipV="1">
              <a:off x="2432" y="3440"/>
              <a:ext cx="32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3" name="Line 18"/>
            <p:cNvSpPr>
              <a:spLocks noChangeShapeType="1"/>
            </p:cNvSpPr>
            <p:nvPr/>
          </p:nvSpPr>
          <p:spPr bwMode="auto">
            <a:xfrm>
              <a:off x="2848" y="3448"/>
              <a:ext cx="328" cy="2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4" name="Line 19"/>
            <p:cNvSpPr>
              <a:spLocks noChangeShapeType="1"/>
            </p:cNvSpPr>
            <p:nvPr/>
          </p:nvSpPr>
          <p:spPr bwMode="auto">
            <a:xfrm flipV="1">
              <a:off x="2896" y="3776"/>
              <a:ext cx="2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5" name="Line 20"/>
            <p:cNvSpPr>
              <a:spLocks noChangeShapeType="1"/>
            </p:cNvSpPr>
            <p:nvPr/>
          </p:nvSpPr>
          <p:spPr bwMode="auto">
            <a:xfrm flipV="1">
              <a:off x="2872" y="3344"/>
              <a:ext cx="768" cy="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6" name="Line 21"/>
            <p:cNvSpPr>
              <a:spLocks noChangeShapeType="1"/>
            </p:cNvSpPr>
            <p:nvPr/>
          </p:nvSpPr>
          <p:spPr bwMode="auto">
            <a:xfrm>
              <a:off x="2472" y="3000"/>
              <a:ext cx="68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7" name="Line 22"/>
            <p:cNvSpPr>
              <a:spLocks noChangeShapeType="1"/>
            </p:cNvSpPr>
            <p:nvPr/>
          </p:nvSpPr>
          <p:spPr bwMode="auto">
            <a:xfrm>
              <a:off x="3296" y="3056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8" name="Oval 23"/>
            <p:cNvSpPr>
              <a:spLocks noChangeArrowheads="1"/>
            </p:cNvSpPr>
            <p:nvPr/>
          </p:nvSpPr>
          <p:spPr bwMode="auto">
            <a:xfrm>
              <a:off x="1688" y="2680"/>
              <a:ext cx="2304" cy="1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9" name="Line 34"/>
            <p:cNvSpPr>
              <a:spLocks noChangeShapeType="1"/>
            </p:cNvSpPr>
            <p:nvPr/>
          </p:nvSpPr>
          <p:spPr bwMode="auto">
            <a:xfrm flipH="1" flipV="1">
              <a:off x="1384" y="3160"/>
              <a:ext cx="480" cy="1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0" name="Line 35"/>
            <p:cNvSpPr>
              <a:spLocks noChangeShapeType="1"/>
            </p:cNvSpPr>
            <p:nvPr/>
          </p:nvSpPr>
          <p:spPr bwMode="auto">
            <a:xfrm flipH="1">
              <a:off x="1368" y="3392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1" name="Line 36"/>
            <p:cNvSpPr>
              <a:spLocks noChangeShapeType="1"/>
            </p:cNvSpPr>
            <p:nvPr/>
          </p:nvSpPr>
          <p:spPr bwMode="auto">
            <a:xfrm>
              <a:off x="3304" y="3728"/>
              <a:ext cx="808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2" name="Line 37"/>
            <p:cNvSpPr>
              <a:spLocks noChangeShapeType="1"/>
            </p:cNvSpPr>
            <p:nvPr/>
          </p:nvSpPr>
          <p:spPr bwMode="auto">
            <a:xfrm>
              <a:off x="3280" y="3784"/>
              <a:ext cx="56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3" name="Line 38"/>
            <p:cNvSpPr>
              <a:spLocks noChangeShapeType="1"/>
            </p:cNvSpPr>
            <p:nvPr/>
          </p:nvSpPr>
          <p:spPr bwMode="auto">
            <a:xfrm flipH="1">
              <a:off x="3768" y="3191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Line 39"/>
            <p:cNvSpPr>
              <a:spLocks noChangeShapeType="1"/>
            </p:cNvSpPr>
            <p:nvPr/>
          </p:nvSpPr>
          <p:spPr bwMode="auto">
            <a:xfrm>
              <a:off x="2109" y="2531"/>
              <a:ext cx="2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5" name="Line 40"/>
            <p:cNvSpPr>
              <a:spLocks noChangeShapeType="1"/>
            </p:cNvSpPr>
            <p:nvPr/>
          </p:nvSpPr>
          <p:spPr bwMode="auto">
            <a:xfrm flipH="1">
              <a:off x="1851" y="3758"/>
              <a:ext cx="45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0182" name="Straight Arrow Connector 31"/>
          <p:cNvCxnSpPr>
            <a:cxnSpLocks noChangeShapeType="1"/>
          </p:cNvCxnSpPr>
          <p:nvPr/>
        </p:nvCxnSpPr>
        <p:spPr bwMode="auto">
          <a:xfrm flipV="1">
            <a:off x="2895600" y="4038600"/>
            <a:ext cx="609600" cy="4572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3" name="Straight Arrow Connector 32"/>
          <p:cNvCxnSpPr>
            <a:cxnSpLocks noChangeShapeType="1"/>
          </p:cNvCxnSpPr>
          <p:nvPr/>
        </p:nvCxnSpPr>
        <p:spPr bwMode="auto">
          <a:xfrm>
            <a:off x="3962400" y="4191000"/>
            <a:ext cx="533400" cy="4572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4" name="Straight Arrow Connector 33"/>
          <p:cNvCxnSpPr>
            <a:cxnSpLocks noChangeShapeType="1"/>
          </p:cNvCxnSpPr>
          <p:nvPr/>
        </p:nvCxnSpPr>
        <p:spPr bwMode="auto">
          <a:xfrm>
            <a:off x="4724400" y="4876800"/>
            <a:ext cx="533400" cy="38100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5" name="Straight Arrow Connector 34"/>
          <p:cNvCxnSpPr>
            <a:cxnSpLocks noChangeShapeType="1"/>
          </p:cNvCxnSpPr>
          <p:nvPr/>
        </p:nvCxnSpPr>
        <p:spPr bwMode="auto">
          <a:xfrm>
            <a:off x="2743200" y="4953000"/>
            <a:ext cx="5334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6" name="Straight Arrow Connector 35"/>
          <p:cNvCxnSpPr>
            <a:cxnSpLocks noChangeShapeType="1"/>
          </p:cNvCxnSpPr>
          <p:nvPr/>
        </p:nvCxnSpPr>
        <p:spPr bwMode="auto">
          <a:xfrm>
            <a:off x="3657600" y="5562600"/>
            <a:ext cx="6858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7" name="Straight Arrow Connector 36"/>
          <p:cNvCxnSpPr>
            <a:cxnSpLocks noChangeShapeType="1"/>
          </p:cNvCxnSpPr>
          <p:nvPr/>
        </p:nvCxnSpPr>
        <p:spPr bwMode="auto">
          <a:xfrm flipV="1">
            <a:off x="4724400" y="5562600"/>
            <a:ext cx="533400" cy="381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8" name="TextBox 37"/>
          <p:cNvSpPr txBox="1">
            <a:spLocks noChangeArrowheads="1"/>
          </p:cNvSpPr>
          <p:nvPr/>
        </p:nvSpPr>
        <p:spPr bwMode="auto">
          <a:xfrm>
            <a:off x="2667000" y="3943350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8000"/>
                </a:solidFill>
              </a:rPr>
              <a:t>35%</a:t>
            </a:r>
          </a:p>
        </p:txBody>
      </p:sp>
      <p:sp>
        <p:nvSpPr>
          <p:cNvPr id="50189" name="TextBox 38"/>
          <p:cNvSpPr txBox="1">
            <a:spLocks noChangeArrowheads="1"/>
          </p:cNvSpPr>
          <p:nvPr/>
        </p:nvSpPr>
        <p:spPr bwMode="auto">
          <a:xfrm>
            <a:off x="2362200" y="5029200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65%</a:t>
            </a:r>
          </a:p>
        </p:txBody>
      </p:sp>
    </p:spTree>
    <p:extLst>
      <p:ext uri="{BB962C8B-B14F-4D97-AF65-F5344CB8AC3E}">
        <p14:creationId xmlns:p14="http://schemas.microsoft.com/office/powerpoint/2010/main" val="128634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Challenges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373430"/>
            <a:ext cx="8229600" cy="4525963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Protocol dynamics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Stability: avoid over-reacting to congestion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Convergence time: avoid under-reacting to congestion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Analysis using control or optimization theory!</a:t>
            </a:r>
          </a:p>
          <a:p>
            <a:r>
              <a:rPr lang="en-US" dirty="0">
                <a:latin typeface="Arial" charset="0"/>
                <a:cs typeface="Arial" charset="0"/>
              </a:rPr>
              <a:t>Protocol overhead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State for maintaining enough (failure-disjoint) paths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Bandwidth overhead of disseminating link metrics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Computation overhead of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recomputing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traffic splits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Implementing non-equal traffic splitting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Hash-based splitting to prevent packet reordering</a:t>
            </a:r>
          </a:p>
          <a:p>
            <a:r>
              <a:rPr lang="en-US" dirty="0">
                <a:latin typeface="Arial" charset="0"/>
                <a:cs typeface="Arial" charset="0"/>
              </a:rPr>
              <a:t>Applying the approach in an </a:t>
            </a:r>
            <a:r>
              <a:rPr lang="en-US" dirty="0" err="1">
                <a:latin typeface="Arial" charset="0"/>
                <a:cs typeface="Arial" charset="0"/>
              </a:rPr>
              <a:t>interdomain</a:t>
            </a:r>
            <a:r>
              <a:rPr lang="en-US" dirty="0">
                <a:latin typeface="Arial" charset="0"/>
                <a:cs typeface="Arial" charset="0"/>
              </a:rPr>
              <a:t> setting</a:t>
            </a:r>
          </a:p>
          <a:p>
            <a:pPr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680A89D-822F-A84A-99DE-842CB311AFF1}" type="slidenum">
              <a:rPr lang="en-US" sz="1400" b="0">
                <a:latin typeface="Times New Roman" charset="0"/>
              </a:rPr>
              <a:pPr eaLnBrk="1" hangingPunct="1"/>
              <a:t>42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8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Conclusion: Main Issues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494374"/>
            <a:ext cx="8229600" cy="4525963"/>
          </a:xfrm>
        </p:spPr>
        <p:txBody>
          <a:bodyPr/>
          <a:lstStyle/>
          <a:p>
            <a:r>
              <a:rPr lang="en-US" sz="2400" dirty="0">
                <a:latin typeface="Arial" charset="0"/>
                <a:cs typeface="Arial" charset="0"/>
              </a:rPr>
              <a:t>How are the paths expressed?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Shortest-path routing with (changing) link weights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End-to-end path (or paths) through the network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Timescale of routing decisions?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Packet, flow, larger aggregates, longer timescale, …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Role of path diversity?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Single-path routing where the one path can be changed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Multi-path routing where splitting over paths can change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Who adapts the routes?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Routers: through adaptive routing protocols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Management system: through central (re)optimization</a:t>
            </a:r>
          </a:p>
          <a:p>
            <a:pPr lvl="1">
              <a:buFont typeface="Helvetica" charset="0"/>
              <a:buNone/>
            </a:pP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F73F250-0FBE-3D48-83C6-CECC42F52B5E}" type="slidenum">
              <a:rPr lang="en-US" sz="1400" b="0">
                <a:latin typeface="Times New Roman" charset="0"/>
              </a:rPr>
              <a:pPr eaLnBrk="1" hangingPunct="1"/>
              <a:t>43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6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34"/>
          <p:cNvSpPr>
            <a:spLocks noChangeArrowheads="1"/>
          </p:cNvSpPr>
          <p:nvPr/>
        </p:nvSpPr>
        <p:spPr bwMode="auto">
          <a:xfrm>
            <a:off x="2227263" y="4114800"/>
            <a:ext cx="4598987" cy="26749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Original ARPAnet Routing (1969)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>
          <a:xfrm>
            <a:off x="457200" y="1312133"/>
            <a:ext cx="8229600" cy="2810606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Routing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Shortest-path routing based on link metrics</a:t>
            </a:r>
          </a:p>
          <a:p>
            <a:pPr lvl="1"/>
            <a:r>
              <a:rPr lang="en-US" i="1" dirty="0">
                <a:latin typeface="Arial" charset="0"/>
                <a:ea typeface="Arial" charset="0"/>
                <a:cs typeface="Arial" charset="0"/>
              </a:rPr>
              <a:t>Distance-vector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algorithm (i.e., Bellman-Ford)</a:t>
            </a:r>
          </a:p>
          <a:p>
            <a:r>
              <a:rPr lang="en-US" dirty="0">
                <a:latin typeface="Arial" charset="0"/>
                <a:cs typeface="Arial" charset="0"/>
              </a:rPr>
              <a:t>Metrics</a:t>
            </a:r>
          </a:p>
          <a:p>
            <a:pPr lvl="1"/>
            <a:r>
              <a:rPr lang="en-US" i="1" dirty="0">
                <a:latin typeface="Arial" charset="0"/>
                <a:ea typeface="Arial" charset="0"/>
                <a:cs typeface="Arial" charset="0"/>
              </a:rPr>
              <a:t>Instantaneous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queue length plus a constant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Each node updates distance computation periodically</a:t>
            </a:r>
          </a:p>
          <a:p>
            <a:pPr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D8D0CA9-A5F5-6D45-9A46-C8729E4DA275}" type="slidenum">
              <a:rPr lang="en-US" sz="1400" b="0">
                <a:latin typeface="Times New Roman" charset="0"/>
              </a:rPr>
              <a:pPr eaLnBrk="1" hangingPunct="1"/>
              <a:t>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2579688" y="515143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441700" y="582295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536950" y="456406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4303713" y="523557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5165725" y="582295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5165725" y="456406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Oval 13"/>
          <p:cNvSpPr>
            <a:spLocks noChangeArrowheads="1"/>
          </p:cNvSpPr>
          <p:nvPr/>
        </p:nvSpPr>
        <p:spPr bwMode="auto">
          <a:xfrm>
            <a:off x="6122988" y="515143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 flipV="1">
            <a:off x="2867025" y="4730750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2817813" y="537527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3776663" y="474503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V="1">
            <a:off x="3681413" y="5973763"/>
            <a:ext cx="1509712" cy="174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 flipV="1">
            <a:off x="3713163" y="5445125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>
            <a:off x="4543425" y="5459413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 flipV="1">
            <a:off x="4591050" y="527685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22"/>
          <p:cNvSpPr>
            <a:spLocks noChangeShapeType="1"/>
          </p:cNvSpPr>
          <p:nvPr/>
        </p:nvSpPr>
        <p:spPr bwMode="auto">
          <a:xfrm>
            <a:off x="3792538" y="467518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23"/>
          <p:cNvSpPr>
            <a:spLocks noChangeShapeType="1"/>
          </p:cNvSpPr>
          <p:nvPr/>
        </p:nvSpPr>
        <p:spPr bwMode="auto">
          <a:xfrm>
            <a:off x="5437188" y="4773613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Text Box 24"/>
          <p:cNvSpPr txBox="1">
            <a:spLocks noChangeArrowheads="1"/>
          </p:cNvSpPr>
          <p:nvPr/>
        </p:nvSpPr>
        <p:spPr bwMode="auto">
          <a:xfrm>
            <a:off x="2909888" y="45100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</a:p>
        </p:txBody>
      </p:sp>
      <p:sp>
        <p:nvSpPr>
          <p:cNvPr id="20503" name="Text Box 25"/>
          <p:cNvSpPr txBox="1">
            <a:spLocks noChangeArrowheads="1"/>
          </p:cNvSpPr>
          <p:nvPr/>
        </p:nvSpPr>
        <p:spPr bwMode="auto">
          <a:xfrm>
            <a:off x="4267200" y="416083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</a:p>
        </p:txBody>
      </p:sp>
      <p:sp>
        <p:nvSpPr>
          <p:cNvPr id="20504" name="Text Box 26"/>
          <p:cNvSpPr txBox="1">
            <a:spLocks noChangeArrowheads="1"/>
          </p:cNvSpPr>
          <p:nvPr/>
        </p:nvSpPr>
        <p:spPr bwMode="auto">
          <a:xfrm>
            <a:off x="3022600" y="51831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</a:p>
        </p:txBody>
      </p:sp>
      <p:sp>
        <p:nvSpPr>
          <p:cNvPr id="20505" name="Text Box 27"/>
          <p:cNvSpPr txBox="1">
            <a:spLocks noChangeArrowheads="1"/>
          </p:cNvSpPr>
          <p:nvPr/>
        </p:nvSpPr>
        <p:spPr bwMode="auto">
          <a:xfrm>
            <a:off x="4027488" y="46085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0506" name="Text Box 28"/>
          <p:cNvSpPr txBox="1">
            <a:spLocks noChangeArrowheads="1"/>
          </p:cNvSpPr>
          <p:nvPr/>
        </p:nvSpPr>
        <p:spPr bwMode="auto">
          <a:xfrm>
            <a:off x="3724275" y="525303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0507" name="Text Box 29"/>
          <p:cNvSpPr txBox="1">
            <a:spLocks noChangeArrowheads="1"/>
          </p:cNvSpPr>
          <p:nvPr/>
        </p:nvSpPr>
        <p:spPr bwMode="auto">
          <a:xfrm>
            <a:off x="5002213" y="48466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</a:p>
        </p:txBody>
      </p:sp>
      <p:sp>
        <p:nvSpPr>
          <p:cNvPr id="20508" name="Text Box 30"/>
          <p:cNvSpPr txBox="1">
            <a:spLocks noChangeArrowheads="1"/>
          </p:cNvSpPr>
          <p:nvPr/>
        </p:nvSpPr>
        <p:spPr bwMode="auto">
          <a:xfrm>
            <a:off x="5703888" y="44402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0509" name="Text Box 32"/>
          <p:cNvSpPr txBox="1">
            <a:spLocks noChangeArrowheads="1"/>
          </p:cNvSpPr>
          <p:nvPr/>
        </p:nvSpPr>
        <p:spPr bwMode="auto">
          <a:xfrm>
            <a:off x="4857750" y="52816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5</a:t>
            </a:r>
          </a:p>
        </p:txBody>
      </p:sp>
      <p:sp>
        <p:nvSpPr>
          <p:cNvPr id="20510" name="Line 35"/>
          <p:cNvSpPr>
            <a:spLocks noChangeShapeType="1"/>
          </p:cNvSpPr>
          <p:nvPr/>
        </p:nvSpPr>
        <p:spPr bwMode="auto">
          <a:xfrm flipH="1" flipV="1">
            <a:off x="1620838" y="4956175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36"/>
          <p:cNvSpPr>
            <a:spLocks noChangeShapeType="1"/>
          </p:cNvSpPr>
          <p:nvPr/>
        </p:nvSpPr>
        <p:spPr bwMode="auto">
          <a:xfrm flipH="1">
            <a:off x="1589088" y="5360988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Line 37"/>
          <p:cNvSpPr>
            <a:spLocks noChangeShapeType="1"/>
          </p:cNvSpPr>
          <p:nvPr/>
        </p:nvSpPr>
        <p:spPr bwMode="auto">
          <a:xfrm>
            <a:off x="5453063" y="5949950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Line 38"/>
          <p:cNvSpPr>
            <a:spLocks noChangeShapeType="1"/>
          </p:cNvSpPr>
          <p:nvPr/>
        </p:nvSpPr>
        <p:spPr bwMode="auto">
          <a:xfrm>
            <a:off x="5405438" y="6048375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Line 39"/>
          <p:cNvSpPr>
            <a:spLocks noChangeShapeType="1"/>
          </p:cNvSpPr>
          <p:nvPr/>
        </p:nvSpPr>
        <p:spPr bwMode="auto">
          <a:xfrm flipH="1">
            <a:off x="6378575" y="4732338"/>
            <a:ext cx="1006475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Line 40"/>
          <p:cNvSpPr>
            <a:spLocks noChangeShapeType="1"/>
          </p:cNvSpPr>
          <p:nvPr/>
        </p:nvSpPr>
        <p:spPr bwMode="auto">
          <a:xfrm>
            <a:off x="2895600" y="4122738"/>
            <a:ext cx="747713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Line 41"/>
          <p:cNvSpPr>
            <a:spLocks noChangeShapeType="1"/>
          </p:cNvSpPr>
          <p:nvPr/>
        </p:nvSpPr>
        <p:spPr bwMode="auto">
          <a:xfrm flipH="1">
            <a:off x="2552700" y="6002338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Text Box 42"/>
          <p:cNvSpPr txBox="1">
            <a:spLocks noChangeArrowheads="1"/>
          </p:cNvSpPr>
          <p:nvPr/>
        </p:nvSpPr>
        <p:spPr bwMode="auto">
          <a:xfrm>
            <a:off x="4257675" y="594995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20518" name="Text Box 43"/>
          <p:cNvSpPr txBox="1">
            <a:spLocks noChangeArrowheads="1"/>
          </p:cNvSpPr>
          <p:nvPr/>
        </p:nvSpPr>
        <p:spPr bwMode="auto">
          <a:xfrm>
            <a:off x="3316288" y="6227763"/>
            <a:ext cx="2244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congested link</a:t>
            </a:r>
          </a:p>
        </p:txBody>
      </p:sp>
    </p:spTree>
    <p:extLst>
      <p:ext uri="{BB962C8B-B14F-4D97-AF65-F5344CB8AC3E}">
        <p14:creationId xmlns:p14="http://schemas.microsoft.com/office/powerpoint/2010/main" val="4235325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Problems With the Algorithm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Instantaneous queue length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Poor indicator of expected delay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Fluctuates widely, even at low traffic levels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Leading to routing oscillations</a:t>
            </a:r>
          </a:p>
          <a:p>
            <a:r>
              <a:rPr lang="en-US">
                <a:latin typeface="Arial" charset="0"/>
                <a:cs typeface="Arial" charset="0"/>
              </a:rPr>
              <a:t>Distance-vector routing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Transient loops during (slow) convergence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Triggered by link weight changes, not just failures</a:t>
            </a:r>
          </a:p>
          <a:p>
            <a:r>
              <a:rPr lang="en-US">
                <a:latin typeface="Arial" charset="0"/>
                <a:cs typeface="Arial" charset="0"/>
              </a:rPr>
              <a:t>Protocol overhead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Frequent dissemination of link metric changes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Leading to high overhead in larger topologies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C413824-ACFF-7D46-99DA-92D40DF12729}" type="slidenum">
              <a:rPr lang="en-US" sz="1400" b="0">
                <a:latin typeface="Times New Roman" charset="0"/>
              </a:rPr>
              <a:pPr eaLnBrk="1" hangingPunct="1"/>
              <a:t>6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08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New ARPAnet Routing (1979)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Averaging of the link metric over time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Old: Instantaneous delay fluctuates a lot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New: Averaging reduces the fluctuations</a:t>
            </a:r>
          </a:p>
          <a:p>
            <a:r>
              <a:rPr lang="en-US" dirty="0">
                <a:latin typeface="Arial" charset="0"/>
                <a:cs typeface="Arial" charset="0"/>
              </a:rPr>
              <a:t>Link-state protocol</a:t>
            </a:r>
          </a:p>
          <a:p>
            <a:pPr lvl="1"/>
            <a:r>
              <a:rPr lang="en-US" b="1" dirty="0">
                <a:latin typeface="Arial" charset="0"/>
                <a:ea typeface="Arial" charset="0"/>
                <a:cs typeface="Arial" charset="0"/>
              </a:rPr>
              <a:t>Old: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Distance-vector path computation leads to loops</a:t>
            </a:r>
          </a:p>
          <a:p>
            <a:pPr lvl="1"/>
            <a:r>
              <a:rPr lang="en-US" b="1" dirty="0">
                <a:latin typeface="Arial" charset="0"/>
                <a:ea typeface="Arial" charset="0"/>
                <a:cs typeface="Arial" charset="0"/>
              </a:rPr>
              <a:t>New: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Link-state protocol where each router computes shortest paths based on the complete topology</a:t>
            </a:r>
          </a:p>
          <a:p>
            <a:r>
              <a:rPr lang="en-US" dirty="0">
                <a:latin typeface="Arial" charset="0"/>
                <a:cs typeface="Arial" charset="0"/>
              </a:rPr>
              <a:t>Reduce frequency of updates</a:t>
            </a:r>
          </a:p>
          <a:p>
            <a:pPr lvl="1"/>
            <a:r>
              <a:rPr lang="en-US" b="1" dirty="0">
                <a:latin typeface="Arial" charset="0"/>
                <a:ea typeface="Arial" charset="0"/>
                <a:cs typeface="Arial" charset="0"/>
              </a:rPr>
              <a:t>Old: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Sending updates on each change is too much</a:t>
            </a:r>
          </a:p>
          <a:p>
            <a:pPr lvl="1"/>
            <a:r>
              <a:rPr lang="en-US" b="1" dirty="0">
                <a:latin typeface="Arial" charset="0"/>
                <a:ea typeface="Arial" charset="0"/>
                <a:cs typeface="Arial" charset="0"/>
              </a:rPr>
              <a:t>New: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Send updates if change passes a threshold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364773A-8E98-5B41-8913-9268BADA04AD}" type="slidenum">
              <a:rPr lang="en-US" sz="1400" b="0">
                <a:latin typeface="Times New Roman" charset="0"/>
              </a:rPr>
              <a:pPr eaLnBrk="1" hangingPunct="1"/>
              <a:t>7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458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Performance of New Algorithm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Light load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Delay dominated by the constant part (transmission delay and propagation delay)</a:t>
            </a:r>
          </a:p>
          <a:p>
            <a:r>
              <a:rPr lang="en-US">
                <a:latin typeface="Arial" charset="0"/>
                <a:cs typeface="Arial" charset="0"/>
              </a:rPr>
              <a:t>Medium load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Queuing delay is no longer negligible on all links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Moderate traffic shifts to avoid congestion</a:t>
            </a:r>
          </a:p>
          <a:p>
            <a:r>
              <a:rPr lang="en-US">
                <a:latin typeface="Arial" charset="0"/>
                <a:cs typeface="Arial" charset="0"/>
              </a:rPr>
              <a:t>Heavy load</a:t>
            </a:r>
          </a:p>
          <a:p>
            <a:pPr lvl="1"/>
            <a:r>
              <a:rPr lang="en-US" i="1">
                <a:latin typeface="Arial" charset="0"/>
                <a:ea typeface="Arial" charset="0"/>
                <a:cs typeface="Arial" charset="0"/>
              </a:rPr>
              <a:t>Very 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high metrics on congested links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Busy links look bad to </a:t>
            </a:r>
            <a:r>
              <a:rPr lang="en-US" i="1">
                <a:latin typeface="Arial" charset="0"/>
                <a:ea typeface="Arial" charset="0"/>
                <a:cs typeface="Arial" charset="0"/>
              </a:rPr>
              <a:t>all 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of the routers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All routers avoid the busy links</a:t>
            </a:r>
          </a:p>
          <a:p>
            <a:pPr lvl="1"/>
            <a:r>
              <a:rPr lang="en-US">
                <a:latin typeface="Arial" charset="0"/>
                <a:ea typeface="Arial" charset="0"/>
                <a:cs typeface="Arial" charset="0"/>
              </a:rPr>
              <a:t>Routers may send packets on longer paths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7A5C151-2106-B248-AA56-10544792536E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37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Over-Reacting to Congestion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458200" cy="33528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Routers make decisions based on old information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Propagation delay in flooding link metrics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Thresholds applied to limit number of updates</a:t>
            </a:r>
          </a:p>
          <a:p>
            <a:r>
              <a:rPr lang="en-US" dirty="0">
                <a:latin typeface="Arial" charset="0"/>
                <a:cs typeface="Arial" charset="0"/>
              </a:rPr>
              <a:t>Old information leads to bad decisions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All routers avoid the congested links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leading to congestion on other links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and the whole things repeats</a:t>
            </a:r>
          </a:p>
          <a:p>
            <a:pPr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57DBEE-47D9-1647-8AFB-6C6777F4EF22}" type="slidenum">
              <a:rPr lang="en-US" sz="1400" b="0">
                <a:latin typeface="Times New Roman" charset="0"/>
              </a:rPr>
              <a:pPr eaLnBrk="1" hangingPunct="1"/>
              <a:t>9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24581" name="Group 4"/>
          <p:cNvGrpSpPr>
            <a:grpSpLocks/>
          </p:cNvGrpSpPr>
          <p:nvPr/>
        </p:nvGrpSpPr>
        <p:grpSpPr bwMode="auto">
          <a:xfrm>
            <a:off x="114300" y="1260476"/>
            <a:ext cx="7669213" cy="1973263"/>
            <a:chOff x="129" y="3002"/>
            <a:chExt cx="4831" cy="1243"/>
          </a:xfrm>
        </p:grpSpPr>
        <p:sp>
          <p:nvSpPr>
            <p:cNvPr id="24582" name="Oval 5"/>
            <p:cNvSpPr>
              <a:spLocks noChangeArrowheads="1"/>
            </p:cNvSpPr>
            <p:nvPr/>
          </p:nvSpPr>
          <p:spPr bwMode="auto">
            <a:xfrm>
              <a:off x="970" y="3234"/>
              <a:ext cx="595" cy="557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Oval 6"/>
            <p:cNvSpPr>
              <a:spLocks noChangeArrowheads="1"/>
            </p:cNvSpPr>
            <p:nvPr/>
          </p:nvSpPr>
          <p:spPr bwMode="auto">
            <a:xfrm>
              <a:off x="4205" y="3234"/>
              <a:ext cx="654" cy="558"/>
            </a:xfrm>
            <a:prstGeom prst="ellipse">
              <a:avLst/>
            </a:prstGeom>
            <a:solidFill>
              <a:srgbClr val="CC33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Line 7"/>
            <p:cNvSpPr>
              <a:spLocks noChangeShapeType="1"/>
            </p:cNvSpPr>
            <p:nvPr/>
          </p:nvSpPr>
          <p:spPr bwMode="auto">
            <a:xfrm>
              <a:off x="1488" y="3354"/>
              <a:ext cx="27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Line 8"/>
            <p:cNvSpPr>
              <a:spLocks noChangeShapeType="1"/>
            </p:cNvSpPr>
            <p:nvPr/>
          </p:nvSpPr>
          <p:spPr bwMode="auto">
            <a:xfrm>
              <a:off x="1517" y="3632"/>
              <a:ext cx="271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Text Box 9"/>
            <p:cNvSpPr txBox="1">
              <a:spLocks noChangeArrowheads="1"/>
            </p:cNvSpPr>
            <p:nvPr/>
          </p:nvSpPr>
          <p:spPr bwMode="auto">
            <a:xfrm>
              <a:off x="2074" y="3002"/>
              <a:ext cx="39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I-85</a:t>
              </a:r>
              <a:endParaRPr lang="en-US" dirty="0"/>
            </a:p>
          </p:txBody>
        </p:sp>
        <p:sp>
          <p:nvSpPr>
            <p:cNvPr id="24587" name="Text Box 10"/>
            <p:cNvSpPr txBox="1">
              <a:spLocks noChangeArrowheads="1"/>
            </p:cNvSpPr>
            <p:nvPr/>
          </p:nvSpPr>
          <p:spPr bwMode="auto">
            <a:xfrm>
              <a:off x="2110" y="3646"/>
              <a:ext cx="62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GA400</a:t>
              </a:r>
              <a:endParaRPr lang="en-US" dirty="0"/>
            </a:p>
          </p:txBody>
        </p:sp>
        <p:sp>
          <p:nvSpPr>
            <p:cNvPr id="24588" name="Text Box 11"/>
            <p:cNvSpPr txBox="1">
              <a:spLocks noChangeArrowheads="1"/>
            </p:cNvSpPr>
            <p:nvPr/>
          </p:nvSpPr>
          <p:spPr bwMode="auto">
            <a:xfrm>
              <a:off x="1083" y="3339"/>
              <a:ext cx="4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ATL</a:t>
              </a:r>
              <a:endParaRPr lang="en-US" dirty="0"/>
            </a:p>
          </p:txBody>
        </p:sp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4242" y="3299"/>
              <a:ext cx="71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Sandy</a:t>
              </a:r>
              <a:br>
                <a:rPr lang="en-US" dirty="0" smtClean="0"/>
              </a:br>
              <a:r>
                <a:rPr lang="en-US" dirty="0" smtClean="0"/>
                <a:t>Springs</a:t>
              </a:r>
              <a:endParaRPr lang="en-US" dirty="0"/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129" y="3993"/>
              <a:ext cx="441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solidFill>
                    <a:srgbClr val="008000"/>
                  </a:solidFill>
                </a:rPr>
                <a:t>“</a:t>
              </a:r>
              <a:r>
                <a:rPr lang="en-US" dirty="0">
                  <a:solidFill>
                    <a:srgbClr val="008000"/>
                  </a:solidFill>
                </a:rPr>
                <a:t>Backup at </a:t>
              </a:r>
              <a:r>
                <a:rPr lang="en-US" dirty="0" smtClean="0">
                  <a:solidFill>
                    <a:srgbClr val="008000"/>
                  </a:solidFill>
                </a:rPr>
                <a:t>I-85</a:t>
              </a:r>
              <a:r>
                <a:rPr lang="ja-JP" altLang="en-US" dirty="0" smtClean="0">
                  <a:solidFill>
                    <a:srgbClr val="008000"/>
                  </a:solidFill>
                </a:rPr>
                <a:t>”</a:t>
              </a:r>
              <a:r>
                <a:rPr lang="en-US" dirty="0" smtClean="0">
                  <a:solidFill>
                    <a:srgbClr val="008000"/>
                  </a:solidFill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on radio triggers congestion </a:t>
              </a:r>
              <a:r>
                <a:rPr lang="en-US" dirty="0" smtClean="0">
                  <a:solidFill>
                    <a:srgbClr val="008000"/>
                  </a:solidFill>
                </a:rPr>
                <a:t>on GA400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3803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9115</TotalTime>
  <Words>2123</Words>
  <Application>Microsoft Macintosh PowerPoint</Application>
  <PresentationFormat>On-screen Show (4:3)</PresentationFormat>
  <Paragraphs>462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1_Default Design</vt:lpstr>
      <vt:lpstr>Microsoft Photo Editor 3.0 Photo</vt:lpstr>
      <vt:lpstr>Transit Traffic Engineering</vt:lpstr>
      <vt:lpstr>Do IP Networks Manage Themselves?</vt:lpstr>
      <vt:lpstr>Outline</vt:lpstr>
      <vt:lpstr>ARPAnet Routing</vt:lpstr>
      <vt:lpstr>Original ARPAnet Routing (1969)</vt:lpstr>
      <vt:lpstr>Problems With the Algorithm</vt:lpstr>
      <vt:lpstr>New ARPAnet Routing (1979)</vt:lpstr>
      <vt:lpstr>Performance of New Algorithm</vt:lpstr>
      <vt:lpstr>Over-Reacting to Congestion</vt:lpstr>
      <vt:lpstr>Problem of Long Alternate Paths</vt:lpstr>
      <vt:lpstr>Revised ARPAnet Metric (1987)</vt:lpstr>
      <vt:lpstr>Tuning Routing-Protocol Configuration</vt:lpstr>
      <vt:lpstr>Routing With “Static” Link Weights</vt:lpstr>
      <vt:lpstr>Setting the Link Weights</vt:lpstr>
      <vt:lpstr>Measure, Model, and Control</vt:lpstr>
      <vt:lpstr>Key Ingredients</vt:lpstr>
      <vt:lpstr>Optimization Problem</vt:lpstr>
      <vt:lpstr>Equal-Cost Multipath (ECMP)</vt:lpstr>
      <vt:lpstr>Objective Function</vt:lpstr>
      <vt:lpstr>Complexity of Optimization Problem</vt:lpstr>
      <vt:lpstr>Incorporating Operational Realities</vt:lpstr>
      <vt:lpstr>Apply to Interdomain Routing</vt:lpstr>
      <vt:lpstr>BGP Model for Traffic Engineering</vt:lpstr>
      <vt:lpstr>Reasons for Interdomain TE</vt:lpstr>
      <vt:lpstr>Example Peering Guidelines</vt:lpstr>
      <vt:lpstr>Goals for Interdomain TE</vt:lpstr>
      <vt:lpstr>Tools for Interdomain TE</vt:lpstr>
      <vt:lpstr>Predictable Traffic Flow Changes</vt:lpstr>
      <vt:lpstr>Limit the Influence of Neighbors</vt:lpstr>
      <vt:lpstr>Reduce the Overhead of Changes</vt:lpstr>
      <vt:lpstr>MPLS Traffic Engineering</vt:lpstr>
      <vt:lpstr>Limitations of Shortest-Path Routing</vt:lpstr>
      <vt:lpstr>Explicit End-to-End Paths</vt:lpstr>
      <vt:lpstr>Label Swapping</vt:lpstr>
      <vt:lpstr>Multi-Protocol Label Switching</vt:lpstr>
      <vt:lpstr>Pushing, Popping, and Swapping</vt:lpstr>
      <vt:lpstr>Constrained Shortest Path First</vt:lpstr>
      <vt:lpstr>Multipath Load Balancing</vt:lpstr>
      <vt:lpstr>Multiple Paths</vt:lpstr>
      <vt:lpstr>Measure Link Congestion</vt:lpstr>
      <vt:lpstr>Adjust Traffic Splitting</vt:lpstr>
      <vt:lpstr>Challenges</vt:lpstr>
      <vt:lpstr>Conclusion: Main Issues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Control Plane</dc:title>
  <dc:creator>Nick Feamster</dc:creator>
  <cp:lastModifiedBy>Nick Feamster</cp:lastModifiedBy>
  <cp:revision>22</cp:revision>
  <dcterms:created xsi:type="dcterms:W3CDTF">2010-09-08T09:32:27Z</dcterms:created>
  <dcterms:modified xsi:type="dcterms:W3CDTF">2011-09-06T15:52:31Z</dcterms:modified>
</cp:coreProperties>
</file>